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6.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7.xml" ContentType="application/vnd.openxmlformats-officedocument.theme+xml"/>
  <Override PartName="/ppt/slideLayouts/slideLayout60.xml" ContentType="application/vnd.openxmlformats-officedocument.presentationml.slideLayout+xml"/>
  <Override PartName="/ppt/theme/theme8.xml" ContentType="application/vnd.openxmlformats-officedocument.theme+xml"/>
  <Override PartName="/ppt/slideLayouts/slideLayout61.xml" ContentType="application/vnd.openxmlformats-officedocument.presentationml.slideLayout+xml"/>
  <Override PartName="/ppt/theme/theme9.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0.xml" ContentType="application/vnd.openxmlformats-officedocument.theme+xml"/>
  <Override PartName="/ppt/slideLayouts/slideLayout71.xml" ContentType="application/vnd.openxmlformats-officedocument.presentationml.slideLayout+xml"/>
  <Override PartName="/ppt/theme/theme11.xml" ContentType="application/vnd.openxmlformats-officedocument.theme+xml"/>
  <Override PartName="/ppt/slideLayouts/slideLayout72.xml" ContentType="application/vnd.openxmlformats-officedocument.presentationml.slideLayout+xml"/>
  <Override PartName="/ppt/theme/theme1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3.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5" r:id="rId4"/>
    <p:sldMasterId id="2147483670" r:id="rId5"/>
    <p:sldMasterId id="2147483676" r:id="rId6"/>
    <p:sldMasterId id="2147483685" r:id="rId7"/>
    <p:sldMasterId id="2147483697" r:id="rId8"/>
    <p:sldMasterId id="2147483705" r:id="rId9"/>
    <p:sldMasterId id="2147483711" r:id="rId10"/>
    <p:sldMasterId id="2147483731" r:id="rId11"/>
    <p:sldMasterId id="2147483733" r:id="rId12"/>
    <p:sldMasterId id="2147483735" r:id="rId13"/>
    <p:sldMasterId id="2147483745" r:id="rId14"/>
    <p:sldMasterId id="2147483747" r:id="rId15"/>
    <p:sldMasterId id="2147483749" r:id="rId16"/>
    <p:sldMasterId id="2147483769" r:id="rId17"/>
  </p:sldMasterIdLst>
  <p:notesMasterIdLst>
    <p:notesMasterId r:id="rId184"/>
  </p:notesMasterIdLst>
  <p:sldIdLst>
    <p:sldId id="256" r:id="rId18"/>
    <p:sldId id="257" r:id="rId19"/>
    <p:sldId id="259" r:id="rId20"/>
    <p:sldId id="402" r:id="rId21"/>
    <p:sldId id="403" r:id="rId22"/>
    <p:sldId id="404" r:id="rId23"/>
    <p:sldId id="447" r:id="rId24"/>
    <p:sldId id="445" r:id="rId25"/>
    <p:sldId id="443" r:id="rId26"/>
    <p:sldId id="444" r:id="rId27"/>
    <p:sldId id="446" r:id="rId28"/>
    <p:sldId id="405" r:id="rId29"/>
    <p:sldId id="406" r:id="rId30"/>
    <p:sldId id="407" r:id="rId31"/>
    <p:sldId id="408" r:id="rId32"/>
    <p:sldId id="409" r:id="rId33"/>
    <p:sldId id="410" r:id="rId34"/>
    <p:sldId id="413" r:id="rId35"/>
    <p:sldId id="414" r:id="rId36"/>
    <p:sldId id="415" r:id="rId37"/>
    <p:sldId id="416" r:id="rId38"/>
    <p:sldId id="417" r:id="rId39"/>
    <p:sldId id="418" r:id="rId40"/>
    <p:sldId id="419" r:id="rId41"/>
    <p:sldId id="420" r:id="rId42"/>
    <p:sldId id="258" r:id="rId43"/>
    <p:sldId id="260" r:id="rId44"/>
    <p:sldId id="261" r:id="rId45"/>
    <p:sldId id="262" r:id="rId46"/>
    <p:sldId id="263" r:id="rId47"/>
    <p:sldId id="274" r:id="rId48"/>
    <p:sldId id="276" r:id="rId49"/>
    <p:sldId id="380" r:id="rId50"/>
    <p:sldId id="421" r:id="rId51"/>
    <p:sldId id="381" r:id="rId52"/>
    <p:sldId id="382" r:id="rId53"/>
    <p:sldId id="422" r:id="rId54"/>
    <p:sldId id="385" r:id="rId55"/>
    <p:sldId id="386" r:id="rId56"/>
    <p:sldId id="387" r:id="rId57"/>
    <p:sldId id="423" r:id="rId58"/>
    <p:sldId id="388" r:id="rId59"/>
    <p:sldId id="389" r:id="rId60"/>
    <p:sldId id="390" r:id="rId61"/>
    <p:sldId id="391" r:id="rId62"/>
    <p:sldId id="424" r:id="rId63"/>
    <p:sldId id="392" r:id="rId64"/>
    <p:sldId id="393" r:id="rId65"/>
    <p:sldId id="394" r:id="rId66"/>
    <p:sldId id="396" r:id="rId67"/>
    <p:sldId id="397" r:id="rId68"/>
    <p:sldId id="398" r:id="rId69"/>
    <p:sldId id="395" r:id="rId70"/>
    <p:sldId id="425" r:id="rId71"/>
    <p:sldId id="399" r:id="rId72"/>
    <p:sldId id="400" r:id="rId73"/>
    <p:sldId id="401" r:id="rId74"/>
    <p:sldId id="384"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 id="341" r:id="rId98"/>
    <p:sldId id="342" r:id="rId99"/>
    <p:sldId id="343" r:id="rId100"/>
    <p:sldId id="344" r:id="rId101"/>
    <p:sldId id="345" r:id="rId102"/>
    <p:sldId id="346" r:id="rId103"/>
    <p:sldId id="347" r:id="rId104"/>
    <p:sldId id="348" r:id="rId105"/>
    <p:sldId id="349" r:id="rId106"/>
    <p:sldId id="350" r:id="rId107"/>
    <p:sldId id="351" r:id="rId108"/>
    <p:sldId id="352" r:id="rId109"/>
    <p:sldId id="353" r:id="rId110"/>
    <p:sldId id="354" r:id="rId111"/>
    <p:sldId id="355" r:id="rId112"/>
    <p:sldId id="356" r:id="rId113"/>
    <p:sldId id="357" r:id="rId114"/>
    <p:sldId id="358" r:id="rId115"/>
    <p:sldId id="359" r:id="rId116"/>
    <p:sldId id="360" r:id="rId117"/>
    <p:sldId id="361" r:id="rId118"/>
    <p:sldId id="362" r:id="rId119"/>
    <p:sldId id="363" r:id="rId120"/>
    <p:sldId id="364" r:id="rId121"/>
    <p:sldId id="365" r:id="rId122"/>
    <p:sldId id="366" r:id="rId123"/>
    <p:sldId id="426" r:id="rId124"/>
    <p:sldId id="427" r:id="rId125"/>
    <p:sldId id="429" r:id="rId126"/>
    <p:sldId id="264" r:id="rId127"/>
    <p:sldId id="267" r:id="rId128"/>
    <p:sldId id="430" r:id="rId129"/>
    <p:sldId id="275" r:id="rId130"/>
    <p:sldId id="367" r:id="rId131"/>
    <p:sldId id="280" r:id="rId132"/>
    <p:sldId id="371" r:id="rId133"/>
    <p:sldId id="295" r:id="rId134"/>
    <p:sldId id="296" r:id="rId135"/>
    <p:sldId id="297" r:id="rId136"/>
    <p:sldId id="299" r:id="rId137"/>
    <p:sldId id="298" r:id="rId138"/>
    <p:sldId id="440" r:id="rId139"/>
    <p:sldId id="441" r:id="rId140"/>
    <p:sldId id="439" r:id="rId141"/>
    <p:sldId id="431" r:id="rId142"/>
    <p:sldId id="432" r:id="rId143"/>
    <p:sldId id="433" r:id="rId144"/>
    <p:sldId id="434" r:id="rId145"/>
    <p:sldId id="442" r:id="rId146"/>
    <p:sldId id="428" r:id="rId147"/>
    <p:sldId id="435" r:id="rId148"/>
    <p:sldId id="436" r:id="rId149"/>
    <p:sldId id="437" r:id="rId150"/>
    <p:sldId id="438" r:id="rId151"/>
    <p:sldId id="282" r:id="rId152"/>
    <p:sldId id="300" r:id="rId153"/>
    <p:sldId id="301" r:id="rId154"/>
    <p:sldId id="283" r:id="rId155"/>
    <p:sldId id="284" r:id="rId156"/>
    <p:sldId id="285" r:id="rId157"/>
    <p:sldId id="313" r:id="rId158"/>
    <p:sldId id="286" r:id="rId159"/>
    <p:sldId id="287" r:id="rId160"/>
    <p:sldId id="288" r:id="rId161"/>
    <p:sldId id="302" r:id="rId162"/>
    <p:sldId id="304" r:id="rId163"/>
    <p:sldId id="305" r:id="rId164"/>
    <p:sldId id="303" r:id="rId165"/>
    <p:sldId id="289" r:id="rId166"/>
    <p:sldId id="290" r:id="rId167"/>
    <p:sldId id="306" r:id="rId168"/>
    <p:sldId id="291" r:id="rId169"/>
    <p:sldId id="292" r:id="rId170"/>
    <p:sldId id="314" r:id="rId171"/>
    <p:sldId id="315" r:id="rId172"/>
    <p:sldId id="316" r:id="rId173"/>
    <p:sldId id="317" r:id="rId174"/>
    <p:sldId id="318" r:id="rId175"/>
    <p:sldId id="307" r:id="rId176"/>
    <p:sldId id="308" r:id="rId177"/>
    <p:sldId id="309" r:id="rId178"/>
    <p:sldId id="294" r:id="rId179"/>
    <p:sldId id="310" r:id="rId180"/>
    <p:sldId id="311" r:id="rId181"/>
    <p:sldId id="312" r:id="rId182"/>
    <p:sldId id="372" r:id="rId183"/>
  </p:sldIdLst>
  <p:sldSz cx="9144000" cy="6858000" type="screen4x3"/>
  <p:notesSz cx="6858000" cy="9144000"/>
  <p:custDataLst>
    <p:tags r:id="rId18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50" autoAdjust="0"/>
  </p:normalViewPr>
  <p:slideViewPr>
    <p:cSldViewPr>
      <p:cViewPr>
        <p:scale>
          <a:sx n="77" d="100"/>
          <a:sy n="77" d="100"/>
        </p:scale>
        <p:origin x="-1080" y="-12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7456"/>
    </p:cViewPr>
  </p:sorterViewPr>
  <p:notesViewPr>
    <p:cSldViewPr>
      <p:cViewPr>
        <p:scale>
          <a:sx n="200" d="100"/>
          <a:sy n="200" d="100"/>
        </p:scale>
        <p:origin x="-4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slide" Target="slides/slide116.xml"/><Relationship Id="rId138" Type="http://schemas.openxmlformats.org/officeDocument/2006/relationships/slide" Target="slides/slide121.xml"/><Relationship Id="rId154" Type="http://schemas.openxmlformats.org/officeDocument/2006/relationships/slide" Target="slides/slide137.xml"/><Relationship Id="rId159" Type="http://schemas.openxmlformats.org/officeDocument/2006/relationships/slide" Target="slides/slide142.xml"/><Relationship Id="rId175" Type="http://schemas.openxmlformats.org/officeDocument/2006/relationships/slide" Target="slides/slide158.xml"/><Relationship Id="rId170" Type="http://schemas.openxmlformats.org/officeDocument/2006/relationships/slide" Target="slides/slide153.xml"/><Relationship Id="rId16" Type="http://schemas.openxmlformats.org/officeDocument/2006/relationships/slideMaster" Target="slideMasters/slideMaster13.xml"/><Relationship Id="rId107" Type="http://schemas.openxmlformats.org/officeDocument/2006/relationships/slide" Target="slides/slide90.xml"/><Relationship Id="rId11" Type="http://schemas.openxmlformats.org/officeDocument/2006/relationships/slideMaster" Target="slideMasters/slideMaster8.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28" Type="http://schemas.openxmlformats.org/officeDocument/2006/relationships/slide" Target="slides/slide111.xml"/><Relationship Id="rId144" Type="http://schemas.openxmlformats.org/officeDocument/2006/relationships/slide" Target="slides/slide127.xml"/><Relationship Id="rId149" Type="http://schemas.openxmlformats.org/officeDocument/2006/relationships/slide" Target="slides/slide132.xml"/><Relationship Id="rId5" Type="http://schemas.openxmlformats.org/officeDocument/2006/relationships/slideMaster" Target="slideMasters/slideMaster2.xml"/><Relationship Id="rId90" Type="http://schemas.openxmlformats.org/officeDocument/2006/relationships/slide" Target="slides/slide73.xml"/><Relationship Id="rId95" Type="http://schemas.openxmlformats.org/officeDocument/2006/relationships/slide" Target="slides/slide78.xml"/><Relationship Id="rId160" Type="http://schemas.openxmlformats.org/officeDocument/2006/relationships/slide" Target="slides/slide143.xml"/><Relationship Id="rId165" Type="http://schemas.openxmlformats.org/officeDocument/2006/relationships/slide" Target="slides/slide148.xml"/><Relationship Id="rId181" Type="http://schemas.openxmlformats.org/officeDocument/2006/relationships/slide" Target="slides/slide164.xml"/><Relationship Id="rId186" Type="http://schemas.openxmlformats.org/officeDocument/2006/relationships/presProps" Target="presProps.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113" Type="http://schemas.openxmlformats.org/officeDocument/2006/relationships/slide" Target="slides/slide96.xml"/><Relationship Id="rId118" Type="http://schemas.openxmlformats.org/officeDocument/2006/relationships/slide" Target="slides/slide101.xml"/><Relationship Id="rId134" Type="http://schemas.openxmlformats.org/officeDocument/2006/relationships/slide" Target="slides/slide117.xml"/><Relationship Id="rId139" Type="http://schemas.openxmlformats.org/officeDocument/2006/relationships/slide" Target="slides/slide122.xml"/><Relationship Id="rId80" Type="http://schemas.openxmlformats.org/officeDocument/2006/relationships/slide" Target="slides/slide63.xml"/><Relationship Id="rId85" Type="http://schemas.openxmlformats.org/officeDocument/2006/relationships/slide" Target="slides/slide68.xml"/><Relationship Id="rId150" Type="http://schemas.openxmlformats.org/officeDocument/2006/relationships/slide" Target="slides/slide133.xml"/><Relationship Id="rId155" Type="http://schemas.openxmlformats.org/officeDocument/2006/relationships/slide" Target="slides/slide138.xml"/><Relationship Id="rId171" Type="http://schemas.openxmlformats.org/officeDocument/2006/relationships/slide" Target="slides/slide154.xml"/><Relationship Id="rId176" Type="http://schemas.openxmlformats.org/officeDocument/2006/relationships/slide" Target="slides/slide159.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slide" Target="slides/slide107.xml"/><Relationship Id="rId129" Type="http://schemas.openxmlformats.org/officeDocument/2006/relationships/slide" Target="slides/slide112.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40" Type="http://schemas.openxmlformats.org/officeDocument/2006/relationships/slide" Target="slides/slide123.xml"/><Relationship Id="rId145" Type="http://schemas.openxmlformats.org/officeDocument/2006/relationships/slide" Target="slides/slide128.xml"/><Relationship Id="rId161" Type="http://schemas.openxmlformats.org/officeDocument/2006/relationships/slide" Target="slides/slide144.xml"/><Relationship Id="rId166" Type="http://schemas.openxmlformats.org/officeDocument/2006/relationships/slide" Target="slides/slide149.xml"/><Relationship Id="rId182" Type="http://schemas.openxmlformats.org/officeDocument/2006/relationships/slide" Target="slides/slide165.xml"/><Relationship Id="rId187"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0" Type="http://schemas.openxmlformats.org/officeDocument/2006/relationships/slide" Target="slides/slide113.xml"/><Relationship Id="rId135" Type="http://schemas.openxmlformats.org/officeDocument/2006/relationships/slide" Target="slides/slide118.xml"/><Relationship Id="rId151" Type="http://schemas.openxmlformats.org/officeDocument/2006/relationships/slide" Target="slides/slide134.xml"/><Relationship Id="rId156" Type="http://schemas.openxmlformats.org/officeDocument/2006/relationships/slide" Target="slides/slide139.xml"/><Relationship Id="rId177" Type="http://schemas.openxmlformats.org/officeDocument/2006/relationships/slide" Target="slides/slide160.xml"/><Relationship Id="rId172" Type="http://schemas.openxmlformats.org/officeDocument/2006/relationships/slide" Target="slides/slide155.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141" Type="http://schemas.openxmlformats.org/officeDocument/2006/relationships/slide" Target="slides/slide124.xml"/><Relationship Id="rId146" Type="http://schemas.openxmlformats.org/officeDocument/2006/relationships/slide" Target="slides/slide129.xml"/><Relationship Id="rId167" Type="http://schemas.openxmlformats.org/officeDocument/2006/relationships/slide" Target="slides/slide150.xml"/><Relationship Id="rId188"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slide" Target="slides/slide75.xml"/><Relationship Id="rId162" Type="http://schemas.openxmlformats.org/officeDocument/2006/relationships/slide" Target="slides/slide145.xml"/><Relationship Id="rId183" Type="http://schemas.openxmlformats.org/officeDocument/2006/relationships/slide" Target="slides/slide166.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slide" Target="slides/slide114.xml"/><Relationship Id="rId136" Type="http://schemas.openxmlformats.org/officeDocument/2006/relationships/slide" Target="slides/slide119.xml"/><Relationship Id="rId157" Type="http://schemas.openxmlformats.org/officeDocument/2006/relationships/slide" Target="slides/slide140.xml"/><Relationship Id="rId178" Type="http://schemas.openxmlformats.org/officeDocument/2006/relationships/slide" Target="slides/slide161.xml"/><Relationship Id="rId61" Type="http://schemas.openxmlformats.org/officeDocument/2006/relationships/slide" Target="slides/slide44.xml"/><Relationship Id="rId82" Type="http://schemas.openxmlformats.org/officeDocument/2006/relationships/slide" Target="slides/slide65.xml"/><Relationship Id="rId152" Type="http://schemas.openxmlformats.org/officeDocument/2006/relationships/slide" Target="slides/slide135.xml"/><Relationship Id="rId173" Type="http://schemas.openxmlformats.org/officeDocument/2006/relationships/slide" Target="slides/slide156.xml"/><Relationship Id="rId19" Type="http://schemas.openxmlformats.org/officeDocument/2006/relationships/slide" Target="slides/slide2.xml"/><Relationship Id="rId14" Type="http://schemas.openxmlformats.org/officeDocument/2006/relationships/slideMaster" Target="slideMasters/slideMaster11.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slide" Target="slides/slide109.xml"/><Relationship Id="rId147" Type="http://schemas.openxmlformats.org/officeDocument/2006/relationships/slide" Target="slides/slide130.xml"/><Relationship Id="rId168" Type="http://schemas.openxmlformats.org/officeDocument/2006/relationships/slide" Target="slides/slide151.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142" Type="http://schemas.openxmlformats.org/officeDocument/2006/relationships/slide" Target="slides/slide125.xml"/><Relationship Id="rId163" Type="http://schemas.openxmlformats.org/officeDocument/2006/relationships/slide" Target="slides/slide146.xml"/><Relationship Id="rId184" Type="http://schemas.openxmlformats.org/officeDocument/2006/relationships/notesMaster" Target="notesMasters/notesMaster1.xml"/><Relationship Id="rId189"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137" Type="http://schemas.openxmlformats.org/officeDocument/2006/relationships/slide" Target="slides/slide120.xml"/><Relationship Id="rId158" Type="http://schemas.openxmlformats.org/officeDocument/2006/relationships/slide" Target="slides/slide141.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32" Type="http://schemas.openxmlformats.org/officeDocument/2006/relationships/slide" Target="slides/slide115.xml"/><Relationship Id="rId153" Type="http://schemas.openxmlformats.org/officeDocument/2006/relationships/slide" Target="slides/slide136.xml"/><Relationship Id="rId174" Type="http://schemas.openxmlformats.org/officeDocument/2006/relationships/slide" Target="slides/slide157.xml"/><Relationship Id="rId179" Type="http://schemas.openxmlformats.org/officeDocument/2006/relationships/slide" Target="slides/slide162.xml"/><Relationship Id="rId15" Type="http://schemas.openxmlformats.org/officeDocument/2006/relationships/slideMaster" Target="slideMasters/slideMaster12.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slide" Target="slides/slide110.xml"/><Relationship Id="rId10" Type="http://schemas.openxmlformats.org/officeDocument/2006/relationships/slideMaster" Target="slideMasters/slideMaster7.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43" Type="http://schemas.openxmlformats.org/officeDocument/2006/relationships/slide" Target="slides/slide126.xml"/><Relationship Id="rId148" Type="http://schemas.openxmlformats.org/officeDocument/2006/relationships/slide" Target="slides/slide131.xml"/><Relationship Id="rId164" Type="http://schemas.openxmlformats.org/officeDocument/2006/relationships/slide" Target="slides/slide147.xml"/><Relationship Id="rId169" Type="http://schemas.openxmlformats.org/officeDocument/2006/relationships/slide" Target="slides/slide152.xml"/><Relationship Id="rId185"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CA82BAA-9461-462E-9DFA-70F8D08A48D8}" type="datetimeFigureOut">
              <a:rPr lang="en-US" smtClean="0"/>
              <a:pPr/>
              <a:t>7/15/2013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2FB3CA-B8FA-48E2-BB98-ADAA5B79A4D8}" type="slidenum">
              <a:rPr lang="en-US" smtClean="0"/>
              <a:pPr/>
              <a:t>‹#›</a:t>
            </a:fld>
            <a:endParaRPr lang="en-US"/>
          </a:p>
        </p:txBody>
      </p:sp>
    </p:spTree>
    <p:extLst>
      <p:ext uri="{BB962C8B-B14F-4D97-AF65-F5344CB8AC3E}">
        <p14:creationId xmlns:p14="http://schemas.microsoft.com/office/powerpoint/2010/main" val="2680398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Over the past ten years, nodes for MPP systems have contained more than a single processor on the node. As soon as this trend began, code developers have tried utilizing threading on the node. Predominantly the programming paradigm used was </a:t>
            </a:r>
            <a:r>
              <a:rPr lang="en-US" dirty="0" err="1"/>
              <a:t>OpenMP</a:t>
            </a:r>
            <a:r>
              <a:rPr lang="en-US" dirty="0"/>
              <a:t> and seldom in the early days did their efforts result in better performance than employing MPI across all the processors within and between the nodes on a high speed network. As the number of processor grew over those ten years, MPI was improved for optimizing messaging between the processors on the same node and the *hybrid-P” (MPI between nodes and </a:t>
            </a:r>
            <a:r>
              <a:rPr lang="en-US" dirty="0" err="1"/>
              <a:t>OpenMP</a:t>
            </a:r>
            <a:r>
              <a:rPr lang="en-US" dirty="0"/>
              <a:t> within the node) still could not compete with the all MPI approach, until recently. One might argue that the </a:t>
            </a:r>
            <a:r>
              <a:rPr lang="en-US" dirty="0" err="1"/>
              <a:t>OpenMP</a:t>
            </a:r>
            <a:r>
              <a:rPr lang="en-US" dirty="0"/>
              <a:t> implementations were inefficient, not large enough granularity of computation; however, the fact was that it was far easier to get good performance with all MPI than it was with the hybrid approach. </a:t>
            </a:r>
          </a:p>
          <a:p>
            <a:r>
              <a:rPr lang="en-US" dirty="0"/>
              <a:t>Fast forward to today. Today we not only have nodes that have 16-32 processors on the node; but, we also have companion accelerators that benefit from thousand of shared memory threads and it is no longer feasible to utilize MPI across all the processors within the node. The fact that all MPI can not achieve the best performance across a “hybrid-H” (MPP comprised of nodes that have two forms of computation – high speed scalar nodes and higher performance collection of MIMD parallel SIMD processors) does not make the programming challenge easier. Developing an efficient ‘hybrid-P” program is extremely difficult, the only positive statement on can make is that the same programming approach can be used on all current generation HPC systems as well as systems being delivered over the coming five to ten years.</a:t>
            </a:r>
          </a:p>
          <a:p>
            <a:endParaRPr lang="en-US"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1</a:t>
            </a:fld>
            <a:endParaRPr lang="en-US"/>
          </a:p>
        </p:txBody>
      </p:sp>
    </p:spTree>
    <p:extLst>
      <p:ext uri="{BB962C8B-B14F-4D97-AF65-F5344CB8AC3E}">
        <p14:creationId xmlns:p14="http://schemas.microsoft.com/office/powerpoint/2010/main" val="1000877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p:spPr>
      </p:sp>
      <p:sp>
        <p:nvSpPr>
          <p:cNvPr id="1945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buFont typeface="Arial" charset="0"/>
              <a:buNone/>
            </a:pPr>
            <a:endParaRPr lang="en-US" sz="14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332606-6D12-4C14-A9C6-BA27D9021610}" type="slidenum">
              <a:rPr lang="en-GB" smtClean="0">
                <a:solidFill>
                  <a:prstClr val="black"/>
                </a:solidFill>
              </a:rPr>
              <a:pPr/>
              <a:t>19</a:t>
            </a:fld>
            <a:endParaRPr lang="en-GB">
              <a:solidFill>
                <a:prstClr val="black"/>
              </a:solidFill>
            </a:endParaRPr>
          </a:p>
        </p:txBody>
      </p:sp>
    </p:spTree>
    <p:extLst>
      <p:ext uri="{BB962C8B-B14F-4D97-AF65-F5344CB8AC3E}">
        <p14:creationId xmlns:p14="http://schemas.microsoft.com/office/powerpoint/2010/main" val="1065492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Gone are the days of yesterday when HPC can demand that hardware vendors develop systems specifically for scientific computing. Today systems are developed for web searching and gaming. The HPC community must make do with what the larger users of computing need in order to be successful. Even the High Speed Interconnect, long thought to be differentiator in HPC is becoming commoditized and place on the chop itself. So what kind of systems are being sold to HPC installations across the world. Basically the system is comprised of a collection of homogeneous nodes connect by a high speed interconnect. The node architecture will grow over the coming years to be highly parallel (MIMD and SIMD) with significant memory hierarchies. Steve Scott of </a:t>
            </a:r>
            <a:r>
              <a:rPr lang="en-US" dirty="0" err="1" smtClean="0"/>
              <a:t>Nvidia</a:t>
            </a:r>
            <a:r>
              <a:rPr lang="en-US" dirty="0" smtClean="0"/>
              <a:t> described the nodes as becoming “wider”. For many reasons with the </a:t>
            </a:r>
            <a:r>
              <a:rPr lang="en-US" dirty="0" err="1" smtClean="0"/>
              <a:t>dominent</a:t>
            </a:r>
            <a:r>
              <a:rPr lang="en-US" dirty="0" smtClean="0"/>
              <a:t> one being power conservation, the nodes will become more highly parallel and the number of nodes will undoubtedly stay where they are today. </a:t>
            </a:r>
            <a:endParaRPr lang="en-US"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26</a:t>
            </a:fld>
            <a:endParaRPr lang="en-US"/>
          </a:p>
        </p:txBody>
      </p:sp>
    </p:spTree>
    <p:extLst>
      <p:ext uri="{BB962C8B-B14F-4D97-AF65-F5344CB8AC3E}">
        <p14:creationId xmlns:p14="http://schemas.microsoft.com/office/powerpoint/2010/main" val="102875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 is on the node is a different situation. Two major architectures are emerging. First the “hosted” companion processor with a separate memories between the host and the companion processor. Some system may have a single address space; however, the memories will be separate and depending upon where you are computing one memory will be close than the other. </a:t>
            </a:r>
          </a:p>
          <a:p>
            <a:r>
              <a:rPr lang="en-US" dirty="0" smtClean="0"/>
              <a:t>The second node configuration is a “self hosted” processor, were there is no host – just the highly parallel processor. This processor with run the operating system, will be able to communicate with other nodes while at the same time run the high compute portion of the application. This “self hosted” node will probably have multiple memories. How those memory are managed is still unknown. Regardless, the performance of the memories will be significantly improved when the </a:t>
            </a:r>
            <a:r>
              <a:rPr lang="en-US" dirty="0" err="1" smtClean="0"/>
              <a:t>refactorer</a:t>
            </a:r>
            <a:r>
              <a:rPr lang="en-US" dirty="0" smtClean="0"/>
              <a:t> understands the memory hierarchy and how the application’s data can best be managed through the memory.</a:t>
            </a:r>
            <a:endParaRPr lang="en-US"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27</a:t>
            </a:fld>
            <a:endParaRPr lang="en-US"/>
          </a:p>
        </p:txBody>
      </p:sp>
    </p:spTree>
    <p:extLst>
      <p:ext uri="{BB962C8B-B14F-4D97-AF65-F5344CB8AC3E}">
        <p14:creationId xmlns:p14="http://schemas.microsoft.com/office/powerpoint/2010/main" val="3182921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two node architectures bring up a significant question about choosing the appropriate programming paradigm. The first node architecture requires that the </a:t>
            </a:r>
            <a:r>
              <a:rPr lang="en-US" dirty="0" err="1" smtClean="0"/>
              <a:t>refactorer</a:t>
            </a:r>
            <a:r>
              <a:rPr lang="en-US" dirty="0" smtClean="0"/>
              <a:t> handle the communication between the host and the companion accelerator. This functionality is not available in </a:t>
            </a:r>
            <a:r>
              <a:rPr lang="en-US" dirty="0" err="1" smtClean="0"/>
              <a:t>OpenMP</a:t>
            </a:r>
            <a:r>
              <a:rPr lang="en-US" dirty="0" smtClean="0"/>
              <a:t> at the time of this writing. Extensions of </a:t>
            </a:r>
            <a:r>
              <a:rPr lang="en-US" dirty="0" err="1" smtClean="0"/>
              <a:t>OpenMP</a:t>
            </a:r>
            <a:r>
              <a:rPr lang="en-US" dirty="0" smtClean="0"/>
              <a:t> and </a:t>
            </a:r>
            <a:r>
              <a:rPr lang="en-US" dirty="0" err="1" smtClean="0"/>
              <a:t>OpenACC</a:t>
            </a:r>
            <a:r>
              <a:rPr lang="en-US" dirty="0" smtClean="0"/>
              <a:t> have been formulated to address these two disparate memories. The real issue is - Will the user managing the transfer between the two memories be required in the future?</a:t>
            </a:r>
          </a:p>
          <a:p>
            <a:r>
              <a:rPr lang="en-US" dirty="0" smtClean="0"/>
              <a:t>On the “self hosted” companion processor, the </a:t>
            </a:r>
            <a:r>
              <a:rPr lang="en-US" dirty="0" err="1" smtClean="0"/>
              <a:t>refactorer</a:t>
            </a:r>
            <a:r>
              <a:rPr lang="en-US" dirty="0" smtClean="0"/>
              <a:t> can  employ </a:t>
            </a:r>
            <a:r>
              <a:rPr lang="en-US" dirty="0" err="1" smtClean="0"/>
              <a:t>OpenMP</a:t>
            </a:r>
            <a:r>
              <a:rPr lang="en-US" dirty="0" smtClean="0"/>
              <a:t> to effectively utilize the parallel processing and if the slow memory can be managed by the system software to efficiently back up the fast memory, that is all that will be required. Of course, their will undoubtedly be compiler hints for the user to direct the compiler to manage the memory the most efficient way. This will not be easy; however, it will be easier than having the user manage the data transfers between the two disparate memories on the “hosted” node architecture.</a:t>
            </a:r>
            <a:endParaRPr lang="en-US"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28</a:t>
            </a:fld>
            <a:endParaRPr lang="en-US"/>
          </a:p>
        </p:txBody>
      </p:sp>
    </p:spTree>
    <p:extLst>
      <p:ext uri="{BB962C8B-B14F-4D97-AF65-F5344CB8AC3E}">
        <p14:creationId xmlns:p14="http://schemas.microsoft.com/office/powerpoint/2010/main" val="2958254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it is not as simple as managing the memory. This table illustrates the strengths and weaknesses of the aforementioned systems. When it comes to scalar performance, the self hosted system has a significant disadvantage. The “hosted” and traditional multi-core will be utilizing the state-of-the-art micro-processor which will probably be an X86 architecture with significant hardware for producing outstanding scalar performance. The “self hosted” system will probably have scalar processing performance an order of magnitude slower that the state-of-the-art X86 chip. This factor of ten will be comprised of actual clock speed differences as well as the hardware sophistication of the X86 versus the scalar processor of the accelerator. How might one solve this issue – remember Amdahl’s Law – one has to parallelize pretty much all of the code running on the node. If an application is not parallel on the node, the traditional multi-core is the best choice. The “hosted” node is not without issues here – while the host processor, which will probably be a state-of-the-art X86 architecture, when computation is performed on the host, the user must transfer data back and forth to the accelerator to keep the computational arrays up to date. </a:t>
            </a:r>
          </a:p>
          <a:p>
            <a:r>
              <a:rPr lang="en-US" dirty="0" smtClean="0"/>
              <a:t>Assuming that HPC is the answer and our applications will have enough parallelism to have a very large percentage of computation being performed on the companion accelerator, we will ignore the traditional X86 multi-core node.</a:t>
            </a:r>
          </a:p>
          <a:p>
            <a:r>
              <a:rPr lang="en-US" dirty="0" smtClean="0"/>
              <a:t>The other difference is the issue of moving data to and from the accelerator whether it is sharing memory with the host or is host-less and dealing with the fast and slow memory.</a:t>
            </a:r>
          </a:p>
        </p:txBody>
      </p:sp>
      <p:sp>
        <p:nvSpPr>
          <p:cNvPr id="4" name="Slide Number Placeholder 3"/>
          <p:cNvSpPr>
            <a:spLocks noGrp="1"/>
          </p:cNvSpPr>
          <p:nvPr>
            <p:ph type="sldNum" sz="quarter" idx="10"/>
          </p:nvPr>
        </p:nvSpPr>
        <p:spPr/>
        <p:txBody>
          <a:bodyPr/>
          <a:lstStyle/>
          <a:p>
            <a:fld id="{912FB3CA-B8FA-48E2-BB98-ADAA5B79A4D8}" type="slidenum">
              <a:rPr lang="en-US" smtClean="0"/>
              <a:pPr/>
              <a:t>29</a:t>
            </a:fld>
            <a:endParaRPr lang="en-US"/>
          </a:p>
        </p:txBody>
      </p:sp>
    </p:spTree>
    <p:extLst>
      <p:ext uri="{BB962C8B-B14F-4D97-AF65-F5344CB8AC3E}">
        <p14:creationId xmlns:p14="http://schemas.microsoft.com/office/powerpoint/2010/main" val="2597149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this point a high level understanding of the hardware to be targeted is available. Now for understanding the application itself. Sometimes it appears as if the application developers understand the hardware better than they understand their application. Many larger applications are developed by a team of developers and the overall data management for the application is poorly understood. To move an application forward in an efficient manner, the application’s data movement must be understood and optimized. This is as important as parallelizing and </a:t>
            </a:r>
            <a:r>
              <a:rPr lang="en-US" dirty="0" err="1" smtClean="0"/>
              <a:t>vectorizing</a:t>
            </a:r>
            <a:r>
              <a:rPr lang="en-US" dirty="0" smtClean="0"/>
              <a:t> the computation. </a:t>
            </a:r>
          </a:p>
          <a:p>
            <a:r>
              <a:rPr lang="en-US" dirty="0" smtClean="0"/>
              <a:t>To understand data usage, one starts with the time step loop. For the past forty years, tools have been available to show profiles of computational usage in the application on a routine level. Today more detail is required. Looping structures must be understood. Where are the major loops? </a:t>
            </a:r>
            <a:r>
              <a:rPr lang="en-US" dirty="0"/>
              <a:t>T</a:t>
            </a:r>
            <a:r>
              <a:rPr lang="en-US" dirty="0" smtClean="0"/>
              <a:t>hey will undoubtedly contain routine calls. What are the minimum, maximum and average loop counts of the loops? What arrays do the looping structures, use, set and how do they access the arrays. The question to be addressed is how large a portion of the computation can be arranged so the arrays required to perform the computation fit into the fast memory or accelerator memory while at the same time making sure that the computation is large enough to achieve a high performance on the parallel processors. More on this later.</a:t>
            </a:r>
          </a:p>
          <a:p>
            <a:r>
              <a:rPr lang="en-US" dirty="0" smtClean="0"/>
              <a:t>Also need to understand communication between the nodes as well as I/O. Hopefully in the redesign of the code, message passing and I/O can be overlapped with computation, also a discussion for later.</a:t>
            </a:r>
            <a:endParaRPr lang="en-US"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30</a:t>
            </a:fld>
            <a:endParaRPr lang="en-US"/>
          </a:p>
        </p:txBody>
      </p:sp>
    </p:spTree>
    <p:extLst>
      <p:ext uri="{BB962C8B-B14F-4D97-AF65-F5344CB8AC3E}">
        <p14:creationId xmlns:p14="http://schemas.microsoft.com/office/powerpoint/2010/main" val="2727377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many applications, </a:t>
            </a:r>
            <a:r>
              <a:rPr lang="en-US" dirty="0" err="1" smtClean="0"/>
              <a:t>particularily</a:t>
            </a:r>
            <a:r>
              <a:rPr lang="en-US" dirty="0" smtClean="0"/>
              <a:t> C and C++ applications, it is very difficult to identify where an array is accessed and this is exactly what is need. First the most time consuming looping structures need to be identified. Then the arrays accessed within the major looping structures need to be noted. The next step is to find all the other looping structures that access those arrays, and then those looping structures may access other arrays. This process of identifying the most time consuming loop, then the arrays accessed within that loop and then finding other loops that access the same arrays, </a:t>
            </a:r>
            <a:r>
              <a:rPr lang="en-US" dirty="0" err="1" smtClean="0"/>
              <a:t>etc</a:t>
            </a:r>
            <a:r>
              <a:rPr lang="en-US" dirty="0" smtClean="0"/>
              <a:t> is a time consuming process and extremely difficult when pointers and structures are used. We will discuss useful tools later.</a:t>
            </a:r>
          </a:p>
          <a:p>
            <a:r>
              <a:rPr lang="en-US" dirty="0" smtClean="0"/>
              <a:t>The next step is to identify where communication is performed. When the application was originally written, the developers may not have been careful to identify any overlap of computation and communication. Ideally, one would perform computation of variables that need to be communicated and then communicate them asynchronously while performing some unrelated computation. When refactoring an application one thing to look for is moving computational and/or communication around to achieve more overlap. </a:t>
            </a:r>
          </a:p>
          <a:p>
            <a:r>
              <a:rPr lang="en-US" dirty="0" smtClean="0"/>
              <a:t>Overlapping I/O with computation is also extremely important – typically a lot of I/O is performed at the end of a time step and I/O can be initiated asynchronously prior to starting the next time step which probably is not dependent upon that I/O to be completed. </a:t>
            </a:r>
          </a:p>
          <a:p>
            <a:endParaRPr lang="en-US"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31</a:t>
            </a:fld>
            <a:endParaRPr lang="en-US"/>
          </a:p>
        </p:txBody>
      </p:sp>
    </p:spTree>
    <p:extLst>
      <p:ext uri="{BB962C8B-B14F-4D97-AF65-F5344CB8AC3E}">
        <p14:creationId xmlns:p14="http://schemas.microsoft.com/office/powerpoint/2010/main" val="3009941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of the refactoring process is to develop a highly efficient </a:t>
            </a:r>
            <a:r>
              <a:rPr lang="en-US" dirty="0" err="1" smtClean="0"/>
              <a:t>OpenMP</a:t>
            </a:r>
            <a:r>
              <a:rPr lang="en-US" dirty="0" smtClean="0"/>
              <a:t> application which will run extremely well on all HPC over the next 5-10 years. Initially, data movement for a “hosted” companion processor will be ignored; however, data structures will be tabulated for later optimization for the use of a restricted memory fast memory. </a:t>
            </a:r>
          </a:p>
          <a:p>
            <a:r>
              <a:rPr lang="en-US" dirty="0" smtClean="0"/>
              <a:t>The messaging between nodes is assumed to be present and the analysis will be concerned with data placement on a multi-core node. All multi-core nodes are NUMA (Non-uniform memory access) and the performance of </a:t>
            </a:r>
            <a:r>
              <a:rPr lang="en-US" dirty="0" err="1" smtClean="0"/>
              <a:t>OpenMP</a:t>
            </a:r>
            <a:r>
              <a:rPr lang="en-US" dirty="0" smtClean="0"/>
              <a:t> will be much better when the computation performed by a processor is performed on that part of the array that is contained in its closest memory – this is known as first touch.  An additional important memory characteristic is how much total memory is touched within a computational region. This will be required when is optimize for cache utilization and/or register utilization on an accelerator. </a:t>
            </a:r>
          </a:p>
          <a:p>
            <a:r>
              <a:rPr lang="en-US" dirty="0" smtClean="0"/>
              <a:t>Once a good working knowledge of the memory access pattern is in hand, first touch, cache optimization and future data transfer to and from an accelerator will be straight-forward.</a:t>
            </a:r>
          </a:p>
          <a:p>
            <a:r>
              <a:rPr lang="en-US" dirty="0" smtClean="0"/>
              <a:t>On the compute side, multiple levels of parallelism must be identified. To use all of the accelerators, thousands of parallel threads must be generated, not just the number of parallel units, but many more to amortize the latency of fetching operands from memory. The bottom level of parallelism must be SIMD (Single instruction, multiple data) instructions – The parallel loop in question must be </a:t>
            </a:r>
            <a:r>
              <a:rPr lang="en-US" dirty="0" err="1" smtClean="0"/>
              <a:t>vectorized</a:t>
            </a:r>
            <a:r>
              <a:rPr lang="en-US" dirty="0" smtClean="0"/>
              <a:t>.</a:t>
            </a:r>
          </a:p>
          <a:p>
            <a:r>
              <a:rPr lang="en-US" dirty="0" smtClean="0"/>
              <a:t>Throughout the discussion refactoring will be done to be performance portable.</a:t>
            </a:r>
            <a:endParaRPr lang="en-US"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32</a:t>
            </a:fld>
            <a:endParaRPr lang="en-US"/>
          </a:p>
        </p:txBody>
      </p:sp>
    </p:spTree>
    <p:extLst>
      <p:ext uri="{BB962C8B-B14F-4D97-AF65-F5344CB8AC3E}">
        <p14:creationId xmlns:p14="http://schemas.microsoft.com/office/powerpoint/2010/main" val="2713630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59</a:t>
            </a:fld>
            <a:endParaRPr lang="en-US"/>
          </a:p>
        </p:txBody>
      </p:sp>
    </p:spTree>
    <p:extLst>
      <p:ext uri="{BB962C8B-B14F-4D97-AF65-F5344CB8AC3E}">
        <p14:creationId xmlns:p14="http://schemas.microsoft.com/office/powerpoint/2010/main" val="397210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programming challenge facing the HPC community today is not for the faint at heart. The people performing the refactoring of the application must understand the application or work very closely with someone who does understand the numerical algorithm being solved. In deed, the first task the code </a:t>
            </a:r>
            <a:r>
              <a:rPr lang="en-US" dirty="0" err="1" smtClean="0"/>
              <a:t>refractorer</a:t>
            </a:r>
            <a:r>
              <a:rPr lang="en-US" dirty="0" smtClean="0"/>
              <a:t> must consider is changing the algorithm for a more highly parallel scheme that exhibits enough parallelism to utilize all of the processors on the node. Of course changing the algorithm is not an easy task – code validation, that is, making sure the new algorithm gets as good answers as the previous one takes a lot of testing and tradeoffs between accuracy and runtime.</a:t>
            </a:r>
          </a:p>
          <a:p>
            <a:r>
              <a:rPr lang="en-US" dirty="0" smtClean="0"/>
              <a:t>Assuming the algorithm being employed will not be changed, the </a:t>
            </a:r>
            <a:r>
              <a:rPr lang="en-US" dirty="0" err="1" smtClean="0"/>
              <a:t>refactorer</a:t>
            </a:r>
            <a:r>
              <a:rPr lang="en-US" dirty="0" smtClean="0"/>
              <a:t> must understand where and how major arrays are allocation, where and how major arrays are used throughout the entire program. Also temporary space must be understood and minimized. Looking into the near future we will see two types of memory. First a small high bandwidth, high latency memory to feed highly parallel processing units and then a larger lower bandwidth memory that is more affordable. Yes just as other commodities in life, you get what you pay for and fast memory is very expensive, so slower memory supplies the quantity while the fast memory supplies the quality.</a:t>
            </a:r>
          </a:p>
          <a:p>
            <a:r>
              <a:rPr lang="en-US" dirty="0" smtClean="0"/>
              <a:t>In refactoring your application you must consider the current range of systems and choose a programming paradigm that is portable across all current systems and has the promise to be portable across future “hybrid-H” systems.</a:t>
            </a:r>
          </a:p>
          <a:p>
            <a:r>
              <a:rPr lang="en-US" dirty="0" smtClean="0"/>
              <a:t>Fully understanding the application and choosing a programming paradigm wisely are the two ingredients for a good start at the refactoring process.</a:t>
            </a:r>
            <a:endParaRPr lang="en-US"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2</a:t>
            </a:fld>
            <a:endParaRPr lang="en-US"/>
          </a:p>
        </p:txBody>
      </p:sp>
    </p:spTree>
    <p:extLst>
      <p:ext uri="{BB962C8B-B14F-4D97-AF65-F5344CB8AC3E}">
        <p14:creationId xmlns:p14="http://schemas.microsoft.com/office/powerpoint/2010/main" val="3799864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b="1" dirty="0" smtClean="0"/>
              <a:t>Click: </a:t>
            </a:r>
            <a:r>
              <a:rPr lang="en-US" baseline="0" dirty="0" smtClean="0"/>
              <a:t>We start by taking a best in class HPC processor in the AMD </a:t>
            </a:r>
            <a:r>
              <a:rPr lang="en-US" baseline="0" dirty="0" err="1" smtClean="0"/>
              <a:t>Opteron</a:t>
            </a:r>
            <a:r>
              <a:rPr lang="en-US" baseline="0" dirty="0" smtClean="0"/>
              <a:t> 6200</a:t>
            </a:r>
          </a:p>
          <a:p>
            <a:r>
              <a:rPr lang="en-US" b="1" baseline="0" dirty="0" smtClean="0"/>
              <a:t>Click:</a:t>
            </a:r>
            <a:r>
              <a:rPr lang="en-US" baseline="0" dirty="0" smtClean="0"/>
              <a:t> We then tightly integrate an accelerator designed for HPC computing in the NVIDIA Tesla processor</a:t>
            </a:r>
          </a:p>
          <a:p>
            <a:pPr defTabSz="897301">
              <a:defRPr/>
            </a:pPr>
            <a:r>
              <a:rPr lang="en-US" b="1" dirty="0" smtClean="0"/>
              <a:t>Click: </a:t>
            </a:r>
            <a:r>
              <a:rPr lang="en-US" dirty="0" smtClean="0"/>
              <a:t>Host</a:t>
            </a:r>
            <a:r>
              <a:rPr lang="en-US" baseline="0" dirty="0" smtClean="0"/>
              <a:t> memory is 1600 MHz DDR3 and has configurations of 16, 32, or 64 GB</a:t>
            </a:r>
          </a:p>
          <a:p>
            <a:r>
              <a:rPr lang="en-US" b="1" baseline="0" dirty="0" smtClean="0"/>
              <a:t>Click:</a:t>
            </a:r>
            <a:r>
              <a:rPr lang="en-US" baseline="0" dirty="0" smtClean="0"/>
              <a:t> Accelerator memory is pushed to the physical limits with 6GB of GDDR5 memory available at 138 GB/s with ECC protection</a:t>
            </a:r>
          </a:p>
          <a:p>
            <a:r>
              <a:rPr lang="en-US" b="1" baseline="0" dirty="0" smtClean="0"/>
              <a:t>Click: </a:t>
            </a:r>
            <a:r>
              <a:rPr lang="en-US" baseline="0" dirty="0" smtClean="0"/>
              <a:t>And of course all of this is brought together with the fantastic and award winning Gemini High Speed Interconnect</a:t>
            </a:r>
          </a:p>
          <a:p>
            <a:endParaRPr lang="en-US" baseline="0" dirty="0" smtClean="0"/>
          </a:p>
          <a:p>
            <a:r>
              <a:rPr lang="en-US" baseline="0" dirty="0" smtClean="0"/>
              <a:t>The host memory, the processor, and the accelerator are all upgradeable.</a:t>
            </a:r>
          </a:p>
          <a:p>
            <a:endParaRPr lang="en-US" baseline="0" dirty="0" smtClean="0"/>
          </a:p>
          <a:p>
            <a:r>
              <a:rPr lang="en-US" b="1" baseline="0" dirty="0" smtClean="0"/>
              <a:t>Transition Out:</a:t>
            </a:r>
            <a:r>
              <a:rPr lang="en-US" baseline="0" dirty="0" smtClean="0"/>
              <a:t> We can pack 4 of these nodes onto 1 blade that can get you…</a:t>
            </a:r>
            <a:r>
              <a:rPr lang="en-US" b="1" baseline="0" dirty="0" smtClean="0"/>
              <a:t>&lt;click&gt;</a:t>
            </a:r>
            <a:endParaRPr lang="en-US" b="1" dirty="0"/>
          </a:p>
        </p:txBody>
      </p:sp>
      <p:sp>
        <p:nvSpPr>
          <p:cNvPr id="4" name="Footer Placeholder 3"/>
          <p:cNvSpPr>
            <a:spLocks noGrp="1"/>
          </p:cNvSpPr>
          <p:nvPr>
            <p:ph type="ftr" sz="quarter" idx="10"/>
          </p:nvPr>
        </p:nvSpPr>
        <p:spPr/>
        <p:txBody>
          <a:bodyPr/>
          <a:lstStyle/>
          <a:p>
            <a:pPr>
              <a:defRPr/>
            </a:pPr>
            <a:r>
              <a:rPr lang="en-US" smtClean="0">
                <a:solidFill>
                  <a:prstClr val="black"/>
                </a:solidFill>
              </a:rPr>
              <a:t>Cray Proprietary</a:t>
            </a:r>
            <a:endParaRPr lang="en-US">
              <a:solidFill>
                <a:prstClr val="black"/>
              </a:solidFill>
            </a:endParaRPr>
          </a:p>
        </p:txBody>
      </p:sp>
      <p:sp>
        <p:nvSpPr>
          <p:cNvPr id="5" name="Slide Number Placeholder 4"/>
          <p:cNvSpPr>
            <a:spLocks noGrp="1"/>
          </p:cNvSpPr>
          <p:nvPr>
            <p:ph type="sldNum" sz="quarter" idx="11"/>
          </p:nvPr>
        </p:nvSpPr>
        <p:spPr/>
        <p:txBody>
          <a:bodyPr/>
          <a:lstStyle/>
          <a:p>
            <a:pPr>
              <a:defRPr/>
            </a:pPr>
            <a:fld id="{D7712B09-A01D-4FAF-816C-9A216AA85037}" type="slidenum">
              <a:rPr lang="en-US" smtClean="0">
                <a:solidFill>
                  <a:prstClr val="black"/>
                </a:solidFill>
              </a:rPr>
              <a:pPr>
                <a:defRPr/>
              </a:pPr>
              <a:t>60</a:t>
            </a:fld>
            <a:endParaRPr 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Footer Placeholder 3"/>
          <p:cNvSpPr>
            <a:spLocks noGrp="1"/>
          </p:cNvSpPr>
          <p:nvPr>
            <p:ph type="ftr" sz="quarter" idx="10"/>
          </p:nvPr>
        </p:nvSpPr>
        <p:spPr/>
        <p:txBody>
          <a:bodyPr/>
          <a:lstStyle/>
          <a:p>
            <a:pPr>
              <a:defRPr/>
            </a:pPr>
            <a:r>
              <a:rPr lang="en-US" dirty="0">
                <a:solidFill>
                  <a:prstClr val="black"/>
                </a:solidFill>
              </a:rPr>
              <a:t>Cray Proprietary</a:t>
            </a:r>
          </a:p>
        </p:txBody>
      </p:sp>
      <p:sp>
        <p:nvSpPr>
          <p:cNvPr id="5" name="Slide Number Placeholder 4"/>
          <p:cNvSpPr>
            <a:spLocks noGrp="1"/>
          </p:cNvSpPr>
          <p:nvPr>
            <p:ph type="sldNum" sz="quarter" idx="11"/>
          </p:nvPr>
        </p:nvSpPr>
        <p:spPr/>
        <p:txBody>
          <a:bodyPr/>
          <a:lstStyle/>
          <a:p>
            <a:pPr>
              <a:defRPr/>
            </a:pPr>
            <a:fld id="{D7712B09-A01D-4FAF-816C-9A216AA85037}" type="slidenum">
              <a:rPr lang="en-US">
                <a:solidFill>
                  <a:prstClr val="black"/>
                </a:solidFill>
              </a:rPr>
              <a:pPr>
                <a:defRPr/>
              </a:pPr>
              <a:t>61</a:t>
            </a:fld>
            <a:endParaRPr lang="en-US" dirty="0">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62</a:t>
            </a:fld>
            <a:endParaRPr lang="en-US"/>
          </a:p>
        </p:txBody>
      </p:sp>
    </p:spTree>
    <p:extLst>
      <p:ext uri="{BB962C8B-B14F-4D97-AF65-F5344CB8AC3E}">
        <p14:creationId xmlns:p14="http://schemas.microsoft.com/office/powerpoint/2010/main" val="3317000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63</a:t>
            </a:fld>
            <a:endParaRPr lang="en-US"/>
          </a:p>
        </p:txBody>
      </p:sp>
    </p:spTree>
    <p:extLst>
      <p:ext uri="{BB962C8B-B14F-4D97-AF65-F5344CB8AC3E}">
        <p14:creationId xmlns:p14="http://schemas.microsoft.com/office/powerpoint/2010/main" val="335279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64</a:t>
            </a:fld>
            <a:endParaRPr lang="en-US"/>
          </a:p>
        </p:txBody>
      </p:sp>
    </p:spTree>
    <p:extLst>
      <p:ext uri="{BB962C8B-B14F-4D97-AF65-F5344CB8AC3E}">
        <p14:creationId xmlns:p14="http://schemas.microsoft.com/office/powerpoint/2010/main" val="370970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65</a:t>
            </a:fld>
            <a:endParaRPr lang="en-US"/>
          </a:p>
        </p:txBody>
      </p:sp>
    </p:spTree>
    <p:extLst>
      <p:ext uri="{BB962C8B-B14F-4D97-AF65-F5344CB8AC3E}">
        <p14:creationId xmlns:p14="http://schemas.microsoft.com/office/powerpoint/2010/main" val="2941842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66</a:t>
            </a:fld>
            <a:endParaRPr lang="en-US"/>
          </a:p>
        </p:txBody>
      </p:sp>
    </p:spTree>
    <p:extLst>
      <p:ext uri="{BB962C8B-B14F-4D97-AF65-F5344CB8AC3E}">
        <p14:creationId xmlns:p14="http://schemas.microsoft.com/office/powerpoint/2010/main" val="985636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67</a:t>
            </a:fld>
            <a:endParaRPr lang="en-US"/>
          </a:p>
        </p:txBody>
      </p:sp>
    </p:spTree>
    <p:extLst>
      <p:ext uri="{BB962C8B-B14F-4D97-AF65-F5344CB8AC3E}">
        <p14:creationId xmlns:p14="http://schemas.microsoft.com/office/powerpoint/2010/main" val="968459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68</a:t>
            </a:fld>
            <a:endParaRPr lang="en-US"/>
          </a:p>
        </p:txBody>
      </p:sp>
    </p:spTree>
    <p:extLst>
      <p:ext uri="{BB962C8B-B14F-4D97-AF65-F5344CB8AC3E}">
        <p14:creationId xmlns:p14="http://schemas.microsoft.com/office/powerpoint/2010/main" val="2217288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69</a:t>
            </a:fld>
            <a:endParaRPr lang="en-US"/>
          </a:p>
        </p:txBody>
      </p:sp>
    </p:spTree>
    <p:extLst>
      <p:ext uri="{BB962C8B-B14F-4D97-AF65-F5344CB8AC3E}">
        <p14:creationId xmlns:p14="http://schemas.microsoft.com/office/powerpoint/2010/main" val="1133673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3</a:t>
            </a:fld>
            <a:endParaRPr lang="en-US"/>
          </a:p>
        </p:txBody>
      </p:sp>
    </p:spTree>
    <p:extLst>
      <p:ext uri="{BB962C8B-B14F-4D97-AF65-F5344CB8AC3E}">
        <p14:creationId xmlns:p14="http://schemas.microsoft.com/office/powerpoint/2010/main" val="1132877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70</a:t>
            </a:fld>
            <a:endParaRPr lang="en-US"/>
          </a:p>
        </p:txBody>
      </p:sp>
    </p:spTree>
    <p:extLst>
      <p:ext uri="{BB962C8B-B14F-4D97-AF65-F5344CB8AC3E}">
        <p14:creationId xmlns:p14="http://schemas.microsoft.com/office/powerpoint/2010/main" val="34868631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71</a:t>
            </a:fld>
            <a:endParaRPr lang="en-US"/>
          </a:p>
        </p:txBody>
      </p:sp>
    </p:spTree>
    <p:extLst>
      <p:ext uri="{BB962C8B-B14F-4D97-AF65-F5344CB8AC3E}">
        <p14:creationId xmlns:p14="http://schemas.microsoft.com/office/powerpoint/2010/main" val="41168280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72</a:t>
            </a:fld>
            <a:endParaRPr lang="en-US"/>
          </a:p>
        </p:txBody>
      </p:sp>
    </p:spTree>
    <p:extLst>
      <p:ext uri="{BB962C8B-B14F-4D97-AF65-F5344CB8AC3E}">
        <p14:creationId xmlns:p14="http://schemas.microsoft.com/office/powerpoint/2010/main" val="959167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73</a:t>
            </a:fld>
            <a:endParaRPr lang="en-US"/>
          </a:p>
        </p:txBody>
      </p:sp>
    </p:spTree>
    <p:extLst>
      <p:ext uri="{BB962C8B-B14F-4D97-AF65-F5344CB8AC3E}">
        <p14:creationId xmlns:p14="http://schemas.microsoft.com/office/powerpoint/2010/main" val="627777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74</a:t>
            </a:fld>
            <a:endParaRPr lang="en-US"/>
          </a:p>
        </p:txBody>
      </p:sp>
    </p:spTree>
    <p:extLst>
      <p:ext uri="{BB962C8B-B14F-4D97-AF65-F5344CB8AC3E}">
        <p14:creationId xmlns:p14="http://schemas.microsoft.com/office/powerpoint/2010/main" val="369024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75</a:t>
            </a:fld>
            <a:endParaRPr lang="en-US"/>
          </a:p>
        </p:txBody>
      </p:sp>
    </p:spTree>
    <p:extLst>
      <p:ext uri="{BB962C8B-B14F-4D97-AF65-F5344CB8AC3E}">
        <p14:creationId xmlns:p14="http://schemas.microsoft.com/office/powerpoint/2010/main" val="30973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76</a:t>
            </a:fld>
            <a:endParaRPr lang="en-US"/>
          </a:p>
        </p:txBody>
      </p:sp>
    </p:spTree>
    <p:extLst>
      <p:ext uri="{BB962C8B-B14F-4D97-AF65-F5344CB8AC3E}">
        <p14:creationId xmlns:p14="http://schemas.microsoft.com/office/powerpoint/2010/main" val="4077636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77</a:t>
            </a:fld>
            <a:endParaRPr lang="en-US"/>
          </a:p>
        </p:txBody>
      </p:sp>
    </p:spTree>
    <p:extLst>
      <p:ext uri="{BB962C8B-B14F-4D97-AF65-F5344CB8AC3E}">
        <p14:creationId xmlns:p14="http://schemas.microsoft.com/office/powerpoint/2010/main" val="23994226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78</a:t>
            </a:fld>
            <a:endParaRPr lang="en-US"/>
          </a:p>
        </p:txBody>
      </p:sp>
    </p:spTree>
    <p:extLst>
      <p:ext uri="{BB962C8B-B14F-4D97-AF65-F5344CB8AC3E}">
        <p14:creationId xmlns:p14="http://schemas.microsoft.com/office/powerpoint/2010/main" val="2497595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79</a:t>
            </a:fld>
            <a:endParaRPr lang="en-US"/>
          </a:p>
        </p:txBody>
      </p:sp>
    </p:spTree>
    <p:extLst>
      <p:ext uri="{BB962C8B-B14F-4D97-AF65-F5344CB8AC3E}">
        <p14:creationId xmlns:p14="http://schemas.microsoft.com/office/powerpoint/2010/main" val="26011654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4</a:t>
            </a:fld>
            <a:endParaRPr lang="en-US"/>
          </a:p>
        </p:txBody>
      </p:sp>
    </p:spTree>
    <p:extLst>
      <p:ext uri="{BB962C8B-B14F-4D97-AF65-F5344CB8AC3E}">
        <p14:creationId xmlns:p14="http://schemas.microsoft.com/office/powerpoint/2010/main" val="1132877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80</a:t>
            </a:fld>
            <a:endParaRPr lang="en-US"/>
          </a:p>
        </p:txBody>
      </p:sp>
    </p:spTree>
    <p:extLst>
      <p:ext uri="{BB962C8B-B14F-4D97-AF65-F5344CB8AC3E}">
        <p14:creationId xmlns:p14="http://schemas.microsoft.com/office/powerpoint/2010/main" val="11270644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81</a:t>
            </a:fld>
            <a:endParaRPr lang="en-US"/>
          </a:p>
        </p:txBody>
      </p:sp>
    </p:spTree>
    <p:extLst>
      <p:ext uri="{BB962C8B-B14F-4D97-AF65-F5344CB8AC3E}">
        <p14:creationId xmlns:p14="http://schemas.microsoft.com/office/powerpoint/2010/main" val="36771280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82</a:t>
            </a:fld>
            <a:endParaRPr lang="en-US"/>
          </a:p>
        </p:txBody>
      </p:sp>
    </p:spTree>
    <p:extLst>
      <p:ext uri="{BB962C8B-B14F-4D97-AF65-F5344CB8AC3E}">
        <p14:creationId xmlns:p14="http://schemas.microsoft.com/office/powerpoint/2010/main" val="19757018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57347" name="Rectangle 3"/>
          <p:cNvSpPr>
            <a:spLocks noGrp="1"/>
          </p:cNvSpPr>
          <p:nvPr>
            <p:ph type="body" idx="1"/>
          </p:nvPr>
        </p:nvSpPr>
        <p:spPr>
          <a:noFill/>
          <a:ln/>
        </p:spPr>
        <p:txBody>
          <a:bodyPr lIns="93160" tIns="46581" rIns="93160" bIns="46581"/>
          <a:lstStyle/>
          <a:p>
            <a:pPr eaLnBrk="1" hangingPunct="1"/>
            <a:r>
              <a:rPr lang="en-US" dirty="0" smtClean="0"/>
              <a:t>Change to 1M element vector.</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57347" name="Rectangle 3"/>
          <p:cNvSpPr>
            <a:spLocks noGrp="1"/>
          </p:cNvSpPr>
          <p:nvPr>
            <p:ph type="body" idx="1"/>
          </p:nvPr>
        </p:nvSpPr>
        <p:spPr>
          <a:noFill/>
          <a:ln/>
        </p:spPr>
        <p:txBody>
          <a:bodyPr lIns="93160" tIns="46581" rIns="93160" bIns="46581"/>
          <a:lstStyle/>
          <a:p>
            <a:pPr eaLnBrk="1" hangingPunct="1"/>
            <a:r>
              <a:rPr lang="en-US" dirty="0" smtClean="0"/>
              <a:t>Change to 1M element vector.</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57347" name="Rectangle 3"/>
          <p:cNvSpPr>
            <a:spLocks noGrp="1"/>
          </p:cNvSpPr>
          <p:nvPr>
            <p:ph type="body" idx="1"/>
          </p:nvPr>
        </p:nvSpPr>
        <p:spPr>
          <a:noFill/>
          <a:ln/>
        </p:spPr>
        <p:txBody>
          <a:bodyPr lIns="93160" tIns="46581" rIns="93160" bIns="46581"/>
          <a:lstStyle/>
          <a:p>
            <a:pPr eaLnBrk="1" hangingPunct="1"/>
            <a:r>
              <a:rPr lang="en-US" dirty="0" smtClean="0"/>
              <a:t>Change to 1M element vector.</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86</a:t>
            </a:fld>
            <a:endParaRPr lang="en-US"/>
          </a:p>
        </p:txBody>
      </p:sp>
    </p:spTree>
    <p:extLst>
      <p:ext uri="{BB962C8B-B14F-4D97-AF65-F5344CB8AC3E}">
        <p14:creationId xmlns:p14="http://schemas.microsoft.com/office/powerpoint/2010/main" val="24564438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87</a:t>
            </a:fld>
            <a:endParaRPr lang="en-US"/>
          </a:p>
        </p:txBody>
      </p:sp>
    </p:spTree>
    <p:extLst>
      <p:ext uri="{BB962C8B-B14F-4D97-AF65-F5344CB8AC3E}">
        <p14:creationId xmlns:p14="http://schemas.microsoft.com/office/powerpoint/2010/main" val="1819833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88</a:t>
            </a:fld>
            <a:endParaRPr lang="en-US"/>
          </a:p>
        </p:txBody>
      </p:sp>
    </p:spTree>
    <p:extLst>
      <p:ext uri="{BB962C8B-B14F-4D97-AF65-F5344CB8AC3E}">
        <p14:creationId xmlns:p14="http://schemas.microsoft.com/office/powerpoint/2010/main" val="36751942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57347" name="Rectangle 3"/>
          <p:cNvSpPr>
            <a:spLocks noGrp="1"/>
          </p:cNvSpPr>
          <p:nvPr>
            <p:ph type="body" idx="1"/>
          </p:nvPr>
        </p:nvSpPr>
        <p:spPr>
          <a:noFill/>
          <a:ln/>
        </p:spPr>
        <p:txBody>
          <a:bodyPr lIns="93160" tIns="46581" rIns="93160" bIns="46581"/>
          <a:lstStyle/>
          <a:p>
            <a:pPr eaLnBrk="1" hangingPunct="1"/>
            <a:r>
              <a:rPr lang="en-US" dirty="0" smtClean="0"/>
              <a:t>Change to 1M element vector.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5</a:t>
            </a:fld>
            <a:endParaRPr lang="en-US"/>
          </a:p>
        </p:txBody>
      </p:sp>
    </p:spTree>
    <p:extLst>
      <p:ext uri="{BB962C8B-B14F-4D97-AF65-F5344CB8AC3E}">
        <p14:creationId xmlns:p14="http://schemas.microsoft.com/office/powerpoint/2010/main" val="11328773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57347" name="Rectangle 3"/>
          <p:cNvSpPr>
            <a:spLocks noGrp="1"/>
          </p:cNvSpPr>
          <p:nvPr>
            <p:ph type="body" idx="1"/>
          </p:nvPr>
        </p:nvSpPr>
        <p:spPr>
          <a:noFill/>
          <a:ln/>
        </p:spPr>
        <p:txBody>
          <a:bodyPr lIns="93160" tIns="46581" rIns="93160" bIns="46581"/>
          <a:lstStyle/>
          <a:p>
            <a:pPr eaLnBrk="1" hangingPunct="1"/>
            <a:r>
              <a:rPr lang="en-US" dirty="0" smtClean="0"/>
              <a:t>Change to 1M element vector.</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smtClean="0"/>
              <a:t>- Green glow</a:t>
            </a:r>
            <a:r>
              <a:rPr lang="en-US" baseline="0" dirty="0" smtClean="0"/>
              <a:t> represents libraries developed by NVIDIA</a:t>
            </a:r>
          </a:p>
          <a:p>
            <a:r>
              <a:rPr lang="en-US" baseline="0" dirty="0" smtClean="0"/>
              <a:t>- OSI symbol represents open-source libraries</a:t>
            </a:r>
            <a:endParaRPr lang="en-US" dirty="0" smtClean="0"/>
          </a:p>
          <a:p>
            <a:r>
              <a:rPr lang="en-US" dirty="0" smtClean="0"/>
              <a:t>Points to make:</a:t>
            </a:r>
          </a:p>
          <a:p>
            <a:pPr marL="171441" indent="-171441">
              <a:buFont typeface="Arial" charset="0"/>
              <a:buChar char="•"/>
            </a:pPr>
            <a:r>
              <a:rPr lang="en-US" dirty="0" smtClean="0"/>
              <a:t>There are libraries for a wide range of domains</a:t>
            </a:r>
          </a:p>
          <a:p>
            <a:pPr marL="171441" indent="-171441">
              <a:buFont typeface="Arial" charset="0"/>
              <a:buChar char="•"/>
            </a:pPr>
            <a:r>
              <a:rPr lang="en-US" dirty="0" smtClean="0"/>
              <a:t>There are 3</a:t>
            </a:r>
            <a:r>
              <a:rPr lang="en-US" baseline="30000" dirty="0" smtClean="0"/>
              <a:t>rd</a:t>
            </a:r>
            <a:r>
              <a:rPr lang="en-US" dirty="0" smtClean="0"/>
              <a:t> party commercial libraries available</a:t>
            </a:r>
            <a:r>
              <a:rPr lang="en-US" baseline="0" dirty="0" smtClean="0"/>
              <a:t> (often with free and “</a:t>
            </a:r>
            <a:r>
              <a:rPr lang="en-US" baseline="0" dirty="0" err="1" smtClean="0"/>
              <a:t>freemium</a:t>
            </a:r>
            <a:r>
              <a:rPr lang="en-US" baseline="0" dirty="0" smtClean="0"/>
              <a:t>” versions)</a:t>
            </a:r>
            <a:endParaRPr lang="en-US" dirty="0" smtClean="0"/>
          </a:p>
          <a:p>
            <a:pPr marL="171441" indent="-171441">
              <a:buFont typeface="Arial" charset="0"/>
              <a:buChar char="•"/>
            </a:pPr>
            <a:r>
              <a:rPr lang="en-US" dirty="0" smtClean="0"/>
              <a:t>There are many open source libraries, even from NVIDIA </a:t>
            </a:r>
          </a:p>
          <a:p>
            <a:pPr marL="171441" indent="-171441">
              <a:buFont typeface="Arial" charset="0"/>
              <a:buChar char="•"/>
            </a:pPr>
            <a:r>
              <a:rPr lang="en-US" dirty="0" smtClean="0"/>
              <a:t>NVIDIA produces</a:t>
            </a:r>
            <a:r>
              <a:rPr lang="en-US" baseline="0" dirty="0" smtClean="0"/>
              <a:t> and supports a large set of high-performance libraries</a:t>
            </a:r>
            <a:endParaRPr lang="en-US" dirty="0" smtClean="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FEDAC47-0ACE-475B-8392-50EC529D678C}" type="slidenum">
              <a:rPr lang="en-US" smtClean="0">
                <a:solidFill>
                  <a:prstClr val="black"/>
                </a:solidFill>
              </a:rPr>
              <a:pPr/>
              <a:t>91</a:t>
            </a:fld>
            <a:endParaRPr lang="en-US" smtClean="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steps are now to explore the CUDA libraries ecosystem,</a:t>
            </a:r>
            <a:r>
              <a:rPr lang="en-US" baseline="0" dirty="0" smtClean="0"/>
              <a:t> accessible at</a:t>
            </a:r>
          </a:p>
          <a:p>
            <a:r>
              <a:rPr lang="en-US" baseline="0" dirty="0" smtClean="0"/>
              <a:t>Developer.nvidia.com/</a:t>
            </a:r>
            <a:r>
              <a:rPr lang="en-US" baseline="0" dirty="0" err="1" smtClean="0"/>
              <a:t>cuda</a:t>
            </a:r>
            <a:r>
              <a:rPr lang="en-US" baseline="0" dirty="0" smtClean="0"/>
              <a:t>-tools-ecosystem. There you will find descriptions</a:t>
            </a:r>
          </a:p>
          <a:p>
            <a:r>
              <a:rPr lang="en-US" baseline="0" dirty="0" smtClean="0"/>
              <a:t>and links of libraries you can start using today. </a:t>
            </a:r>
            <a:endParaRPr lang="en-US" dirty="0"/>
          </a:p>
        </p:txBody>
      </p:sp>
      <p:sp>
        <p:nvSpPr>
          <p:cNvPr id="4" name="Slide Number Placeholder 3"/>
          <p:cNvSpPr>
            <a:spLocks noGrp="1"/>
          </p:cNvSpPr>
          <p:nvPr>
            <p:ph type="sldNum" sz="quarter" idx="10"/>
          </p:nvPr>
        </p:nvSpPr>
        <p:spPr/>
        <p:txBody>
          <a:bodyPr/>
          <a:lstStyle/>
          <a:p>
            <a:pPr>
              <a:defRPr/>
            </a:pPr>
            <a:fld id="{96879B22-D358-4828-9DF5-093E97D43030}" type="slidenum">
              <a:rPr lang="en-US" smtClean="0">
                <a:solidFill>
                  <a:prstClr val="black"/>
                </a:solidFill>
              </a:rPr>
              <a:pPr>
                <a:defRPr/>
              </a:pPr>
              <a:t>92</a:t>
            </a:fld>
            <a:endParaRPr lang="en-US">
              <a:solidFill>
                <a:prstClr val="black"/>
              </a:solidFill>
            </a:endParaRPr>
          </a:p>
        </p:txBody>
      </p:sp>
    </p:spTree>
    <p:extLst>
      <p:ext uri="{BB962C8B-B14F-4D97-AF65-F5344CB8AC3E}">
        <p14:creationId xmlns:p14="http://schemas.microsoft.com/office/powerpoint/2010/main" val="8652891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57347" name="Rectangle 3"/>
          <p:cNvSpPr>
            <a:spLocks noGrp="1"/>
          </p:cNvSpPr>
          <p:nvPr>
            <p:ph type="body" idx="1"/>
          </p:nvPr>
        </p:nvSpPr>
        <p:spPr>
          <a:noFill/>
          <a:ln/>
        </p:spPr>
        <p:txBody>
          <a:bodyPr lIns="93160" tIns="46581" rIns="93160" bIns="46581"/>
          <a:lstStyle/>
          <a:p>
            <a:pPr eaLnBrk="1" hangingPunct="1"/>
            <a:r>
              <a:rPr lang="en-US" dirty="0" smtClean="0"/>
              <a:t>Change to 1M element vector.</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57347" name="Rectangle 3"/>
          <p:cNvSpPr>
            <a:spLocks noGrp="1"/>
          </p:cNvSpPr>
          <p:nvPr>
            <p:ph type="body" idx="1"/>
          </p:nvPr>
        </p:nvSpPr>
        <p:spPr>
          <a:noFill/>
          <a:ln/>
        </p:spPr>
        <p:txBody>
          <a:bodyPr lIns="93160" tIns="46581" rIns="93160" bIns="46581"/>
          <a:lstStyle/>
          <a:p>
            <a:pPr eaLnBrk="1" hangingPunct="1"/>
            <a:r>
              <a:rPr lang="en-US" dirty="0" smtClean="0"/>
              <a:t>Change to 1M element vector.</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95</a:t>
            </a:fld>
            <a:endParaRPr lang="en-US"/>
          </a:p>
        </p:txBody>
      </p:sp>
    </p:spTree>
    <p:extLst>
      <p:ext uri="{BB962C8B-B14F-4D97-AF65-F5344CB8AC3E}">
        <p14:creationId xmlns:p14="http://schemas.microsoft.com/office/powerpoint/2010/main" val="22261236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96</a:t>
            </a:fld>
            <a:endParaRPr lang="en-US"/>
          </a:p>
        </p:txBody>
      </p:sp>
    </p:spTree>
    <p:extLst>
      <p:ext uri="{BB962C8B-B14F-4D97-AF65-F5344CB8AC3E}">
        <p14:creationId xmlns:p14="http://schemas.microsoft.com/office/powerpoint/2010/main" val="14035673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97</a:t>
            </a:fld>
            <a:endParaRPr lang="en-US"/>
          </a:p>
        </p:txBody>
      </p:sp>
    </p:spTree>
    <p:extLst>
      <p:ext uri="{BB962C8B-B14F-4D97-AF65-F5344CB8AC3E}">
        <p14:creationId xmlns:p14="http://schemas.microsoft.com/office/powerpoint/2010/main" val="17256762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98</a:t>
            </a:fld>
            <a:endParaRPr lang="en-US"/>
          </a:p>
        </p:txBody>
      </p:sp>
    </p:spTree>
    <p:extLst>
      <p:ext uri="{BB962C8B-B14F-4D97-AF65-F5344CB8AC3E}">
        <p14:creationId xmlns:p14="http://schemas.microsoft.com/office/powerpoint/2010/main" val="700270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FFAB147-D963-4EEC-9C08-B4610DFD5F87}" type="slidenum">
              <a:rPr lang="en-US">
                <a:solidFill>
                  <a:prstClr val="black"/>
                </a:solidFill>
              </a:rPr>
              <a:pPr/>
              <a:t>99</a:t>
            </a:fld>
            <a:endParaRPr lang="en-US">
              <a:solidFill>
                <a:prstClr val="black"/>
              </a:solidFill>
            </a:endParaRPr>
          </a:p>
        </p:txBody>
      </p:sp>
      <p:sp>
        <p:nvSpPr>
          <p:cNvPr id="2252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530" name="Rectangle 2"/>
          <p:cNvSpPr txBox="1">
            <a:spLocks noGrp="1" noChangeArrowheads="1"/>
          </p:cNvSpPr>
          <p:nvPr>
            <p:ph type="body" idx="1"/>
          </p:nvPr>
        </p:nvSpPr>
        <p:spPr bwMode="auto">
          <a:xfrm>
            <a:off x="677368" y="4310731"/>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6</a:t>
            </a:fld>
            <a:endParaRPr lang="en-US"/>
          </a:p>
        </p:txBody>
      </p:sp>
    </p:spTree>
    <p:extLst>
      <p:ext uri="{BB962C8B-B14F-4D97-AF65-F5344CB8AC3E}">
        <p14:creationId xmlns:p14="http://schemas.microsoft.com/office/powerpoint/2010/main" val="11328773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FFAB147-D963-4EEC-9C08-B4610DFD5F87}" type="slidenum">
              <a:rPr lang="en-US">
                <a:solidFill>
                  <a:prstClr val="black"/>
                </a:solidFill>
              </a:rPr>
              <a:pPr/>
              <a:t>100</a:t>
            </a:fld>
            <a:endParaRPr lang="en-US">
              <a:solidFill>
                <a:prstClr val="black"/>
              </a:solidFill>
            </a:endParaRPr>
          </a:p>
        </p:txBody>
      </p:sp>
      <p:sp>
        <p:nvSpPr>
          <p:cNvPr id="22529" name="Rectangle 1"/>
          <p:cNvSpPr txBox="1">
            <a:spLocks noGrp="1" noRot="1" noChangeAspect="1" noChangeArrowheads="1"/>
          </p:cNvSpPr>
          <p:nvPr>
            <p:ph type="sldImg"/>
          </p:nvPr>
        </p:nvSpPr>
        <p:spPr bwMode="auto">
          <a:xfrm>
            <a:off x="1143000" y="695325"/>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530" name="Rectangle 2"/>
          <p:cNvSpPr txBox="1">
            <a:spLocks noGrp="1" noChangeArrowheads="1"/>
          </p:cNvSpPr>
          <p:nvPr>
            <p:ph type="body" idx="1"/>
          </p:nvPr>
        </p:nvSpPr>
        <p:spPr bwMode="auto">
          <a:xfrm>
            <a:off x="677368" y="4310731"/>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101</a:t>
            </a:fld>
            <a:endParaRPr lang="en-US"/>
          </a:p>
        </p:txBody>
      </p:sp>
    </p:spTree>
    <p:extLst>
      <p:ext uri="{BB962C8B-B14F-4D97-AF65-F5344CB8AC3E}">
        <p14:creationId xmlns:p14="http://schemas.microsoft.com/office/powerpoint/2010/main" val="8811166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102</a:t>
            </a:fld>
            <a:endParaRPr lang="en-US"/>
          </a:p>
        </p:txBody>
      </p:sp>
    </p:spTree>
    <p:extLst>
      <p:ext uri="{BB962C8B-B14F-4D97-AF65-F5344CB8AC3E}">
        <p14:creationId xmlns:p14="http://schemas.microsoft.com/office/powerpoint/2010/main" val="33591077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103</a:t>
            </a:fld>
            <a:endParaRPr lang="en-US"/>
          </a:p>
        </p:txBody>
      </p:sp>
    </p:spTree>
    <p:extLst>
      <p:ext uri="{BB962C8B-B14F-4D97-AF65-F5344CB8AC3E}">
        <p14:creationId xmlns:p14="http://schemas.microsoft.com/office/powerpoint/2010/main" val="4194789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104</a:t>
            </a:fld>
            <a:endParaRPr lang="en-US"/>
          </a:p>
        </p:txBody>
      </p:sp>
    </p:spTree>
    <p:extLst>
      <p:ext uri="{BB962C8B-B14F-4D97-AF65-F5344CB8AC3E}">
        <p14:creationId xmlns:p14="http://schemas.microsoft.com/office/powerpoint/2010/main" val="3468783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105</a:t>
            </a:fld>
            <a:endParaRPr lang="en-US"/>
          </a:p>
        </p:txBody>
      </p:sp>
    </p:spTree>
    <p:extLst>
      <p:ext uri="{BB962C8B-B14F-4D97-AF65-F5344CB8AC3E}">
        <p14:creationId xmlns:p14="http://schemas.microsoft.com/office/powerpoint/2010/main" val="8136969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106</a:t>
            </a:fld>
            <a:endParaRPr lang="en-US"/>
          </a:p>
        </p:txBody>
      </p:sp>
    </p:spTree>
    <p:extLst>
      <p:ext uri="{BB962C8B-B14F-4D97-AF65-F5344CB8AC3E}">
        <p14:creationId xmlns:p14="http://schemas.microsoft.com/office/powerpoint/2010/main" val="42608422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There are two possible strategies for performance the refactoring of the application. The first is called </a:t>
            </a:r>
            <a:r>
              <a:rPr lang="en-US" i="1" dirty="0" smtClean="0"/>
              <a:t>bottom up </a:t>
            </a:r>
            <a:r>
              <a:rPr lang="en-US" dirty="0" smtClean="0"/>
              <a:t>where the looping structure that utilizes the most wall clock time is examined first.  If this loop is parallelizable the next question is whether it has enough work to comprise a significant </a:t>
            </a:r>
            <a:r>
              <a:rPr lang="en-US" dirty="0" err="1" smtClean="0"/>
              <a:t>OpenMP</a:t>
            </a:r>
            <a:r>
              <a:rPr lang="en-US" dirty="0" smtClean="0"/>
              <a:t> structure and/or accelerator kernel. Ideally there should be three levels of parallelism comprising 1,000-10,000 parallel threads. The bottom level loop structure should be </a:t>
            </a:r>
            <a:r>
              <a:rPr lang="en-US" dirty="0" err="1" smtClean="0"/>
              <a:t>vectorizable</a:t>
            </a:r>
            <a:r>
              <a:rPr lang="en-US" dirty="0" smtClean="0"/>
              <a:t> (more to come on this) with greater than 32 iterations. The other two levels of parallelism are for generating enough threads to amortize the fetching and storing of operands to memory. The next step is to identify what arrays are being uses as input, output, input/output (work arrays) to the kernel. Additionally what arrays (temporary arrays)are used and set within the kernel and not required outside the kernel. Next we want to find out where the work arrays are set and used outside of this parallel structure. This can be difficult in C and C++ applications; however, extremely important for both </a:t>
            </a:r>
            <a:r>
              <a:rPr lang="en-US" dirty="0" err="1" smtClean="0"/>
              <a:t>OpenMP</a:t>
            </a:r>
            <a:r>
              <a:rPr lang="en-US" dirty="0" smtClean="0"/>
              <a:t> and </a:t>
            </a:r>
            <a:r>
              <a:rPr lang="en-US" dirty="0" err="1" smtClean="0"/>
              <a:t>OpenACC</a:t>
            </a:r>
            <a:r>
              <a:rPr lang="en-US" dirty="0" smtClean="0"/>
              <a:t>. </a:t>
            </a:r>
            <a:endParaRPr lang="en-US" dirty="0"/>
          </a:p>
          <a:p>
            <a:r>
              <a:rPr lang="en-US" dirty="0" smtClean="0"/>
              <a:t>Once other parallel structures are identified that access the set of work arrays, those parallel structures need to be examined for parallelizability and </a:t>
            </a:r>
            <a:r>
              <a:rPr lang="en-US" dirty="0" err="1" smtClean="0"/>
              <a:t>vectorizability</a:t>
            </a:r>
            <a:r>
              <a:rPr lang="en-US" dirty="0" smtClean="0"/>
              <a:t>. These other parallel structures may touch other work arrays and may have their own temporary arrays. Eventually within the </a:t>
            </a:r>
            <a:r>
              <a:rPr lang="en-US" dirty="0" err="1" smtClean="0"/>
              <a:t>timestep</a:t>
            </a:r>
            <a:r>
              <a:rPr lang="en-US" dirty="0" smtClean="0"/>
              <a:t> loop we want to identify all of the work arrays which give us our working set. Care should be taken to minimize the use of temporary arrays. </a:t>
            </a:r>
          </a:p>
          <a:p>
            <a:r>
              <a:rPr lang="en-US" dirty="0" smtClean="0"/>
              <a:t>The top down approach would just assume all major looping structures within the time step loop will be parallelized/optimized and perform the same analysis, only in a different order.</a:t>
            </a:r>
            <a:endParaRPr lang="en-US"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109</a:t>
            </a:fld>
            <a:endParaRPr lang="en-US"/>
          </a:p>
        </p:txBody>
      </p:sp>
    </p:spTree>
    <p:extLst>
      <p:ext uri="{BB962C8B-B14F-4D97-AF65-F5344CB8AC3E}">
        <p14:creationId xmlns:p14="http://schemas.microsoft.com/office/powerpoint/2010/main" val="22897467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important HPC applications use a time marching algorithm that is represented as a time step loop in the application. Within this time stepping loop 99.999% of the wall clock time will be spent. Start by identifying the sections of compute, communication and I/O performed within this time step loop. </a:t>
            </a:r>
            <a:endParaRPr lang="en-US"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110</a:t>
            </a:fld>
            <a:endParaRPr lang="en-US"/>
          </a:p>
        </p:txBody>
      </p:sp>
    </p:spTree>
    <p:extLst>
      <p:ext uri="{BB962C8B-B14F-4D97-AF65-F5344CB8AC3E}">
        <p14:creationId xmlns:p14="http://schemas.microsoft.com/office/powerpoint/2010/main" val="10969614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step is to introduce the looping structures internal to the time step loop. Cray Inc. has a nice loop profiling tool that helps identify the looping structures, giving min, max and average iteration counts as well as wall clock time spent within the loop. Use of this tool will be given in the next slide. With this information the looping structure(s) that uses the highest amount of time can be identified. What levels of the looping structure that uses the highest amount of wall clock time are parallelizable? This can be determined by uses another tool from Cray Inc. called REVEAL. How to use REVEAL will be discussed later. </a:t>
            </a:r>
            <a:endParaRPr lang="en-US"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111</a:t>
            </a:fld>
            <a:endParaRPr lang="en-US"/>
          </a:p>
        </p:txBody>
      </p:sp>
    </p:spTree>
    <p:extLst>
      <p:ext uri="{BB962C8B-B14F-4D97-AF65-F5344CB8AC3E}">
        <p14:creationId xmlns:p14="http://schemas.microsoft.com/office/powerpoint/2010/main" val="449088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txBox="1">
            <a:spLocks noGrp="1" noChangeArrowheads="1"/>
          </p:cNvSpPr>
          <p:nvPr/>
        </p:nvSpPr>
        <p:spPr bwMode="auto">
          <a:xfrm>
            <a:off x="3886200" y="0"/>
            <a:ext cx="2971800" cy="457200"/>
          </a:xfrm>
          <a:prstGeom prst="rect">
            <a:avLst/>
          </a:prstGeom>
          <a:noFill/>
          <a:ln w="9525">
            <a:noFill/>
            <a:miter lim="800000"/>
            <a:headEnd/>
            <a:tailEnd/>
          </a:ln>
        </p:spPr>
        <p:txBody>
          <a:bodyPr lIns="92501" tIns="46250" rIns="92501" bIns="46250"/>
          <a:lstStyle/>
          <a:p>
            <a:pPr algn="r" defTabSz="925301" eaLnBrk="0" fontAlgn="base" hangingPunct="0">
              <a:lnSpc>
                <a:spcPct val="45000"/>
              </a:lnSpc>
              <a:spcBef>
                <a:spcPct val="25000"/>
              </a:spcBef>
              <a:spcAft>
                <a:spcPct val="50000"/>
              </a:spcAft>
              <a:buClr>
                <a:srgbClr val="0033CC"/>
              </a:buClr>
              <a:buSzPct val="120000"/>
            </a:pPr>
            <a:fld id="{E5C6727D-A30D-4A9F-B077-60A0D75B5E8F}" type="datetime4">
              <a:rPr lang="en-US" sz="1300">
                <a:solidFill>
                  <a:prstClr val="black"/>
                </a:solidFill>
                <a:latin typeface="Futura Bk" pitchFamily="34" charset="0"/>
              </a:rPr>
              <a:pPr algn="r" defTabSz="925301" eaLnBrk="0" fontAlgn="base" hangingPunct="0">
                <a:lnSpc>
                  <a:spcPct val="45000"/>
                </a:lnSpc>
                <a:spcBef>
                  <a:spcPct val="25000"/>
                </a:spcBef>
                <a:spcAft>
                  <a:spcPct val="50000"/>
                </a:spcAft>
                <a:buClr>
                  <a:srgbClr val="0033CC"/>
                </a:buClr>
                <a:buSzPct val="120000"/>
              </a:pPr>
              <a:t>July 15, 2013</a:t>
            </a:fld>
            <a:endParaRPr lang="en-US" sz="1300" dirty="0">
              <a:solidFill>
                <a:prstClr val="black"/>
              </a:solidFill>
              <a:latin typeface="Futura Bk" pitchFamily="34" charset="0"/>
            </a:endParaRPr>
          </a:p>
        </p:txBody>
      </p:sp>
      <p:sp>
        <p:nvSpPr>
          <p:cNvPr id="28675" name="Rectangle 2"/>
          <p:cNvSpPr>
            <a:spLocks noGrp="1" noRot="1" noChangeAspect="1" noChangeArrowheads="1" noTextEdit="1"/>
          </p:cNvSpPr>
          <p:nvPr>
            <p:ph type="sldImg"/>
          </p:nvPr>
        </p:nvSpPr>
        <p:spPr>
          <a:xfrm>
            <a:off x="1155622" y="659069"/>
            <a:ext cx="4548271" cy="3459726"/>
          </a:xfrm>
          <a:ln/>
        </p:spPr>
      </p:sp>
      <p:sp>
        <p:nvSpPr>
          <p:cNvPr id="28676" name="Rectangle 3"/>
          <p:cNvSpPr>
            <a:spLocks noGrp="1" noChangeArrowheads="1"/>
          </p:cNvSpPr>
          <p:nvPr>
            <p:ph type="body" idx="1"/>
          </p:nvPr>
        </p:nvSpPr>
        <p:spPr>
          <a:xfrm>
            <a:off x="912815" y="4348165"/>
            <a:ext cx="5032375" cy="36361793"/>
          </a:xfrm>
          <a:noFill/>
          <a:ln/>
        </p:spPr>
        <p:txBody>
          <a:bodyPr lIns="92501" tIns="46250" rIns="92501" bIns="46250">
            <a:spAutoFit/>
          </a:bodyPr>
          <a:lstStyle/>
          <a:p>
            <a:pPr>
              <a:lnSpc>
                <a:spcPct val="110000"/>
              </a:lnSpc>
              <a:spcBef>
                <a:spcPts val="566"/>
              </a:spcBef>
              <a:spcAft>
                <a:spcPts val="566"/>
              </a:spcAft>
              <a:buClr>
                <a:schemeClr val="tx1"/>
              </a:buClr>
              <a:buSzPct val="100000"/>
            </a:pPr>
            <a:r>
              <a:rPr lang="fr-FR" sz="2300" dirty="0"/>
              <a:t>The Portland Group, or PGI, </a:t>
            </a:r>
            <a:r>
              <a:rPr lang="fr-FR" sz="2300" dirty="0" err="1"/>
              <a:t>is</a:t>
            </a:r>
            <a:r>
              <a:rPr lang="fr-FR" sz="2300" dirty="0"/>
              <a:t> a key </a:t>
            </a:r>
            <a:r>
              <a:rPr lang="fr-FR" sz="2300" dirty="0" err="1"/>
              <a:t>partner</a:t>
            </a:r>
            <a:r>
              <a:rPr lang="fr-FR" sz="2300" dirty="0"/>
              <a:t> of </a:t>
            </a:r>
            <a:r>
              <a:rPr lang="fr-FR" sz="2300" dirty="0" err="1"/>
              <a:t>Cray</a:t>
            </a:r>
            <a:r>
              <a:rPr lang="fr-FR" sz="2300" dirty="0"/>
              <a:t> and </a:t>
            </a:r>
            <a:r>
              <a:rPr lang="fr-FR" sz="2300" dirty="0" err="1"/>
              <a:t>offers</a:t>
            </a:r>
            <a:r>
              <a:rPr lang="fr-FR" sz="2300" dirty="0"/>
              <a:t> OpenACC </a:t>
            </a:r>
            <a:r>
              <a:rPr lang="fr-FR" sz="2300" dirty="0" err="1"/>
              <a:t>compilers</a:t>
            </a:r>
            <a:r>
              <a:rPr lang="fr-FR" sz="2300" dirty="0"/>
              <a:t> for</a:t>
            </a:r>
          </a:p>
          <a:p>
            <a:pPr>
              <a:lnSpc>
                <a:spcPct val="110000"/>
              </a:lnSpc>
              <a:spcBef>
                <a:spcPts val="566"/>
              </a:spcBef>
              <a:spcAft>
                <a:spcPts val="566"/>
              </a:spcAft>
              <a:buClr>
                <a:schemeClr val="tx1"/>
              </a:buClr>
              <a:buSzPct val="100000"/>
            </a:pPr>
            <a:r>
              <a:rPr lang="fr-FR" sz="2300" dirty="0" err="1"/>
              <a:t>Cray</a:t>
            </a:r>
            <a:r>
              <a:rPr lang="fr-FR" sz="2300" dirty="0"/>
              <a:t> and non-</a:t>
            </a:r>
            <a:r>
              <a:rPr lang="fr-FR" sz="2300" dirty="0" err="1"/>
              <a:t>Cray</a:t>
            </a:r>
            <a:r>
              <a:rPr lang="fr-FR" sz="2300" dirty="0"/>
              <a:t> </a:t>
            </a:r>
            <a:r>
              <a:rPr lang="fr-FR" sz="2300" dirty="0" err="1"/>
              <a:t>systems</a:t>
            </a:r>
            <a:r>
              <a:rPr lang="fr-FR" sz="2300" dirty="0"/>
              <a:t>. That </a:t>
            </a:r>
            <a:r>
              <a:rPr lang="fr-FR" sz="2300" dirty="0" err="1"/>
              <a:t>means</a:t>
            </a:r>
            <a:r>
              <a:rPr lang="fr-FR" sz="2300" dirty="0"/>
              <a:t> the </a:t>
            </a:r>
            <a:r>
              <a:rPr lang="fr-FR" sz="2300" dirty="0" err="1"/>
              <a:t>same</a:t>
            </a:r>
            <a:r>
              <a:rPr lang="fr-FR" sz="2300" dirty="0"/>
              <a:t> code </a:t>
            </a:r>
            <a:r>
              <a:rPr lang="fr-FR" sz="2300" dirty="0" err="1"/>
              <a:t>you</a:t>
            </a:r>
            <a:r>
              <a:rPr lang="fr-FR" sz="2300" dirty="0"/>
              <a:t> </a:t>
            </a:r>
            <a:r>
              <a:rPr lang="fr-FR" sz="2300" dirty="0" err="1"/>
              <a:t>develop</a:t>
            </a:r>
            <a:r>
              <a:rPr lang="fr-FR" sz="2300" dirty="0"/>
              <a:t> on a </a:t>
            </a:r>
            <a:r>
              <a:rPr lang="fr-FR" sz="2300" dirty="0" err="1"/>
              <a:t>Cray</a:t>
            </a:r>
            <a:r>
              <a:rPr lang="fr-FR" sz="2300" dirty="0"/>
              <a:t> </a:t>
            </a:r>
            <a:r>
              <a:rPr lang="fr-FR" sz="2300" dirty="0" err="1"/>
              <a:t>with</a:t>
            </a:r>
            <a:r>
              <a:rPr lang="fr-FR" sz="2300" dirty="0"/>
              <a:t> PGI </a:t>
            </a:r>
          </a:p>
          <a:p>
            <a:pPr>
              <a:lnSpc>
                <a:spcPct val="110000"/>
              </a:lnSpc>
              <a:spcBef>
                <a:spcPts val="566"/>
              </a:spcBef>
              <a:spcAft>
                <a:spcPts val="566"/>
              </a:spcAft>
              <a:buClr>
                <a:schemeClr val="tx1"/>
              </a:buClr>
              <a:buSzPct val="100000"/>
            </a:pPr>
            <a:r>
              <a:rPr lang="fr-FR" sz="2300" dirty="0" err="1"/>
              <a:t>will</a:t>
            </a:r>
            <a:r>
              <a:rPr lang="fr-FR" sz="2300" dirty="0"/>
              <a:t> </a:t>
            </a:r>
            <a:r>
              <a:rPr lang="fr-FR" sz="2300" dirty="0" err="1"/>
              <a:t>generally</a:t>
            </a:r>
            <a:r>
              <a:rPr lang="fr-FR" sz="2300" dirty="0"/>
              <a:t> port to </a:t>
            </a:r>
            <a:r>
              <a:rPr lang="fr-FR" sz="2300" dirty="0" err="1"/>
              <a:t>other</a:t>
            </a:r>
            <a:r>
              <a:rPr lang="fr-FR" sz="2300" dirty="0"/>
              <a:t> types of HPC or Accelerator-</a:t>
            </a:r>
            <a:r>
              <a:rPr lang="fr-FR" sz="2300" dirty="0" err="1"/>
              <a:t>enabled</a:t>
            </a:r>
            <a:r>
              <a:rPr lang="fr-FR" sz="2300" dirty="0"/>
              <a:t> </a:t>
            </a:r>
            <a:r>
              <a:rPr lang="fr-FR" sz="2300" dirty="0" err="1"/>
              <a:t>systems</a:t>
            </a:r>
            <a:r>
              <a:rPr lang="fr-FR" sz="2300" dirty="0"/>
              <a:t> </a:t>
            </a:r>
            <a:r>
              <a:rPr lang="fr-FR" sz="2300" dirty="0" err="1"/>
              <a:t>with</a:t>
            </a:r>
            <a:r>
              <a:rPr lang="fr-FR" sz="2300" dirty="0"/>
              <a:t> a simple </a:t>
            </a:r>
          </a:p>
          <a:p>
            <a:pPr>
              <a:lnSpc>
                <a:spcPct val="110000"/>
              </a:lnSpc>
              <a:spcBef>
                <a:spcPts val="566"/>
              </a:spcBef>
              <a:spcAft>
                <a:spcPts val="566"/>
              </a:spcAft>
              <a:buClr>
                <a:schemeClr val="tx1"/>
              </a:buClr>
              <a:buSzPct val="100000"/>
            </a:pPr>
            <a:r>
              <a:rPr lang="fr-FR" sz="2300" dirty="0" err="1"/>
              <a:t>re-compile</a:t>
            </a:r>
            <a:r>
              <a:rPr lang="fr-FR" sz="2300" dirty="0"/>
              <a:t>.  </a:t>
            </a:r>
            <a:r>
              <a:rPr lang="fr-FR" sz="2300" dirty="0" err="1"/>
              <a:t>PGI’s</a:t>
            </a:r>
            <a:r>
              <a:rPr lang="fr-FR" sz="2300" dirty="0"/>
              <a:t> </a:t>
            </a:r>
            <a:r>
              <a:rPr lang="fr-FR" sz="2300" dirty="0" err="1"/>
              <a:t>whole</a:t>
            </a:r>
            <a:r>
              <a:rPr lang="fr-FR" sz="2300" dirty="0"/>
              <a:t> Fortran/C/C++ compiler suite, </a:t>
            </a:r>
            <a:r>
              <a:rPr lang="fr-FR" sz="2300" dirty="0" err="1"/>
              <a:t>including</a:t>
            </a:r>
            <a:r>
              <a:rPr lang="fr-FR" sz="2300" dirty="0"/>
              <a:t> OpenACC, </a:t>
            </a:r>
            <a:r>
              <a:rPr lang="fr-FR" sz="2300" dirty="0" err="1"/>
              <a:t>is</a:t>
            </a:r>
            <a:r>
              <a:rPr lang="fr-FR" sz="2300" dirty="0"/>
              <a:t> </a:t>
            </a:r>
            <a:r>
              <a:rPr lang="fr-FR" sz="2300" dirty="0" err="1"/>
              <a:t>available</a:t>
            </a:r>
            <a:r>
              <a:rPr lang="fr-FR" sz="2300" dirty="0"/>
              <a:t> </a:t>
            </a:r>
          </a:p>
          <a:p>
            <a:pPr>
              <a:lnSpc>
                <a:spcPct val="110000"/>
              </a:lnSpc>
              <a:spcBef>
                <a:spcPts val="566"/>
              </a:spcBef>
              <a:spcAft>
                <a:spcPts val="566"/>
              </a:spcAft>
              <a:buClr>
                <a:schemeClr val="tx1"/>
              </a:buClr>
              <a:buSzPct val="100000"/>
            </a:pPr>
            <a:r>
              <a:rPr lang="fr-FR" sz="2300" dirty="0"/>
              <a:t>on Titan and </a:t>
            </a:r>
            <a:r>
              <a:rPr lang="fr-FR" sz="2300" dirty="0" err="1"/>
              <a:t>most</a:t>
            </a:r>
            <a:r>
              <a:rPr lang="fr-FR" sz="2300" dirty="0"/>
              <a:t> </a:t>
            </a:r>
            <a:r>
              <a:rPr lang="fr-FR" sz="2300" dirty="0" err="1"/>
              <a:t>other</a:t>
            </a:r>
            <a:r>
              <a:rPr lang="fr-FR" sz="2300" dirty="0"/>
              <a:t> </a:t>
            </a:r>
            <a:r>
              <a:rPr lang="fr-FR" sz="2300" dirty="0" err="1"/>
              <a:t>Cray</a:t>
            </a:r>
            <a:r>
              <a:rPr lang="fr-FR" sz="2300" dirty="0"/>
              <a:t> installations.</a:t>
            </a:r>
          </a:p>
          <a:p>
            <a:pPr>
              <a:lnSpc>
                <a:spcPct val="110000"/>
              </a:lnSpc>
              <a:spcBef>
                <a:spcPts val="566"/>
              </a:spcBef>
              <a:spcAft>
                <a:spcPts val="566"/>
              </a:spcAft>
              <a:buClr>
                <a:schemeClr val="tx1"/>
              </a:buClr>
              <a:buSzPct val="100000"/>
            </a:pPr>
            <a:endParaRPr lang="fr-FR" sz="2300" dirty="0"/>
          </a:p>
          <a:p>
            <a:pPr>
              <a:lnSpc>
                <a:spcPct val="110000"/>
              </a:lnSpc>
              <a:spcBef>
                <a:spcPts val="566"/>
              </a:spcBef>
              <a:spcAft>
                <a:spcPts val="566"/>
              </a:spcAft>
              <a:buClr>
                <a:schemeClr val="tx1"/>
              </a:buClr>
              <a:buSzPct val="100000"/>
            </a:pPr>
            <a:r>
              <a:rPr lang="fr-FR" sz="2300" dirty="0"/>
              <a:t>PGI has been </a:t>
            </a:r>
            <a:r>
              <a:rPr lang="fr-FR" sz="2300" dirty="0" err="1"/>
              <a:t>around</a:t>
            </a:r>
            <a:r>
              <a:rPr lang="fr-FR" sz="2300" dirty="0"/>
              <a:t> </a:t>
            </a:r>
            <a:r>
              <a:rPr lang="fr-FR" sz="2300" dirty="0" err="1"/>
              <a:t>since</a:t>
            </a:r>
            <a:r>
              <a:rPr lang="fr-FR" sz="2300" dirty="0"/>
              <a:t> 1989 and supports a </a:t>
            </a:r>
            <a:r>
              <a:rPr lang="fr-FR" sz="2300" dirty="0" err="1"/>
              <a:t>broad</a:t>
            </a:r>
            <a:r>
              <a:rPr lang="fr-FR" sz="2300" dirty="0"/>
              <a:t> range of </a:t>
            </a:r>
            <a:r>
              <a:rPr lang="fr-FR" sz="2300" dirty="0" err="1"/>
              <a:t>platforms</a:t>
            </a:r>
            <a:r>
              <a:rPr lang="fr-FR" sz="2300" dirty="0"/>
              <a:t> – Linux, Windows</a:t>
            </a:r>
          </a:p>
          <a:p>
            <a:pPr>
              <a:lnSpc>
                <a:spcPct val="110000"/>
              </a:lnSpc>
              <a:spcBef>
                <a:spcPts val="566"/>
              </a:spcBef>
              <a:spcAft>
                <a:spcPts val="566"/>
              </a:spcAft>
              <a:buClr>
                <a:schemeClr val="tx1"/>
              </a:buClr>
              <a:buSzPct val="100000"/>
            </a:pPr>
            <a:r>
              <a:rPr lang="fr-FR" sz="2300" dirty="0" err="1"/>
              <a:t>MacOS</a:t>
            </a:r>
            <a:r>
              <a:rPr lang="fr-FR" sz="2300" dirty="0"/>
              <a:t> are all </a:t>
            </a:r>
            <a:r>
              <a:rPr lang="fr-FR" sz="2300" dirty="0" err="1"/>
              <a:t>supported</a:t>
            </a:r>
            <a:r>
              <a:rPr lang="fr-FR" sz="2300" dirty="0"/>
              <a:t> by PGI.  </a:t>
            </a:r>
            <a:r>
              <a:rPr lang="fr-FR" sz="2300" dirty="0" err="1"/>
              <a:t>They</a:t>
            </a:r>
            <a:r>
              <a:rPr lang="fr-FR" sz="2300" dirty="0"/>
              <a:t> </a:t>
            </a:r>
            <a:r>
              <a:rPr lang="fr-FR" sz="2300" dirty="0" err="1"/>
              <a:t>optimize</a:t>
            </a:r>
            <a:r>
              <a:rPr lang="fr-FR" sz="2300" dirty="0"/>
              <a:t> for </a:t>
            </a:r>
            <a:r>
              <a:rPr lang="fr-FR" sz="2300" dirty="0" err="1"/>
              <a:t>both</a:t>
            </a:r>
            <a:r>
              <a:rPr lang="fr-FR" sz="2300" dirty="0"/>
              <a:t> AMD and Intel </a:t>
            </a:r>
            <a:r>
              <a:rPr lang="fr-FR" sz="2300" dirty="0" err="1"/>
              <a:t>CPUs</a:t>
            </a:r>
            <a:r>
              <a:rPr lang="fr-FR" sz="2300" dirty="0"/>
              <a:t>, have Accelerator </a:t>
            </a:r>
          </a:p>
          <a:p>
            <a:pPr>
              <a:lnSpc>
                <a:spcPct val="110000"/>
              </a:lnSpc>
              <a:spcBef>
                <a:spcPts val="566"/>
              </a:spcBef>
              <a:spcAft>
                <a:spcPts val="566"/>
              </a:spcAft>
              <a:buClr>
                <a:schemeClr val="tx1"/>
              </a:buClr>
              <a:buSzPct val="100000"/>
            </a:pPr>
            <a:r>
              <a:rPr lang="fr-FR" sz="2300" dirty="0"/>
              <a:t>support for NVIDIA </a:t>
            </a:r>
            <a:r>
              <a:rPr lang="fr-FR" sz="2300" dirty="0" err="1"/>
              <a:t>GPUs</a:t>
            </a:r>
            <a:r>
              <a:rPr lang="fr-FR" sz="2300" dirty="0"/>
              <a:t>, and </a:t>
            </a:r>
            <a:r>
              <a:rPr lang="fr-FR" sz="2300" dirty="0" err="1"/>
              <a:t>will</a:t>
            </a:r>
            <a:r>
              <a:rPr lang="fr-FR" sz="2300" dirty="0"/>
              <a:t> </a:t>
            </a:r>
            <a:r>
              <a:rPr lang="fr-FR" sz="2300" dirty="0" err="1"/>
              <a:t>soon</a:t>
            </a:r>
            <a:r>
              <a:rPr lang="fr-FR" sz="2300" dirty="0"/>
              <a:t> have OpenACC in a beta release for AMD </a:t>
            </a:r>
            <a:r>
              <a:rPr lang="fr-FR" sz="2300" dirty="0" err="1"/>
              <a:t>GPUs</a:t>
            </a:r>
            <a:r>
              <a:rPr lang="fr-FR" sz="2300" dirty="0"/>
              <a:t> – I </a:t>
            </a:r>
          </a:p>
          <a:p>
            <a:pPr>
              <a:lnSpc>
                <a:spcPct val="110000"/>
              </a:lnSpc>
              <a:spcBef>
                <a:spcPts val="566"/>
              </a:spcBef>
              <a:spcAft>
                <a:spcPts val="566"/>
              </a:spcAft>
              <a:buClr>
                <a:schemeClr val="tx1"/>
              </a:buClr>
              <a:buSzPct val="100000"/>
            </a:pPr>
            <a:r>
              <a:rPr lang="fr-FR" sz="2300" dirty="0" err="1"/>
              <a:t>think</a:t>
            </a:r>
            <a:r>
              <a:rPr lang="fr-FR" sz="2300" dirty="0"/>
              <a:t> </a:t>
            </a:r>
            <a:r>
              <a:rPr lang="fr-FR" sz="2300" dirty="0" err="1"/>
              <a:t>you</a:t>
            </a:r>
            <a:r>
              <a:rPr lang="fr-FR" sz="2300" dirty="0"/>
              <a:t> </a:t>
            </a:r>
            <a:r>
              <a:rPr lang="fr-FR" sz="2300" dirty="0" err="1"/>
              <a:t>will</a:t>
            </a:r>
            <a:r>
              <a:rPr lang="fr-FR" sz="2300" dirty="0"/>
              <a:t> </a:t>
            </a:r>
            <a:r>
              <a:rPr lang="fr-FR" sz="2300" dirty="0" err="1"/>
              <a:t>see</a:t>
            </a:r>
            <a:r>
              <a:rPr lang="fr-FR" sz="2300" dirty="0"/>
              <a:t> </a:t>
            </a:r>
            <a:r>
              <a:rPr lang="fr-FR" sz="2300" dirty="0" err="1"/>
              <a:t>something</a:t>
            </a:r>
            <a:r>
              <a:rPr lang="fr-FR" sz="2300" dirty="0"/>
              <a:t> about </a:t>
            </a:r>
            <a:r>
              <a:rPr lang="fr-FR" sz="2300" dirty="0" err="1"/>
              <a:t>that</a:t>
            </a:r>
            <a:r>
              <a:rPr lang="fr-FR" sz="2300" dirty="0"/>
              <a:t>  </a:t>
            </a:r>
            <a:r>
              <a:rPr lang="fr-FR" sz="2300" dirty="0" err="1"/>
              <a:t>this</a:t>
            </a:r>
            <a:r>
              <a:rPr lang="fr-FR" sz="2300" dirty="0"/>
              <a:t> </a:t>
            </a:r>
            <a:r>
              <a:rPr lang="fr-FR" sz="2300" dirty="0" err="1"/>
              <a:t>week</a:t>
            </a:r>
            <a:r>
              <a:rPr lang="fr-FR" sz="2300" dirty="0"/>
              <a:t>, in </a:t>
            </a:r>
            <a:r>
              <a:rPr lang="fr-FR" sz="2300" dirty="0" err="1"/>
              <a:t>fact</a:t>
            </a:r>
            <a:r>
              <a:rPr lang="fr-FR" sz="2300" dirty="0"/>
              <a:t>.</a:t>
            </a:r>
          </a:p>
          <a:p>
            <a:pPr>
              <a:lnSpc>
                <a:spcPct val="110000"/>
              </a:lnSpc>
              <a:spcBef>
                <a:spcPts val="566"/>
              </a:spcBef>
              <a:spcAft>
                <a:spcPts val="566"/>
              </a:spcAft>
              <a:buClr>
                <a:schemeClr val="tx1"/>
              </a:buClr>
              <a:buSzPct val="100000"/>
            </a:pPr>
            <a:endParaRPr lang="fr-FR" sz="2300" dirty="0"/>
          </a:p>
          <a:p>
            <a:pPr>
              <a:lnSpc>
                <a:spcPct val="110000"/>
              </a:lnSpc>
              <a:spcBef>
                <a:spcPts val="566"/>
              </a:spcBef>
              <a:spcAft>
                <a:spcPts val="566"/>
              </a:spcAft>
              <a:buClr>
                <a:schemeClr val="tx1"/>
              </a:buClr>
              <a:buSzPct val="100000"/>
            </a:pPr>
            <a:r>
              <a:rPr lang="fr-FR" sz="2300" dirty="0" err="1"/>
              <a:t>Basically</a:t>
            </a:r>
            <a:r>
              <a:rPr lang="fr-FR" sz="2300" dirty="0"/>
              <a:t>, all the </a:t>
            </a:r>
            <a:r>
              <a:rPr lang="fr-FR" sz="2300" dirty="0" err="1"/>
              <a:t>same</a:t>
            </a:r>
            <a:r>
              <a:rPr lang="fr-FR" sz="2300" dirty="0"/>
              <a:t> OpenACC </a:t>
            </a:r>
            <a:r>
              <a:rPr lang="fr-FR" sz="2300" dirty="0" err="1"/>
              <a:t>language</a:t>
            </a:r>
            <a:r>
              <a:rPr lang="fr-FR" sz="2300" dirty="0"/>
              <a:t> </a:t>
            </a:r>
            <a:r>
              <a:rPr lang="fr-FR" sz="2300" dirty="0" err="1"/>
              <a:t>features</a:t>
            </a:r>
            <a:r>
              <a:rPr lang="fr-FR" sz="2300" dirty="0"/>
              <a:t> I </a:t>
            </a:r>
            <a:r>
              <a:rPr lang="fr-FR" sz="2300" dirty="0" err="1"/>
              <a:t>will</a:t>
            </a:r>
            <a:r>
              <a:rPr lang="fr-FR" sz="2300" dirty="0"/>
              <a:t> </a:t>
            </a:r>
            <a:r>
              <a:rPr lang="fr-FR" sz="2300" dirty="0" err="1"/>
              <a:t>present</a:t>
            </a:r>
            <a:r>
              <a:rPr lang="fr-FR" sz="2300" dirty="0"/>
              <a:t> to </a:t>
            </a:r>
            <a:r>
              <a:rPr lang="fr-FR" sz="2300" dirty="0" err="1"/>
              <a:t>you</a:t>
            </a:r>
            <a:r>
              <a:rPr lang="fr-FR" sz="2300" dirty="0"/>
              <a:t> in </a:t>
            </a:r>
            <a:r>
              <a:rPr lang="fr-FR" sz="2300" dirty="0" err="1"/>
              <a:t>this</a:t>
            </a:r>
            <a:r>
              <a:rPr lang="fr-FR" sz="2300" dirty="0"/>
              <a:t> workshop are</a:t>
            </a:r>
          </a:p>
          <a:p>
            <a:pPr>
              <a:lnSpc>
                <a:spcPct val="110000"/>
              </a:lnSpc>
              <a:spcBef>
                <a:spcPts val="566"/>
              </a:spcBef>
              <a:spcAft>
                <a:spcPts val="566"/>
              </a:spcAft>
              <a:buClr>
                <a:schemeClr val="tx1"/>
              </a:buClr>
              <a:buSzPct val="100000"/>
            </a:pPr>
            <a:r>
              <a:rPr lang="fr-FR" sz="2300" dirty="0"/>
              <a:t>are </a:t>
            </a:r>
            <a:r>
              <a:rPr lang="fr-FR" sz="2300" dirty="0" err="1"/>
              <a:t>supported</a:t>
            </a:r>
            <a:r>
              <a:rPr lang="fr-FR" sz="2300" dirty="0"/>
              <a:t> by PGI, </a:t>
            </a:r>
            <a:r>
              <a:rPr lang="fr-FR" sz="2300" dirty="0" err="1"/>
              <a:t>so</a:t>
            </a:r>
            <a:r>
              <a:rPr lang="fr-FR" sz="2300" dirty="0"/>
              <a:t> I </a:t>
            </a:r>
            <a:r>
              <a:rPr lang="fr-FR" sz="2300" dirty="0" err="1"/>
              <a:t>won’t</a:t>
            </a:r>
            <a:r>
              <a:rPr lang="fr-FR" sz="2300" dirty="0"/>
              <a:t> go </a:t>
            </a:r>
            <a:r>
              <a:rPr lang="fr-FR" sz="2300" dirty="0" err="1"/>
              <a:t>into</a:t>
            </a:r>
            <a:r>
              <a:rPr lang="fr-FR" sz="2300" dirty="0"/>
              <a:t> </a:t>
            </a:r>
            <a:r>
              <a:rPr lang="fr-FR" sz="2300" dirty="0" err="1"/>
              <a:t>specific</a:t>
            </a:r>
            <a:r>
              <a:rPr lang="fr-FR" sz="2300" dirty="0"/>
              <a:t> </a:t>
            </a:r>
            <a:r>
              <a:rPr lang="fr-FR" sz="2300" dirty="0" err="1"/>
              <a:t>details</a:t>
            </a:r>
            <a:r>
              <a:rPr lang="fr-FR" sz="2300" dirty="0"/>
              <a:t> about </a:t>
            </a:r>
            <a:r>
              <a:rPr lang="fr-FR" sz="2300" dirty="0" err="1"/>
              <a:t>their</a:t>
            </a:r>
            <a:r>
              <a:rPr lang="fr-FR" sz="2300" dirty="0"/>
              <a:t> OpenACC  </a:t>
            </a:r>
            <a:r>
              <a:rPr lang="fr-FR" sz="2300" dirty="0" err="1"/>
              <a:t>implementation</a:t>
            </a:r>
            <a:r>
              <a:rPr lang="fr-FR" sz="2300" dirty="0"/>
              <a:t>.</a:t>
            </a:r>
          </a:p>
          <a:p>
            <a:pPr>
              <a:lnSpc>
                <a:spcPct val="110000"/>
              </a:lnSpc>
              <a:spcBef>
                <a:spcPts val="566"/>
              </a:spcBef>
              <a:spcAft>
                <a:spcPts val="566"/>
              </a:spcAft>
              <a:buClr>
                <a:schemeClr val="tx1"/>
              </a:buClr>
              <a:buSzPct val="100000"/>
            </a:pPr>
            <a:r>
              <a:rPr lang="fr-FR" sz="2300" dirty="0"/>
              <a:t>You </a:t>
            </a:r>
            <a:r>
              <a:rPr lang="fr-FR" sz="2300" dirty="0" err="1"/>
              <a:t>can</a:t>
            </a:r>
            <a:r>
              <a:rPr lang="fr-FR" sz="2300" dirty="0"/>
              <a:t> </a:t>
            </a:r>
            <a:r>
              <a:rPr lang="fr-FR" sz="2300" dirty="0" err="1"/>
              <a:t>learn</a:t>
            </a:r>
            <a:r>
              <a:rPr lang="fr-FR" sz="2300" dirty="0"/>
              <a:t> a lot about </a:t>
            </a:r>
            <a:r>
              <a:rPr lang="fr-FR" sz="2300" dirty="0" err="1"/>
              <a:t>specifics</a:t>
            </a:r>
            <a:r>
              <a:rPr lang="fr-FR" sz="2300" dirty="0"/>
              <a:t> of PGI OpenACC on </a:t>
            </a:r>
            <a:r>
              <a:rPr lang="fr-FR" sz="2300" dirty="0" err="1"/>
              <a:t>their</a:t>
            </a:r>
            <a:r>
              <a:rPr lang="fr-FR" sz="2300" dirty="0"/>
              <a:t> </a:t>
            </a:r>
            <a:r>
              <a:rPr lang="fr-FR" sz="2300" dirty="0" err="1"/>
              <a:t>website</a:t>
            </a:r>
            <a:r>
              <a:rPr lang="fr-FR" sz="2300" dirty="0"/>
              <a:t>.  </a:t>
            </a:r>
          </a:p>
          <a:p>
            <a:pPr>
              <a:lnSpc>
                <a:spcPct val="110000"/>
              </a:lnSpc>
              <a:spcBef>
                <a:spcPts val="566"/>
              </a:spcBef>
              <a:spcAft>
                <a:spcPts val="566"/>
              </a:spcAft>
              <a:buClr>
                <a:schemeClr val="tx1"/>
              </a:buClr>
              <a:buSzPct val="100000"/>
            </a:pPr>
            <a:endParaRPr lang="fr-FR" sz="2300" dirty="0"/>
          </a:p>
          <a:p>
            <a:pPr>
              <a:lnSpc>
                <a:spcPct val="110000"/>
              </a:lnSpc>
              <a:spcBef>
                <a:spcPts val="566"/>
              </a:spcBef>
              <a:spcAft>
                <a:spcPts val="566"/>
              </a:spcAft>
              <a:buClr>
                <a:schemeClr val="tx1"/>
              </a:buClr>
              <a:buSzPct val="100000"/>
            </a:pPr>
            <a:r>
              <a:rPr lang="fr-FR" sz="2300" dirty="0"/>
              <a:t>One of the </a:t>
            </a:r>
            <a:r>
              <a:rPr lang="fr-FR" sz="2300" dirty="0" err="1"/>
              <a:t>features</a:t>
            </a:r>
            <a:r>
              <a:rPr lang="fr-FR" sz="2300" dirty="0"/>
              <a:t> </a:t>
            </a:r>
            <a:r>
              <a:rPr lang="fr-FR" sz="2300" dirty="0" err="1"/>
              <a:t>you</a:t>
            </a:r>
            <a:r>
              <a:rPr lang="fr-FR" sz="2300" dirty="0"/>
              <a:t> </a:t>
            </a:r>
            <a:r>
              <a:rPr lang="fr-FR" sz="2300" dirty="0" err="1"/>
              <a:t>see</a:t>
            </a:r>
            <a:r>
              <a:rPr lang="fr-FR" sz="2300" dirty="0"/>
              <a:t> </a:t>
            </a:r>
            <a:r>
              <a:rPr lang="fr-FR" sz="2300" dirty="0" err="1"/>
              <a:t>listed</a:t>
            </a:r>
            <a:r>
              <a:rPr lang="fr-FR" sz="2300" dirty="0"/>
              <a:t> </a:t>
            </a:r>
            <a:r>
              <a:rPr lang="fr-FR" sz="2300" dirty="0" err="1"/>
              <a:t>here</a:t>
            </a:r>
            <a:r>
              <a:rPr lang="fr-FR" sz="2300" dirty="0"/>
              <a:t> </a:t>
            </a:r>
            <a:r>
              <a:rPr lang="fr-FR" sz="2300" dirty="0" err="1"/>
              <a:t>is</a:t>
            </a:r>
            <a:r>
              <a:rPr lang="fr-FR" sz="2300" dirty="0"/>
              <a:t> CUDA Fortran, </a:t>
            </a:r>
            <a:r>
              <a:rPr lang="fr-FR" sz="2300" dirty="0" err="1"/>
              <a:t>which</a:t>
            </a:r>
            <a:r>
              <a:rPr lang="fr-FR" sz="2300" dirty="0"/>
              <a:t> </a:t>
            </a:r>
            <a:r>
              <a:rPr lang="fr-FR" sz="2300" dirty="0" err="1"/>
              <a:t>is</a:t>
            </a:r>
            <a:r>
              <a:rPr lang="fr-FR" sz="2300" dirty="0"/>
              <a:t> a </a:t>
            </a:r>
            <a:r>
              <a:rPr lang="fr-FR" sz="2300" dirty="0" err="1"/>
              <a:t>very</a:t>
            </a:r>
            <a:r>
              <a:rPr lang="fr-FR" sz="2300" dirty="0"/>
              <a:t> cool </a:t>
            </a:r>
            <a:r>
              <a:rPr lang="fr-FR" sz="2300" dirty="0" err="1"/>
              <a:t>language</a:t>
            </a:r>
            <a:r>
              <a:rPr lang="fr-FR" sz="2300" dirty="0"/>
              <a:t> </a:t>
            </a:r>
            <a:r>
              <a:rPr lang="fr-FR" sz="2300" dirty="0" err="1"/>
              <a:t>that</a:t>
            </a:r>
            <a:endParaRPr lang="fr-FR" sz="2300" dirty="0"/>
          </a:p>
          <a:p>
            <a:pPr>
              <a:lnSpc>
                <a:spcPct val="110000"/>
              </a:lnSpc>
              <a:spcBef>
                <a:spcPts val="566"/>
              </a:spcBef>
              <a:spcAft>
                <a:spcPts val="566"/>
              </a:spcAft>
              <a:buClr>
                <a:schemeClr val="tx1"/>
              </a:buClr>
              <a:buSzPct val="100000"/>
            </a:pPr>
            <a:r>
              <a:rPr lang="fr-FR" sz="2300" dirty="0"/>
              <a:t>right </a:t>
            </a:r>
            <a:r>
              <a:rPr lang="fr-FR" sz="2300" dirty="0" err="1"/>
              <a:t>now</a:t>
            </a:r>
            <a:r>
              <a:rPr lang="fr-FR" sz="2300" dirty="0"/>
              <a:t> </a:t>
            </a:r>
            <a:r>
              <a:rPr lang="fr-FR" sz="2300" dirty="0" err="1"/>
              <a:t>is</a:t>
            </a:r>
            <a:r>
              <a:rPr lang="fr-FR" sz="2300" dirty="0"/>
              <a:t> unique to PGI.  It </a:t>
            </a:r>
            <a:r>
              <a:rPr lang="fr-FR" sz="2300" dirty="0" err="1"/>
              <a:t>is</a:t>
            </a:r>
            <a:r>
              <a:rPr lang="fr-FR" sz="2300" dirty="0"/>
              <a:t> </a:t>
            </a:r>
            <a:r>
              <a:rPr lang="fr-FR" sz="2300" dirty="0" err="1"/>
              <a:t>essentially</a:t>
            </a:r>
            <a:r>
              <a:rPr lang="fr-FR" sz="2300" dirty="0"/>
              <a:t> </a:t>
            </a:r>
            <a:r>
              <a:rPr lang="fr-FR" sz="2300" dirty="0" err="1"/>
              <a:t>identical</a:t>
            </a:r>
            <a:r>
              <a:rPr lang="fr-FR" sz="2300" dirty="0"/>
              <a:t> to CUDA C as a </a:t>
            </a:r>
            <a:r>
              <a:rPr lang="fr-FR" sz="2300" dirty="0" err="1"/>
              <a:t>programming</a:t>
            </a:r>
            <a:r>
              <a:rPr lang="fr-FR" sz="2300" dirty="0"/>
              <a:t> model, but</a:t>
            </a:r>
          </a:p>
          <a:p>
            <a:pPr>
              <a:lnSpc>
                <a:spcPct val="110000"/>
              </a:lnSpc>
              <a:spcBef>
                <a:spcPts val="566"/>
              </a:spcBef>
              <a:spcAft>
                <a:spcPts val="566"/>
              </a:spcAft>
              <a:buClr>
                <a:schemeClr val="tx1"/>
              </a:buClr>
              <a:buSzPct val="100000"/>
            </a:pPr>
            <a:r>
              <a:rPr lang="fr-FR" sz="2300" dirty="0" err="1"/>
              <a:t>takes</a:t>
            </a:r>
            <a:r>
              <a:rPr lang="fr-FR" sz="2300" dirty="0"/>
              <a:t> </a:t>
            </a:r>
            <a:r>
              <a:rPr lang="fr-FR" sz="2300" dirty="0" err="1"/>
              <a:t>advantage</a:t>
            </a:r>
            <a:r>
              <a:rPr lang="fr-FR" sz="2300" dirty="0"/>
              <a:t> of the </a:t>
            </a:r>
            <a:r>
              <a:rPr lang="fr-FR" sz="2300" dirty="0" err="1"/>
              <a:t>higher-level</a:t>
            </a:r>
            <a:r>
              <a:rPr lang="fr-FR" sz="2300" dirty="0"/>
              <a:t> </a:t>
            </a:r>
            <a:r>
              <a:rPr lang="fr-FR" sz="2300" dirty="0" err="1"/>
              <a:t>features</a:t>
            </a:r>
            <a:r>
              <a:rPr lang="fr-FR" sz="2300" dirty="0"/>
              <a:t> of Fortran to </a:t>
            </a:r>
            <a:r>
              <a:rPr lang="fr-FR" sz="2300" dirty="0" err="1"/>
              <a:t>present</a:t>
            </a:r>
            <a:r>
              <a:rPr lang="fr-FR" sz="2300" dirty="0"/>
              <a:t> explicit GPU </a:t>
            </a:r>
            <a:r>
              <a:rPr lang="fr-FR" sz="2300" dirty="0" err="1"/>
              <a:t>programming</a:t>
            </a:r>
            <a:r>
              <a:rPr lang="fr-FR" sz="2300" dirty="0"/>
              <a:t> in </a:t>
            </a:r>
          </a:p>
          <a:p>
            <a:pPr>
              <a:lnSpc>
                <a:spcPct val="110000"/>
              </a:lnSpc>
              <a:spcBef>
                <a:spcPts val="566"/>
              </a:spcBef>
              <a:spcAft>
                <a:spcPts val="566"/>
              </a:spcAft>
              <a:buClr>
                <a:schemeClr val="tx1"/>
              </a:buClr>
              <a:buSzPct val="100000"/>
            </a:pPr>
            <a:r>
              <a:rPr lang="fr-FR" sz="2300" dirty="0"/>
              <a:t>a in a </a:t>
            </a:r>
            <a:r>
              <a:rPr lang="fr-FR" sz="2300" dirty="0" err="1"/>
              <a:t>way</a:t>
            </a:r>
            <a:r>
              <a:rPr lang="fr-FR" sz="2300" dirty="0"/>
              <a:t> </a:t>
            </a:r>
            <a:r>
              <a:rPr lang="fr-FR" sz="2300" dirty="0" err="1"/>
              <a:t>that</a:t>
            </a:r>
            <a:r>
              <a:rPr lang="fr-FR" sz="2300" dirty="0"/>
              <a:t> </a:t>
            </a:r>
            <a:r>
              <a:rPr lang="fr-FR" sz="2300" dirty="0" err="1"/>
              <a:t>is</a:t>
            </a:r>
            <a:r>
              <a:rPr lang="fr-FR" sz="2300" dirty="0"/>
              <a:t> </a:t>
            </a:r>
            <a:r>
              <a:rPr lang="fr-FR" sz="2300" dirty="0" err="1"/>
              <a:t>very</a:t>
            </a:r>
            <a:r>
              <a:rPr lang="fr-FR" sz="2300" dirty="0"/>
              <a:t> </a:t>
            </a:r>
            <a:r>
              <a:rPr lang="fr-FR" sz="2300" dirty="0" err="1"/>
              <a:t>natural</a:t>
            </a:r>
            <a:r>
              <a:rPr lang="fr-FR" sz="2300" dirty="0"/>
              <a:t> and </a:t>
            </a:r>
            <a:r>
              <a:rPr lang="fr-FR" sz="2300" dirty="0" err="1"/>
              <a:t>fully</a:t>
            </a:r>
            <a:r>
              <a:rPr lang="fr-FR" sz="2300" dirty="0"/>
              <a:t> </a:t>
            </a:r>
            <a:r>
              <a:rPr lang="fr-FR" sz="2300" dirty="0" err="1"/>
              <a:t>interoperable</a:t>
            </a:r>
            <a:r>
              <a:rPr lang="fr-FR" sz="2300" dirty="0"/>
              <a:t> </a:t>
            </a:r>
            <a:r>
              <a:rPr lang="fr-FR" sz="2300" dirty="0" err="1"/>
              <a:t>with</a:t>
            </a:r>
            <a:r>
              <a:rPr lang="fr-FR" sz="2300" dirty="0"/>
              <a:t> OpenACC.  Just to </a:t>
            </a:r>
            <a:r>
              <a:rPr lang="fr-FR" sz="2300" dirty="0" err="1"/>
              <a:t>give</a:t>
            </a:r>
            <a:r>
              <a:rPr lang="fr-FR" sz="2300" dirty="0"/>
              <a:t> </a:t>
            </a:r>
            <a:r>
              <a:rPr lang="fr-FR" sz="2300" dirty="0" err="1"/>
              <a:t>you</a:t>
            </a:r>
            <a:r>
              <a:rPr lang="fr-FR" sz="2300" dirty="0"/>
              <a:t> a </a:t>
            </a:r>
            <a:r>
              <a:rPr lang="fr-FR" sz="2300" dirty="0" err="1"/>
              <a:t>flavor</a:t>
            </a:r>
            <a:r>
              <a:rPr lang="fr-FR" sz="2300" dirty="0"/>
              <a:t> </a:t>
            </a:r>
          </a:p>
          <a:p>
            <a:pPr>
              <a:lnSpc>
                <a:spcPct val="110000"/>
              </a:lnSpc>
              <a:spcBef>
                <a:spcPts val="566"/>
              </a:spcBef>
              <a:spcAft>
                <a:spcPts val="566"/>
              </a:spcAft>
              <a:buClr>
                <a:schemeClr val="tx1"/>
              </a:buClr>
              <a:buSzPct val="100000"/>
            </a:pPr>
            <a:r>
              <a:rPr lang="fr-FR" sz="2300" dirty="0"/>
              <a:t>of </a:t>
            </a:r>
            <a:r>
              <a:rPr lang="fr-FR" sz="2300" dirty="0" err="1"/>
              <a:t>it</a:t>
            </a:r>
            <a:r>
              <a:rPr lang="fr-FR" sz="2300" dirty="0"/>
              <a:t>, I have a quick </a:t>
            </a:r>
            <a:r>
              <a:rPr lang="fr-FR" sz="2300" dirty="0" err="1"/>
              <a:t>slide</a:t>
            </a:r>
            <a:r>
              <a:rPr lang="fr-FR" sz="2300" dirty="0"/>
              <a:t> </a:t>
            </a:r>
            <a:r>
              <a:rPr lang="fr-FR" sz="2300" dirty="0" err="1"/>
              <a:t>which</a:t>
            </a:r>
            <a:r>
              <a:rPr lang="fr-FR" sz="2300" dirty="0"/>
              <a:t> shows the key </a:t>
            </a:r>
            <a:r>
              <a:rPr lang="fr-FR" sz="2300" dirty="0" err="1"/>
              <a:t>features</a:t>
            </a:r>
            <a:r>
              <a:rPr lang="fr-FR" sz="2300" dirty="0"/>
              <a:t> of CUDA Fortran …</a:t>
            </a:r>
          </a:p>
          <a:p>
            <a:pPr>
              <a:lnSpc>
                <a:spcPct val="110000"/>
              </a:lnSpc>
              <a:spcBef>
                <a:spcPts val="566"/>
              </a:spcBef>
              <a:spcAft>
                <a:spcPts val="566"/>
              </a:spcAft>
              <a:buClr>
                <a:schemeClr val="tx1"/>
              </a:buClr>
              <a:buSzPct val="100000"/>
            </a:pPr>
            <a:endParaRPr lang="fr-FR" sz="2300" b="1" dirty="0"/>
          </a:p>
          <a:p>
            <a:pPr>
              <a:lnSpc>
                <a:spcPct val="110000"/>
              </a:lnSpc>
              <a:spcBef>
                <a:spcPts val="566"/>
              </a:spcBef>
              <a:spcAft>
                <a:spcPts val="566"/>
              </a:spcAft>
              <a:buClr>
                <a:schemeClr val="tx1"/>
              </a:buClr>
              <a:buSzPct val="100000"/>
            </a:pPr>
            <a:endParaRPr lang="fr-FR" sz="2300" b="1" dirty="0"/>
          </a:p>
          <a:p>
            <a:pPr>
              <a:lnSpc>
                <a:spcPct val="110000"/>
              </a:lnSpc>
              <a:spcBef>
                <a:spcPts val="566"/>
              </a:spcBef>
              <a:spcAft>
                <a:spcPts val="566"/>
              </a:spcAft>
              <a:buClr>
                <a:schemeClr val="tx1"/>
              </a:buClr>
              <a:buSzPct val="100000"/>
            </a:pPr>
            <a:r>
              <a:rPr lang="fr-FR" sz="2300" b="1" dirty="0"/>
              <a:t>Background/Primer info on PGI not </a:t>
            </a:r>
            <a:r>
              <a:rPr lang="fr-FR" sz="2300" b="1" dirty="0" err="1"/>
              <a:t>necessarily</a:t>
            </a:r>
            <a:r>
              <a:rPr lang="fr-FR" sz="2300" b="1" dirty="0"/>
              <a:t> for </a:t>
            </a:r>
            <a:r>
              <a:rPr lang="fr-FR" sz="2300" b="1" dirty="0" err="1"/>
              <a:t>presentation</a:t>
            </a:r>
            <a:r>
              <a:rPr lang="fr-FR" sz="2300" b="1" dirty="0"/>
              <a:t>:</a:t>
            </a:r>
          </a:p>
          <a:p>
            <a:pPr>
              <a:lnSpc>
                <a:spcPct val="110000"/>
              </a:lnSpc>
              <a:spcBef>
                <a:spcPts val="566"/>
              </a:spcBef>
              <a:spcAft>
                <a:spcPts val="566"/>
              </a:spcAft>
              <a:buClr>
                <a:schemeClr val="tx1"/>
              </a:buClr>
              <a:buSzPct val="100000"/>
            </a:pPr>
            <a:endParaRPr lang="fr-FR" sz="2300" b="1" dirty="0"/>
          </a:p>
          <a:p>
            <a:pPr>
              <a:lnSpc>
                <a:spcPct val="110000"/>
              </a:lnSpc>
              <a:spcBef>
                <a:spcPts val="566"/>
              </a:spcBef>
              <a:spcAft>
                <a:spcPts val="566"/>
              </a:spcAft>
              <a:buClr>
                <a:schemeClr val="tx1"/>
              </a:buClr>
              <a:buSzPct val="100000"/>
            </a:pPr>
            <a:r>
              <a:rPr lang="fr-FR" sz="2300" b="1" dirty="0"/>
              <a:t>The Portland Group, </a:t>
            </a:r>
            <a:r>
              <a:rPr lang="fr-FR" sz="2300" b="1" dirty="0" err="1"/>
              <a:t>Inc</a:t>
            </a:r>
            <a:r>
              <a:rPr lang="fr-FR" sz="2300" b="1" dirty="0"/>
              <a:t> (PGI) </a:t>
            </a:r>
          </a:p>
          <a:p>
            <a:pPr lvl="1">
              <a:buSzPct val="100000"/>
            </a:pPr>
            <a:r>
              <a:rPr lang="fr-FR" sz="1500" dirty="0" err="1"/>
              <a:t>Founded</a:t>
            </a:r>
            <a:r>
              <a:rPr lang="fr-FR" sz="1500" dirty="0"/>
              <a:t> in 1989 – 20+ </a:t>
            </a:r>
            <a:r>
              <a:rPr lang="fr-FR" sz="1500" dirty="0" err="1"/>
              <a:t>years</a:t>
            </a:r>
            <a:r>
              <a:rPr lang="fr-FR" sz="1500" dirty="0"/>
              <a:t> in the HPC business</a:t>
            </a:r>
          </a:p>
          <a:p>
            <a:pPr lvl="1">
              <a:buSzPct val="100000"/>
            </a:pPr>
            <a:r>
              <a:rPr lang="fr-FR" sz="1500" dirty="0" err="1"/>
              <a:t>Acquired</a:t>
            </a:r>
            <a:r>
              <a:rPr lang="fr-FR" sz="1500" dirty="0"/>
              <a:t> by ST in 2000 – Top 10 </a:t>
            </a:r>
            <a:r>
              <a:rPr lang="fr-FR" sz="1500" dirty="0" err="1"/>
              <a:t>semiconductor</a:t>
            </a:r>
            <a:r>
              <a:rPr lang="fr-FR" sz="1500" dirty="0"/>
              <a:t> </a:t>
            </a:r>
            <a:r>
              <a:rPr lang="fr-FR" sz="1500" dirty="0" err="1"/>
              <a:t>company</a:t>
            </a:r>
            <a:endParaRPr lang="fr-FR" sz="1500" dirty="0"/>
          </a:p>
          <a:p>
            <a:pPr lvl="1">
              <a:buSzPct val="100000"/>
            </a:pPr>
            <a:r>
              <a:rPr lang="fr-FR" sz="1500" dirty="0" err="1"/>
              <a:t>Standalone</a:t>
            </a:r>
            <a:r>
              <a:rPr lang="fr-FR" sz="1500" dirty="0"/>
              <a:t> web </a:t>
            </a:r>
            <a:r>
              <a:rPr lang="fr-FR" sz="1500" dirty="0" err="1"/>
              <a:t>presence</a:t>
            </a:r>
            <a:r>
              <a:rPr lang="fr-FR" sz="1500" dirty="0"/>
              <a:t> for promotion/sales/support/</a:t>
            </a:r>
            <a:r>
              <a:rPr lang="fr-FR" sz="1500" dirty="0" err="1"/>
              <a:t>etc</a:t>
            </a:r>
            <a:endParaRPr lang="fr-FR" sz="1500" dirty="0"/>
          </a:p>
          <a:p>
            <a:pPr>
              <a:buClr>
                <a:schemeClr val="tx1"/>
              </a:buClr>
              <a:buSzPct val="100000"/>
              <a:buFont typeface="Wingdings" pitchFamily="2" charset="2"/>
              <a:buNone/>
            </a:pPr>
            <a:r>
              <a:rPr lang="fr-FR" sz="2300" b="1" dirty="0" err="1"/>
              <a:t>Primary</a:t>
            </a:r>
            <a:r>
              <a:rPr lang="fr-FR" sz="2300" b="1" dirty="0"/>
              <a:t> </a:t>
            </a:r>
            <a:r>
              <a:rPr lang="fr-FR" sz="2300" b="1" dirty="0" err="1"/>
              <a:t>operations</a:t>
            </a:r>
            <a:r>
              <a:rPr lang="fr-FR" sz="2300" b="1" dirty="0"/>
              <a:t> in Portland, Oregon USA</a:t>
            </a:r>
          </a:p>
          <a:p>
            <a:pPr lvl="1">
              <a:buSzPct val="100000"/>
            </a:pPr>
            <a:r>
              <a:rPr lang="fr-FR" sz="1500" dirty="0" err="1"/>
              <a:t>Some</a:t>
            </a:r>
            <a:r>
              <a:rPr lang="fr-FR" sz="1500" dirty="0"/>
              <a:t> engineering in the UK and France</a:t>
            </a:r>
          </a:p>
          <a:p>
            <a:pPr lvl="1">
              <a:buSzPct val="100000"/>
            </a:pPr>
            <a:r>
              <a:rPr lang="fr-FR" sz="1500" dirty="0"/>
              <a:t>Central </a:t>
            </a:r>
            <a:r>
              <a:rPr lang="fr-FR" sz="1500" dirty="0" err="1"/>
              <a:t>functions</a:t>
            </a:r>
            <a:r>
              <a:rPr lang="fr-FR" sz="1500" dirty="0"/>
              <a:t> </a:t>
            </a:r>
            <a:r>
              <a:rPr lang="fr-FR" sz="1500" dirty="0" err="1"/>
              <a:t>provided</a:t>
            </a:r>
            <a:r>
              <a:rPr lang="fr-FR" sz="1500" dirty="0"/>
              <a:t> by ST</a:t>
            </a:r>
          </a:p>
          <a:p>
            <a:pPr lvl="1">
              <a:buSzPct val="100000"/>
            </a:pPr>
            <a:r>
              <a:rPr lang="fr-FR" sz="1500" dirty="0"/>
              <a:t>US sales </a:t>
            </a:r>
            <a:r>
              <a:rPr lang="fr-FR" sz="1500" dirty="0" err="1"/>
              <a:t>mostly</a:t>
            </a:r>
            <a:r>
              <a:rPr lang="fr-FR" sz="1500" dirty="0"/>
              <a:t> direct, </a:t>
            </a:r>
            <a:r>
              <a:rPr lang="fr-FR" sz="1500" dirty="0" err="1"/>
              <a:t>Int’l</a:t>
            </a:r>
            <a:r>
              <a:rPr lang="fr-FR" sz="1500" dirty="0"/>
              <a:t> sales by </a:t>
            </a:r>
            <a:r>
              <a:rPr lang="fr-FR" sz="1500" dirty="0" err="1"/>
              <a:t>focused</a:t>
            </a:r>
            <a:r>
              <a:rPr lang="fr-FR" sz="1500" dirty="0"/>
              <a:t> </a:t>
            </a:r>
            <a:r>
              <a:rPr lang="fr-FR" sz="1500" dirty="0" err="1"/>
              <a:t>distributors</a:t>
            </a:r>
            <a:r>
              <a:rPr lang="fr-FR" sz="1500" dirty="0"/>
              <a:t> </a:t>
            </a:r>
            <a:r>
              <a:rPr lang="fr-FR" sz="1500" dirty="0" err="1"/>
              <a:t>like</a:t>
            </a:r>
            <a:r>
              <a:rPr lang="fr-FR" sz="1500" dirty="0"/>
              <a:t> SMB in Germany, HW </a:t>
            </a:r>
            <a:r>
              <a:rPr lang="fr-FR" sz="1500" dirty="0" err="1"/>
              <a:t>OEMs</a:t>
            </a:r>
            <a:r>
              <a:rPr lang="fr-FR" sz="1500" dirty="0"/>
              <a:t> </a:t>
            </a:r>
            <a:r>
              <a:rPr lang="fr-FR" sz="1500" dirty="0" err="1"/>
              <a:t>like</a:t>
            </a:r>
            <a:r>
              <a:rPr lang="fr-FR" sz="1500" dirty="0"/>
              <a:t> </a:t>
            </a:r>
            <a:r>
              <a:rPr lang="fr-FR" sz="1500" dirty="0" err="1"/>
              <a:t>Cray</a:t>
            </a:r>
            <a:endParaRPr lang="fr-FR" sz="1500" dirty="0"/>
          </a:p>
          <a:p>
            <a:pPr>
              <a:buClr>
                <a:schemeClr val="tx1"/>
              </a:buClr>
              <a:buSzPct val="100000"/>
              <a:buFont typeface="Wingdings" pitchFamily="2" charset="2"/>
              <a:buNone/>
            </a:pPr>
            <a:r>
              <a:rPr lang="fr-FR" sz="2300" b="1" dirty="0"/>
              <a:t>HPC &amp; </a:t>
            </a:r>
            <a:r>
              <a:rPr lang="fr-FR" sz="2300" b="1" dirty="0" err="1"/>
              <a:t>Technical</a:t>
            </a:r>
            <a:r>
              <a:rPr lang="fr-FR" sz="2300" b="1" dirty="0"/>
              <a:t> </a:t>
            </a:r>
            <a:r>
              <a:rPr lang="fr-FR" sz="2300" b="1" dirty="0" err="1"/>
              <a:t>Computing</a:t>
            </a:r>
            <a:r>
              <a:rPr lang="fr-FR" sz="2300" b="1" dirty="0"/>
              <a:t> </a:t>
            </a:r>
            <a:r>
              <a:rPr lang="fr-FR" sz="2300" b="1" dirty="0" err="1"/>
              <a:t>Market</a:t>
            </a:r>
            <a:endParaRPr lang="fr-FR" sz="2300" b="1" dirty="0"/>
          </a:p>
          <a:p>
            <a:pPr lvl="1">
              <a:buSzPct val="100000"/>
            </a:pPr>
            <a:r>
              <a:rPr lang="fr-FR" sz="1500" dirty="0" err="1"/>
              <a:t>Nat’l</a:t>
            </a:r>
            <a:r>
              <a:rPr lang="fr-FR" sz="1500" dirty="0"/>
              <a:t> </a:t>
            </a:r>
            <a:r>
              <a:rPr lang="fr-FR" sz="1500" dirty="0" err="1"/>
              <a:t>Labs</a:t>
            </a:r>
            <a:r>
              <a:rPr lang="fr-FR" sz="1500" dirty="0"/>
              <a:t>, </a:t>
            </a:r>
            <a:r>
              <a:rPr lang="fr-FR" sz="1500" dirty="0" err="1"/>
              <a:t>Research</a:t>
            </a:r>
            <a:r>
              <a:rPr lang="fr-FR" sz="1500" dirty="0"/>
              <a:t> </a:t>
            </a:r>
            <a:r>
              <a:rPr lang="fr-FR" sz="1500" dirty="0" err="1"/>
              <a:t>Labs</a:t>
            </a:r>
            <a:r>
              <a:rPr lang="fr-FR" sz="1500" dirty="0"/>
              <a:t>, </a:t>
            </a:r>
            <a:r>
              <a:rPr lang="fr-FR" sz="1500" dirty="0" err="1"/>
              <a:t>Research</a:t>
            </a:r>
            <a:r>
              <a:rPr lang="fr-FR" sz="1500" dirty="0"/>
              <a:t> </a:t>
            </a:r>
            <a:r>
              <a:rPr lang="fr-FR" sz="1500" dirty="0" err="1"/>
              <a:t>Universities</a:t>
            </a:r>
            <a:r>
              <a:rPr lang="fr-FR" sz="1500" dirty="0"/>
              <a:t>, </a:t>
            </a:r>
            <a:r>
              <a:rPr lang="fr-FR" sz="1500" dirty="0" err="1"/>
              <a:t>Oil</a:t>
            </a:r>
            <a:r>
              <a:rPr lang="fr-FR" sz="1500" dirty="0"/>
              <a:t> &amp; </a:t>
            </a:r>
            <a:r>
              <a:rPr lang="fr-FR" sz="1500" dirty="0" err="1"/>
              <a:t>Gas</a:t>
            </a:r>
            <a:r>
              <a:rPr lang="fr-FR" sz="1500" dirty="0"/>
              <a:t>, Aerospace, Pharmaceutical, … </a:t>
            </a:r>
          </a:p>
          <a:p>
            <a:pPr>
              <a:buClr>
                <a:schemeClr val="tx1"/>
              </a:buClr>
              <a:buSzPct val="100000"/>
              <a:buFont typeface="Wingdings" pitchFamily="2" charset="2"/>
              <a:buNone/>
            </a:pPr>
            <a:r>
              <a:rPr lang="fr-FR" sz="2300" b="1" dirty="0" err="1"/>
              <a:t>Competition</a:t>
            </a:r>
            <a:endParaRPr lang="fr-FR" sz="2300" b="1" dirty="0"/>
          </a:p>
          <a:p>
            <a:pPr lvl="1">
              <a:buSzPct val="100000"/>
            </a:pPr>
            <a:r>
              <a:rPr lang="fr-FR" sz="1500" dirty="0" err="1"/>
              <a:t>Primarily</a:t>
            </a:r>
            <a:r>
              <a:rPr lang="fr-FR" sz="1500" dirty="0"/>
              <a:t> Intel and GNU </a:t>
            </a:r>
            <a:r>
              <a:rPr lang="fr-FR" sz="1500" dirty="0" err="1"/>
              <a:t>compilers</a:t>
            </a:r>
            <a:endParaRPr lang="en-US" sz="2300" b="1" dirty="0"/>
          </a:p>
          <a:p>
            <a:pPr>
              <a:buNone/>
            </a:pPr>
            <a:r>
              <a:rPr lang="en-US" sz="2300" b="1" dirty="0"/>
              <a:t>HPC Languages</a:t>
            </a:r>
            <a:endParaRPr lang="en-US" sz="2300" dirty="0"/>
          </a:p>
          <a:p>
            <a:pPr lvl="1"/>
            <a:r>
              <a:rPr lang="en-US" sz="1900" dirty="0"/>
              <a:t>OpenMP 3.1 extensions in F2003, C, C++</a:t>
            </a:r>
          </a:p>
          <a:p>
            <a:pPr lvl="1"/>
            <a:r>
              <a:rPr lang="en-US" sz="1900" dirty="0"/>
              <a:t>OpenACC 1.0 extensions in F2003, C, C++</a:t>
            </a:r>
          </a:p>
          <a:p>
            <a:pPr lvl="1"/>
            <a:r>
              <a:rPr lang="en-US" sz="1900" dirty="0"/>
              <a:t>CUDA extensions in F2003, C, C++ (host-side only for C/C++)</a:t>
            </a:r>
          </a:p>
          <a:p>
            <a:pPr>
              <a:buNone/>
            </a:pPr>
            <a:r>
              <a:rPr lang="en-US" sz="2300" b="1" dirty="0"/>
              <a:t>Key Optimizations</a:t>
            </a:r>
          </a:p>
          <a:p>
            <a:pPr lvl="1"/>
            <a:r>
              <a:rPr lang="en-US" sz="1900" dirty="0"/>
              <a:t>SIMD vectorization / Multi-core auto-parallelization</a:t>
            </a:r>
          </a:p>
          <a:p>
            <a:pPr lvl="1"/>
            <a:r>
              <a:rPr lang="en-US" sz="1900" dirty="0"/>
              <a:t>Inter-procedural optimization, profile-feedback optimization</a:t>
            </a:r>
          </a:p>
          <a:p>
            <a:pPr lvl="1"/>
            <a:r>
              <a:rPr lang="en-US" sz="1900" dirty="0"/>
              <a:t>Memory hierarchy optimizations</a:t>
            </a:r>
          </a:p>
          <a:p>
            <a:pPr lvl="1"/>
            <a:r>
              <a:rPr lang="en-US" sz="1900" dirty="0"/>
              <a:t>CPU-specific code-generation and instruction selection</a:t>
            </a:r>
          </a:p>
          <a:p>
            <a:pPr lvl="1"/>
            <a:r>
              <a:rPr lang="en-US" sz="1900" dirty="0"/>
              <a:t>PGI Unified Binary technology</a:t>
            </a:r>
          </a:p>
          <a:p>
            <a:pPr>
              <a:buNone/>
            </a:pPr>
            <a:r>
              <a:rPr lang="en-US" sz="2300" b="1" dirty="0"/>
              <a:t>User Interface</a:t>
            </a:r>
            <a:endParaRPr lang="en-US" sz="2300" dirty="0"/>
          </a:p>
          <a:p>
            <a:pPr lvl="1"/>
            <a:r>
              <a:rPr lang="en-US" sz="1900" dirty="0"/>
              <a:t>Uniform user interface across Linux, Windows &amp; </a:t>
            </a:r>
            <a:r>
              <a:rPr lang="en-US" sz="1900" dirty="0" err="1"/>
              <a:t>MacOS</a:t>
            </a:r>
            <a:endParaRPr lang="en-US" sz="1900" dirty="0"/>
          </a:p>
          <a:p>
            <a:pPr lvl="1"/>
            <a:r>
              <a:rPr lang="en-US" sz="1900" dirty="0"/>
              <a:t>Graphical Multi-core/MPI-enabled debugging &amp; profiling</a:t>
            </a:r>
          </a:p>
          <a:p>
            <a:pPr lvl="1"/>
            <a:r>
              <a:rPr lang="en-US" sz="1900" dirty="0"/>
              <a:t>Integrated with Visual Studio on Windows and Eclipse on Linux</a:t>
            </a:r>
          </a:p>
          <a:p>
            <a:pPr defTabSz="1849011"/>
            <a:endParaRPr lang="en-US" dirty="0" smtClean="0">
              <a:latin typeface="Arial" pitchFamily="34" charset="0"/>
              <a:ea typeface="ＭＳ Ｐゴシック" pitchFamily="34" charset="-128"/>
              <a:cs typeface="Arial"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113</a:t>
            </a:fld>
            <a:endParaRPr lang="en-US"/>
          </a:p>
        </p:txBody>
      </p:sp>
    </p:spTree>
    <p:extLst>
      <p:ext uri="{BB962C8B-B14F-4D97-AF65-F5344CB8AC3E}">
        <p14:creationId xmlns:p14="http://schemas.microsoft.com/office/powerpoint/2010/main" val="3323871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using the Cray compiler CCE, the compiler flag –</a:t>
            </a:r>
            <a:r>
              <a:rPr lang="en-US" dirty="0" err="1" smtClean="0"/>
              <a:t>hprofile_generate</a:t>
            </a:r>
            <a:r>
              <a:rPr lang="en-US" dirty="0" smtClean="0"/>
              <a:t> can be used to instrument an application. This instrumentation will allow the gathering of do loop statistics during the execution of the program. When gathering these statistics the application will run significantly slower, so only a few time steps should be run. The </a:t>
            </a:r>
          </a:p>
          <a:p>
            <a:r>
              <a:rPr lang="en-US" dirty="0" smtClean="0"/>
              <a:t>–</a:t>
            </a:r>
            <a:r>
              <a:rPr lang="en-US" dirty="0" err="1" smtClean="0"/>
              <a:t>hprofile_generate</a:t>
            </a:r>
            <a:r>
              <a:rPr lang="en-US" dirty="0" smtClean="0"/>
              <a:t> should also be on the link line.</a:t>
            </a:r>
          </a:p>
          <a:p>
            <a:r>
              <a:rPr lang="en-US" dirty="0" smtClean="0"/>
              <a:t>After compiling, </a:t>
            </a:r>
            <a:r>
              <a:rPr lang="en-US" dirty="0" err="1" smtClean="0"/>
              <a:t>pat_build</a:t>
            </a:r>
            <a:r>
              <a:rPr lang="en-US" dirty="0" smtClean="0"/>
              <a:t> –w (executable) will generate the instrumented executable for subsequent running. After execution </a:t>
            </a:r>
            <a:r>
              <a:rPr lang="en-US" dirty="0" err="1" smtClean="0"/>
              <a:t>pat_report</a:t>
            </a:r>
            <a:r>
              <a:rPr lang="en-US" dirty="0" smtClean="0"/>
              <a:t> can be used to generate the report showing important looping structures. Using –</a:t>
            </a:r>
            <a:r>
              <a:rPr lang="en-US" dirty="0" err="1" smtClean="0"/>
              <a:t>ca</a:t>
            </a:r>
            <a:r>
              <a:rPr lang="en-US" dirty="0" smtClean="0"/>
              <a:t> or –</a:t>
            </a:r>
            <a:r>
              <a:rPr lang="en-US" dirty="0" err="1" smtClean="0"/>
              <a:t>ct</a:t>
            </a:r>
            <a:r>
              <a:rPr lang="en-US" dirty="0" smtClean="0"/>
              <a:t> on the </a:t>
            </a:r>
            <a:r>
              <a:rPr lang="en-US" dirty="0" err="1" smtClean="0"/>
              <a:t>pat_report</a:t>
            </a:r>
            <a:r>
              <a:rPr lang="en-US" dirty="0" smtClean="0"/>
              <a:t> will generate interesting call tree information.</a:t>
            </a:r>
            <a:endParaRPr lang="en-US"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114</a:t>
            </a:fld>
            <a:endParaRPr lang="en-US"/>
          </a:p>
        </p:txBody>
      </p:sp>
    </p:spTree>
    <p:extLst>
      <p:ext uri="{BB962C8B-B14F-4D97-AF65-F5344CB8AC3E}">
        <p14:creationId xmlns:p14="http://schemas.microsoft.com/office/powerpoint/2010/main" val="42406372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in the analysis process is to attain profiling data to help identify important looping structure. While in the past routine level profiling was appropriate, given the parallelization process being inter-procedural much more data is required. The typical routine level profile tells nothing about looping structures. The top level routine remap using 15% of the CPU time; however, it does not have significant looping structures and does not contain the potential parallel structures.</a:t>
            </a:r>
            <a:endParaRPr lang="en-US"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115</a:t>
            </a:fld>
            <a:endParaRPr lang="en-US"/>
          </a:p>
        </p:txBody>
      </p:sp>
    </p:spTree>
    <p:extLst>
      <p:ext uri="{BB962C8B-B14F-4D97-AF65-F5344CB8AC3E}">
        <p14:creationId xmlns:p14="http://schemas.microsoft.com/office/powerpoint/2010/main" val="42418724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call tree representation of the execution which includes the looping structures is extremely valuable. From this display we see that remap is indeed a low level routine that is called from a looping structure that begins in </a:t>
            </a:r>
            <a:r>
              <a:rPr lang="en-US" dirty="0" err="1" smtClean="0"/>
              <a:t>sweepz</a:t>
            </a:r>
            <a:r>
              <a:rPr lang="en-US" dirty="0" smtClean="0"/>
              <a:t>, which calls </a:t>
            </a:r>
            <a:r>
              <a:rPr lang="en-US" dirty="0" err="1" smtClean="0"/>
              <a:t>ppmlr</a:t>
            </a:r>
            <a:r>
              <a:rPr lang="en-US" dirty="0" smtClean="0"/>
              <a:t>, which then calls remap. The call tree display shows a top down call tree, identifying the </a:t>
            </a:r>
            <a:endParaRPr lang="en-US"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116</a:t>
            </a:fld>
            <a:endParaRPr lang="en-US"/>
          </a:p>
        </p:txBody>
      </p:sp>
    </p:spTree>
    <p:extLst>
      <p:ext uri="{BB962C8B-B14F-4D97-AF65-F5344CB8AC3E}">
        <p14:creationId xmlns:p14="http://schemas.microsoft.com/office/powerpoint/2010/main" val="33615347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call tree representation of the execution which includes the looping structures is extremely valuable. From this display we see that remap is indeed a low level routine that is called from a looping structure that begins in </a:t>
            </a:r>
            <a:r>
              <a:rPr lang="en-US" dirty="0" err="1" smtClean="0"/>
              <a:t>sweepz</a:t>
            </a:r>
            <a:r>
              <a:rPr lang="en-US" dirty="0" smtClean="0"/>
              <a:t>, which calls </a:t>
            </a:r>
            <a:r>
              <a:rPr lang="en-US" dirty="0" err="1" smtClean="0"/>
              <a:t>ppmlr</a:t>
            </a:r>
            <a:r>
              <a:rPr lang="en-US" dirty="0" smtClean="0"/>
              <a:t>, which then calls remap. The call tree display shows a top down call tree, identifying the </a:t>
            </a:r>
            <a:endParaRPr lang="en-US"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117</a:t>
            </a:fld>
            <a:endParaRPr lang="en-US"/>
          </a:p>
        </p:txBody>
      </p:sp>
    </p:spTree>
    <p:extLst>
      <p:ext uri="{BB962C8B-B14F-4D97-AF65-F5344CB8AC3E}">
        <p14:creationId xmlns:p14="http://schemas.microsoft.com/office/powerpoint/2010/main" val="33615347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118</a:t>
            </a:fld>
            <a:endParaRPr lang="en-US"/>
          </a:p>
        </p:txBody>
      </p:sp>
    </p:spTree>
    <p:extLst>
      <p:ext uri="{BB962C8B-B14F-4D97-AF65-F5344CB8AC3E}">
        <p14:creationId xmlns:p14="http://schemas.microsoft.com/office/powerpoint/2010/main" val="1867617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119</a:t>
            </a:fld>
            <a:endParaRPr lang="en-US"/>
          </a:p>
        </p:txBody>
      </p:sp>
    </p:spTree>
    <p:extLst>
      <p:ext uri="{BB962C8B-B14F-4D97-AF65-F5344CB8AC3E}">
        <p14:creationId xmlns:p14="http://schemas.microsoft.com/office/powerpoint/2010/main" val="38864114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120</a:t>
            </a:fld>
            <a:endParaRPr lang="en-US"/>
          </a:p>
        </p:txBody>
      </p:sp>
    </p:spTree>
    <p:extLst>
      <p:ext uri="{BB962C8B-B14F-4D97-AF65-F5344CB8AC3E}">
        <p14:creationId xmlns:p14="http://schemas.microsoft.com/office/powerpoint/2010/main" val="2322311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121</a:t>
            </a:fld>
            <a:endParaRPr lang="en-US"/>
          </a:p>
        </p:txBody>
      </p:sp>
    </p:spTree>
    <p:extLst>
      <p:ext uri="{BB962C8B-B14F-4D97-AF65-F5344CB8AC3E}">
        <p14:creationId xmlns:p14="http://schemas.microsoft.com/office/powerpoint/2010/main" val="36560742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in the analysis process is to attain profiling data to help identify important looping structure. While in the past routine level profiling was appropriate, given the parallelization process being inter-procedural much more data is required. The typical routine level profile tells nothing about looping structures. The top level routine remap using 15% of the CPU time; however, it does not have significant looping structures and does not contain the potential parallel structures.</a:t>
            </a:r>
            <a:endParaRPr lang="en-US"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125</a:t>
            </a:fld>
            <a:endParaRPr lang="en-US"/>
          </a:p>
        </p:txBody>
      </p:sp>
    </p:spTree>
    <p:extLst>
      <p:ext uri="{BB962C8B-B14F-4D97-AF65-F5344CB8AC3E}">
        <p14:creationId xmlns:p14="http://schemas.microsoft.com/office/powerpoint/2010/main" val="4241872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43582" y="328767"/>
            <a:ext cx="4987498" cy="3794637"/>
          </a:xfrm>
        </p:spPr>
      </p:sp>
      <p:sp>
        <p:nvSpPr>
          <p:cNvPr id="3" name="Notes Placeholder 2"/>
          <p:cNvSpPr>
            <a:spLocks noGrp="1"/>
          </p:cNvSpPr>
          <p:nvPr>
            <p:ph type="body" idx="1"/>
          </p:nvPr>
        </p:nvSpPr>
        <p:spPr>
          <a:xfrm>
            <a:off x="212146" y="4335962"/>
            <a:ext cx="6406081" cy="4429929"/>
          </a:xfrm>
        </p:spPr>
        <p:txBody>
          <a:bodyPr>
            <a:normAutofit/>
          </a:bodyPr>
          <a:lstStyle/>
          <a:p>
            <a:pPr>
              <a:buNone/>
            </a:pPr>
            <a:endParaRPr lang="en-US" dirty="0" smtClean="0"/>
          </a:p>
          <a:p>
            <a:pPr>
              <a:buNone/>
            </a:pPr>
            <a:r>
              <a:rPr lang="en-US" dirty="0" smtClean="0"/>
              <a:t>If you know anything about CUDA C, CUDA</a:t>
            </a:r>
            <a:r>
              <a:rPr lang="en-US" baseline="0" dirty="0" smtClean="0"/>
              <a:t> Fortran will look very normal to you.  If</a:t>
            </a:r>
          </a:p>
          <a:p>
            <a:pPr>
              <a:buNone/>
            </a:pPr>
            <a:r>
              <a:rPr lang="en-US" baseline="0" dirty="0" smtClean="0"/>
              <a:t>not, just understand that in the CUDA programming model you explicitly </a:t>
            </a:r>
            <a:r>
              <a:rPr lang="en-US" dirty="0" smtClean="0"/>
              <a:t>split code</a:t>
            </a:r>
          </a:p>
          <a:p>
            <a:pPr>
              <a:buNone/>
            </a:pPr>
            <a:r>
              <a:rPr lang="en-US" dirty="0" smtClean="0"/>
              <a:t>between host and GPU by re-factoring compute intensive loops into kernel functions </a:t>
            </a:r>
          </a:p>
          <a:p>
            <a:pPr>
              <a:buNone/>
            </a:pPr>
            <a:r>
              <a:rPr lang="en-US" dirty="0" smtClean="0"/>
              <a:t>that are called with special syntax</a:t>
            </a:r>
            <a:r>
              <a:rPr lang="en-US" baseline="0" dirty="0" smtClean="0"/>
              <a:t> on the host to </a:t>
            </a:r>
            <a:r>
              <a:rPr lang="en-US" dirty="0" smtClean="0"/>
              <a:t>be executed on the GPU.  </a:t>
            </a:r>
          </a:p>
          <a:p>
            <a:pPr>
              <a:buNone/>
            </a:pPr>
            <a:endParaRPr lang="en-US" dirty="0" smtClean="0"/>
          </a:p>
          <a:p>
            <a:pPr>
              <a:buNone/>
            </a:pPr>
            <a:r>
              <a:rPr lang="en-US" dirty="0" smtClean="0"/>
              <a:t>If</a:t>
            </a:r>
            <a:r>
              <a:rPr lang="en-US" baseline="0" dirty="0" smtClean="0"/>
              <a:t> we step through this code, you’ll see how with a few minor extensions to Fortran 90</a:t>
            </a:r>
          </a:p>
          <a:p>
            <a:pPr>
              <a:buNone/>
            </a:pPr>
            <a:r>
              <a:rPr lang="en-US" baseline="0" dirty="0" smtClean="0"/>
              <a:t>PGI has created a language that is explicit and low-level, as CUDA is inherently, but</a:t>
            </a:r>
          </a:p>
          <a:p>
            <a:pPr>
              <a:buNone/>
            </a:pPr>
            <a:r>
              <a:rPr lang="en-US" baseline="0" dirty="0" smtClean="0"/>
              <a:t>seems very normal to a Fortran programmer.</a:t>
            </a:r>
          </a:p>
          <a:p>
            <a:pPr>
              <a:buNone/>
            </a:pPr>
            <a:endParaRPr lang="en-US" baseline="0" dirty="0" smtClean="0"/>
          </a:p>
          <a:p>
            <a:pPr>
              <a:buNone/>
            </a:pPr>
            <a:r>
              <a:rPr lang="en-US" dirty="0" smtClean="0"/>
              <a:t>In the host (CPU) code, you’ll see there is an extension in</a:t>
            </a:r>
            <a:r>
              <a:rPr lang="en-US" baseline="0" dirty="0" smtClean="0"/>
              <a:t> the form of a “device” </a:t>
            </a:r>
          </a:p>
          <a:p>
            <a:pPr>
              <a:buNone/>
            </a:pPr>
            <a:r>
              <a:rPr lang="en-US" baseline="0" dirty="0" smtClean="0"/>
              <a:t>attribute for variables.  Any variable with that attribute will be allocated and live</a:t>
            </a:r>
          </a:p>
          <a:p>
            <a:pPr>
              <a:buNone/>
            </a:pPr>
            <a:r>
              <a:rPr lang="en-US" baseline="0" dirty="0" smtClean="0"/>
              <a:t>on the GPU.  Any variable without that attribute is just a normal host-side Fortran</a:t>
            </a:r>
          </a:p>
          <a:p>
            <a:pPr>
              <a:buNone/>
            </a:pPr>
            <a:r>
              <a:rPr lang="en-US" baseline="0" dirty="0" smtClean="0"/>
              <a:t>variable.</a:t>
            </a:r>
          </a:p>
          <a:p>
            <a:pPr>
              <a:buNone/>
            </a:pPr>
            <a:endParaRPr lang="en-US" baseline="0" dirty="0" smtClean="0"/>
          </a:p>
          <a:p>
            <a:pPr>
              <a:buNone/>
            </a:pPr>
            <a:r>
              <a:rPr lang="en-US" baseline="0" dirty="0" smtClean="0"/>
              <a:t>There is also an extension in how a GPU kernel function is called – the syntax is</a:t>
            </a:r>
          </a:p>
          <a:p>
            <a:pPr>
              <a:buNone/>
            </a:pPr>
            <a:r>
              <a:rPr lang="en-US" baseline="0" dirty="0" smtClean="0"/>
              <a:t>basically identical to CUDA C, so I won’t go into details on that.</a:t>
            </a:r>
          </a:p>
          <a:p>
            <a:pPr>
              <a:buNone/>
            </a:pPr>
            <a:endParaRPr lang="en-US" baseline="0" dirty="0" smtClean="0"/>
          </a:p>
          <a:p>
            <a:pPr>
              <a:buNone/>
            </a:pPr>
            <a:r>
              <a:rPr lang="en-US" baseline="0" dirty="0" smtClean="0"/>
              <a:t>Now, when the program reaches this allocate statement, which is a normal F90 allocate,</a:t>
            </a:r>
          </a:p>
          <a:p>
            <a:pPr>
              <a:buNone/>
            </a:pPr>
            <a:r>
              <a:rPr lang="en-US" baseline="0" dirty="0" smtClean="0"/>
              <a:t>the compiler knows that these arrays should be allocated on the GPU because they have</a:t>
            </a:r>
          </a:p>
          <a:p>
            <a:pPr>
              <a:buNone/>
            </a:pPr>
            <a:r>
              <a:rPr lang="en-US" baseline="0" dirty="0" smtClean="0"/>
              <a:t>the device attribute in their declaration.</a:t>
            </a:r>
          </a:p>
          <a:p>
            <a:pPr>
              <a:buNone/>
            </a:pPr>
            <a:endParaRPr lang="en-US" baseline="0" dirty="0" smtClean="0"/>
          </a:p>
          <a:p>
            <a:pPr>
              <a:buNone/>
            </a:pPr>
            <a:r>
              <a:rPr lang="en-US" baseline="0" dirty="0" smtClean="0"/>
              <a:t>When it reaches this assignment statement, where there is an array assignment of a</a:t>
            </a:r>
          </a:p>
          <a:p>
            <a:pPr>
              <a:buNone/>
            </a:pPr>
            <a:r>
              <a:rPr lang="en-US" baseline="0" dirty="0" smtClean="0"/>
              <a:t>host-side array to a device array, the compiler generates code under the hood to copy</a:t>
            </a:r>
          </a:p>
          <a:p>
            <a:pPr>
              <a:buNone/>
            </a:pPr>
            <a:r>
              <a:rPr lang="en-US" baseline="0" dirty="0" smtClean="0"/>
              <a:t>the data from host memory to the array in device memory.  Likewise for the next</a:t>
            </a:r>
          </a:p>
          <a:p>
            <a:pPr>
              <a:buNone/>
            </a:pPr>
            <a:r>
              <a:rPr lang="en-US" baseline="0" dirty="0" smtClean="0"/>
              <a:t>assignment.</a:t>
            </a:r>
          </a:p>
          <a:p>
            <a:pPr>
              <a:buNone/>
            </a:pPr>
            <a:endParaRPr lang="en-US" baseline="0" dirty="0" smtClean="0"/>
          </a:p>
          <a:p>
            <a:pPr>
              <a:buNone/>
            </a:pPr>
            <a:r>
              <a:rPr lang="en-US" baseline="0" dirty="0" smtClean="0"/>
              <a:t>When it reaches the function call, because the call is decorated with chevron syntax,</a:t>
            </a:r>
          </a:p>
          <a:p>
            <a:pPr>
              <a:buNone/>
            </a:pPr>
            <a:r>
              <a:rPr lang="en-US" baseline="0" dirty="0" smtClean="0"/>
              <a:t>it knows it is launching a CUDA kernel and does that with a normal call statement.</a:t>
            </a:r>
          </a:p>
          <a:p>
            <a:pPr>
              <a:buNone/>
            </a:pPr>
            <a:endParaRPr lang="en-US" baseline="0" dirty="0" smtClean="0"/>
          </a:p>
          <a:p>
            <a:pPr>
              <a:buNone/>
            </a:pPr>
            <a:r>
              <a:rPr lang="en-US" baseline="0" dirty="0" smtClean="0"/>
              <a:t>On the device side, the subroutine that becomes the CUDA kernel is marked with</a:t>
            </a:r>
          </a:p>
          <a:p>
            <a:pPr>
              <a:buNone/>
            </a:pPr>
            <a:r>
              <a:rPr lang="en-US" baseline="0" dirty="0" smtClean="0"/>
              <a:t>the “attributes(global)” attribute, which tells the compiler to compile it for GPU-side</a:t>
            </a:r>
          </a:p>
          <a:p>
            <a:pPr>
              <a:buNone/>
            </a:pPr>
            <a:r>
              <a:rPr lang="en-US" baseline="0" dirty="0" smtClean="0"/>
              <a:t>execution rather than host-side execution.  On the device side in the CUDA Fortran</a:t>
            </a:r>
          </a:p>
          <a:p>
            <a:pPr>
              <a:buNone/>
            </a:pPr>
            <a:r>
              <a:rPr lang="en-US" baseline="0" dirty="0" smtClean="0"/>
              <a:t>kernel, you can declare arrays in NVIDIA shared memory, access the </a:t>
            </a:r>
            <a:r>
              <a:rPr lang="en-US" baseline="0" dirty="0" err="1" smtClean="0"/>
              <a:t>threadid</a:t>
            </a:r>
            <a:r>
              <a:rPr lang="en-US" baseline="0" dirty="0" smtClean="0"/>
              <a:t>/</a:t>
            </a:r>
            <a:r>
              <a:rPr lang="en-US" baseline="0" dirty="0" err="1" smtClean="0"/>
              <a:t>blockid</a:t>
            </a:r>
            <a:endParaRPr lang="en-US" baseline="0" dirty="0" smtClean="0"/>
          </a:p>
          <a:p>
            <a:pPr>
              <a:buNone/>
            </a:pPr>
            <a:r>
              <a:rPr lang="en-US" baseline="0" dirty="0" err="1" smtClean="0"/>
              <a:t>builtin</a:t>
            </a:r>
            <a:r>
              <a:rPr lang="en-US" baseline="0" dirty="0" smtClean="0"/>
              <a:t> variables just like you do in CUDA C, have </a:t>
            </a:r>
            <a:r>
              <a:rPr lang="en-US" baseline="0" dirty="0" err="1" smtClean="0"/>
              <a:t>syncthreads</a:t>
            </a:r>
            <a:r>
              <a:rPr lang="en-US" baseline="0" dirty="0" smtClean="0"/>
              <a:t> and other API calls</a:t>
            </a:r>
          </a:p>
          <a:p>
            <a:pPr>
              <a:buNone/>
            </a:pPr>
            <a:r>
              <a:rPr lang="en-US" baseline="0" dirty="0" smtClean="0"/>
              <a:t>like in CUDA C – it’s all identical to CUDA C except that your writing in Fortran.</a:t>
            </a:r>
          </a:p>
          <a:p>
            <a:pPr>
              <a:buNone/>
            </a:pPr>
            <a:endParaRPr lang="en-US" baseline="0" dirty="0" smtClean="0"/>
          </a:p>
          <a:p>
            <a:pPr>
              <a:buNone/>
            </a:pPr>
            <a:r>
              <a:rPr lang="en-US" baseline="0" dirty="0" smtClean="0"/>
              <a:t>When the CUDA kernel completes execution and returns, data is copied from the</a:t>
            </a:r>
          </a:p>
          <a:p>
            <a:pPr>
              <a:buNone/>
            </a:pPr>
            <a:r>
              <a:rPr lang="en-US" baseline="0" dirty="0" smtClean="0"/>
              <a:t>GPU memory back to host memory with another assignment statement, you can</a:t>
            </a:r>
          </a:p>
          <a:p>
            <a:pPr>
              <a:buNone/>
            </a:pPr>
            <a:r>
              <a:rPr lang="en-US" baseline="0" dirty="0" err="1" smtClean="0"/>
              <a:t>deallocate</a:t>
            </a:r>
            <a:r>
              <a:rPr lang="en-US" baseline="0" dirty="0" smtClean="0"/>
              <a:t> the device data with a normal Fortran </a:t>
            </a:r>
            <a:r>
              <a:rPr lang="en-US" baseline="0" dirty="0" err="1" smtClean="0"/>
              <a:t>deallocate</a:t>
            </a:r>
            <a:r>
              <a:rPr lang="en-US" baseline="0" dirty="0" smtClean="0"/>
              <a:t> statement, and on</a:t>
            </a:r>
          </a:p>
          <a:p>
            <a:pPr>
              <a:buNone/>
            </a:pPr>
            <a:r>
              <a:rPr lang="en-US" baseline="0" dirty="0" smtClean="0"/>
              <a:t>you go …</a:t>
            </a:r>
          </a:p>
          <a:p>
            <a:pPr>
              <a:buNone/>
            </a:pPr>
            <a:endParaRPr lang="en-US" baseline="0" dirty="0" smtClean="0"/>
          </a:p>
          <a:p>
            <a:pPr>
              <a:buNone/>
            </a:pPr>
            <a:r>
              <a:rPr lang="en-US" baseline="0" dirty="0" smtClean="0"/>
              <a:t>So, I’m not here to advertise CUDA Fortran, I’m here to show you how to use OpenACC,</a:t>
            </a:r>
          </a:p>
          <a:p>
            <a:pPr>
              <a:buNone/>
            </a:pPr>
            <a:r>
              <a:rPr lang="en-US" baseline="0" dirty="0" smtClean="0"/>
              <a:t>but if you have a big Fortran code and are considering using CUDA directly, you should </a:t>
            </a:r>
          </a:p>
          <a:p>
            <a:pPr>
              <a:buNone/>
            </a:pPr>
            <a:r>
              <a:rPr lang="en-US" baseline="0" dirty="0" smtClean="0"/>
              <a:t>definitely take a look at CUDA Fortran.</a:t>
            </a:r>
          </a:p>
        </p:txBody>
      </p:sp>
      <p:sp>
        <p:nvSpPr>
          <p:cNvPr id="4" name="Date Placeholder 3"/>
          <p:cNvSpPr>
            <a:spLocks noGrp="1"/>
          </p:cNvSpPr>
          <p:nvPr>
            <p:ph type="dt" idx="10"/>
          </p:nvPr>
        </p:nvSpPr>
        <p:spPr>
          <a:xfrm>
            <a:off x="3885580" y="0"/>
            <a:ext cx="2972421" cy="457513"/>
          </a:xfrm>
          <a:prstGeom prst="rect">
            <a:avLst/>
          </a:prstGeom>
        </p:spPr>
        <p:txBody>
          <a:bodyPr lIns="89723" tIns="44862" rIns="89723" bIns="44862"/>
          <a:lstStyle/>
          <a:p>
            <a:fld id="{6C2AFCA1-6362-4526-8A79-C3172472992F}" type="datetime4">
              <a:rPr lang="en-US" smtClean="0">
                <a:solidFill>
                  <a:prstClr val="black"/>
                </a:solidFill>
              </a:rPr>
              <a:pPr/>
              <a:t>July 15, 2013</a:t>
            </a:fld>
            <a:endParaRPr lang="en-US">
              <a:solidFill>
                <a:prstClr val="black"/>
              </a:solidFill>
            </a:endParaRPr>
          </a:p>
        </p:txBody>
      </p:sp>
      <p:sp>
        <p:nvSpPr>
          <p:cNvPr id="5" name="Slide Number Placeholder 4"/>
          <p:cNvSpPr>
            <a:spLocks noGrp="1"/>
          </p:cNvSpPr>
          <p:nvPr>
            <p:ph type="sldNum" sz="quarter" idx="11"/>
          </p:nvPr>
        </p:nvSpPr>
        <p:spPr/>
        <p:txBody>
          <a:bodyPr/>
          <a:lstStyle/>
          <a:p>
            <a:fld id="{9C2DA729-5B71-43B9-A7E8-40B8A2B20E59}" type="slidenum">
              <a:rPr lang="en-US" smtClean="0">
                <a:solidFill>
                  <a:prstClr val="black"/>
                </a:solidFill>
              </a:rPr>
              <a:pPr/>
              <a:t>10</a:t>
            </a:fld>
            <a:endParaRPr lang="en-US">
              <a:solidFill>
                <a:prstClr val="black"/>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call tree representation of the execution which includes the looping structures is extremely valuable. From this display we see that remap is indeed a low level routine that is called from a looping structure that begins in </a:t>
            </a:r>
            <a:r>
              <a:rPr lang="en-US" dirty="0" err="1" smtClean="0"/>
              <a:t>sweepz</a:t>
            </a:r>
            <a:r>
              <a:rPr lang="en-US" dirty="0" smtClean="0"/>
              <a:t>, which calls </a:t>
            </a:r>
            <a:r>
              <a:rPr lang="en-US" dirty="0" err="1" smtClean="0"/>
              <a:t>ppmlr</a:t>
            </a:r>
            <a:r>
              <a:rPr lang="en-US" dirty="0" smtClean="0"/>
              <a:t>, which then calls remap. The call tree display shows a top down call tree, identifying the </a:t>
            </a:r>
            <a:endParaRPr lang="en-US"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126</a:t>
            </a:fld>
            <a:endParaRPr lang="en-US"/>
          </a:p>
        </p:txBody>
      </p:sp>
    </p:spTree>
    <p:extLst>
      <p:ext uri="{BB962C8B-B14F-4D97-AF65-F5344CB8AC3E}">
        <p14:creationId xmlns:p14="http://schemas.microsoft.com/office/powerpoint/2010/main" val="33615347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127</a:t>
            </a:fld>
            <a:endParaRPr lang="en-US"/>
          </a:p>
        </p:txBody>
      </p:sp>
    </p:spTree>
    <p:extLst>
      <p:ext uri="{BB962C8B-B14F-4D97-AF65-F5344CB8AC3E}">
        <p14:creationId xmlns:p14="http://schemas.microsoft.com/office/powerpoint/2010/main" val="18676172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call tree representation of the execution which includes the looping structures is extremely valuable. From this display we see that remap is indeed a low level routine that is called from a looping structure that begins in </a:t>
            </a:r>
            <a:r>
              <a:rPr lang="en-US" dirty="0" err="1" smtClean="0"/>
              <a:t>sweepz</a:t>
            </a:r>
            <a:r>
              <a:rPr lang="en-US" dirty="0" smtClean="0"/>
              <a:t>, which calls </a:t>
            </a:r>
            <a:r>
              <a:rPr lang="en-US" dirty="0" err="1" smtClean="0"/>
              <a:t>ppmlr</a:t>
            </a:r>
            <a:r>
              <a:rPr lang="en-US" dirty="0" smtClean="0"/>
              <a:t>, which then calls remap. The call tree display shows a top down call tree, identifying the </a:t>
            </a:r>
            <a:endParaRPr lang="en-US"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128</a:t>
            </a:fld>
            <a:endParaRPr lang="en-US"/>
          </a:p>
        </p:txBody>
      </p:sp>
    </p:spTree>
    <p:extLst>
      <p:ext uri="{BB962C8B-B14F-4D97-AF65-F5344CB8AC3E}">
        <p14:creationId xmlns:p14="http://schemas.microsoft.com/office/powerpoint/2010/main" val="33615347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refactoring process will begin by identifying where </a:t>
            </a:r>
            <a:r>
              <a:rPr lang="en-US" dirty="0" err="1" smtClean="0"/>
              <a:t>OpenMP</a:t>
            </a:r>
            <a:r>
              <a:rPr lang="en-US" dirty="0" smtClean="0"/>
              <a:t> can be employed. It is extremely important to have the </a:t>
            </a:r>
            <a:r>
              <a:rPr lang="en-US" dirty="0" err="1" smtClean="0"/>
              <a:t>OpenMP</a:t>
            </a:r>
            <a:r>
              <a:rPr lang="en-US" dirty="0" smtClean="0"/>
              <a:t> parallelism at the highest level possible. Within the time step loop consider combining within a single </a:t>
            </a:r>
            <a:r>
              <a:rPr lang="en-US" dirty="0" err="1" smtClean="0"/>
              <a:t>OpenMP</a:t>
            </a:r>
            <a:r>
              <a:rPr lang="en-US" dirty="0" smtClean="0"/>
              <a:t> parallel structure all the computation that can be performed prior to the first need to perform communication and/or I/O. There are many ways to introduce other parallel others over </a:t>
            </a:r>
            <a:r>
              <a:rPr lang="en-US" dirty="0" err="1" smtClean="0"/>
              <a:t>OpenMP</a:t>
            </a:r>
            <a:r>
              <a:rPr lang="en-US" dirty="0" smtClean="0"/>
              <a:t> threads and then allocate work to the threads down the call chain. Bottom up approach for </a:t>
            </a:r>
            <a:r>
              <a:rPr lang="en-US" dirty="0" err="1" smtClean="0"/>
              <a:t>OpenMP</a:t>
            </a:r>
            <a:r>
              <a:rPr lang="en-US" dirty="0" smtClean="0"/>
              <a:t> is highly discouraged. Low level </a:t>
            </a:r>
            <a:r>
              <a:rPr lang="en-US" dirty="0" err="1" smtClean="0"/>
              <a:t>OpenMP</a:t>
            </a:r>
            <a:r>
              <a:rPr lang="en-US" dirty="0" smtClean="0"/>
              <a:t> will not always scale up to the number of threads needed to attain good performance. It is also possible to have communication within an </a:t>
            </a:r>
            <a:r>
              <a:rPr lang="en-US" dirty="0" err="1" smtClean="0"/>
              <a:t>OpenMP</a:t>
            </a:r>
            <a:r>
              <a:rPr lang="en-US" dirty="0" smtClean="0"/>
              <a:t> parallel structure. </a:t>
            </a:r>
            <a:endParaRPr lang="en-US"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131</a:t>
            </a:fld>
            <a:endParaRPr lang="en-US"/>
          </a:p>
        </p:txBody>
      </p:sp>
    </p:spTree>
    <p:extLst>
      <p:ext uri="{BB962C8B-B14F-4D97-AF65-F5344CB8AC3E}">
        <p14:creationId xmlns:p14="http://schemas.microsoft.com/office/powerpoint/2010/main" val="28685930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communication and I/O can be performed within an </a:t>
            </a:r>
            <a:r>
              <a:rPr lang="en-US" dirty="0" err="1" smtClean="0"/>
              <a:t>OpenMP</a:t>
            </a:r>
            <a:r>
              <a:rPr lang="en-US" dirty="0" smtClean="0"/>
              <a:t> parallel structure, it cannot exists within an </a:t>
            </a:r>
            <a:r>
              <a:rPr lang="en-US" dirty="0" err="1" smtClean="0"/>
              <a:t>OpenACC</a:t>
            </a:r>
            <a:r>
              <a:rPr lang="en-US" dirty="0" smtClean="0"/>
              <a:t> structure. </a:t>
            </a:r>
            <a:endParaRPr lang="en-US"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132</a:t>
            </a:fld>
            <a:endParaRPr lang="en-US"/>
          </a:p>
        </p:txBody>
      </p:sp>
    </p:spTree>
    <p:extLst>
      <p:ext uri="{BB962C8B-B14F-4D97-AF65-F5344CB8AC3E}">
        <p14:creationId xmlns:p14="http://schemas.microsoft.com/office/powerpoint/2010/main" val="380326827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 highest level </a:t>
            </a:r>
            <a:r>
              <a:rPr lang="en-US" dirty="0" err="1" smtClean="0"/>
              <a:t>OpenMP</a:t>
            </a:r>
            <a:r>
              <a:rPr lang="en-US" dirty="0" smtClean="0"/>
              <a:t> loop is over independent threads containing communication and I/O, we can effectively achieve parallelism on the accelerator by using </a:t>
            </a:r>
            <a:r>
              <a:rPr lang="en-US" i="1" dirty="0" smtClean="0"/>
              <a:t>streams </a:t>
            </a:r>
            <a:r>
              <a:rPr lang="en-US" dirty="0" smtClean="0"/>
              <a:t>where each iteration of the outermost loop invokes accelerator kernels that effectively run in parallel on the accelerator. This approach is dangerous as the programmer is now responsible for synchronizing the independent streams using </a:t>
            </a:r>
            <a:r>
              <a:rPr lang="en-US" i="1" dirty="0" smtClean="0"/>
              <a:t>!$</a:t>
            </a:r>
            <a:r>
              <a:rPr lang="en-US" i="1" dirty="0" err="1" smtClean="0"/>
              <a:t>acc</a:t>
            </a:r>
            <a:r>
              <a:rPr lang="en-US" i="1" dirty="0" smtClean="0"/>
              <a:t> wait.</a:t>
            </a:r>
            <a:endParaRPr lang="en-US" i="1"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133</a:t>
            </a:fld>
            <a:endParaRPr lang="en-US"/>
          </a:p>
        </p:txBody>
      </p:sp>
    </p:spTree>
    <p:extLst>
      <p:ext uri="{BB962C8B-B14F-4D97-AF65-F5344CB8AC3E}">
        <p14:creationId xmlns:p14="http://schemas.microsoft.com/office/powerpoint/2010/main" val="38369576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134</a:t>
            </a:fld>
            <a:endParaRPr lang="en-US"/>
          </a:p>
        </p:txBody>
      </p:sp>
    </p:spTree>
    <p:extLst>
      <p:ext uri="{BB962C8B-B14F-4D97-AF65-F5344CB8AC3E}">
        <p14:creationId xmlns:p14="http://schemas.microsoft.com/office/powerpoint/2010/main" val="3876603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12FB3CA-B8FA-48E2-BB98-ADAA5B79A4D8}" type="slidenum">
              <a:rPr lang="en-US" smtClean="0"/>
              <a:pPr/>
              <a:t>135</a:t>
            </a:fld>
            <a:endParaRPr lang="en-US"/>
          </a:p>
        </p:txBody>
      </p:sp>
    </p:spTree>
    <p:extLst>
      <p:ext uri="{BB962C8B-B14F-4D97-AF65-F5344CB8AC3E}">
        <p14:creationId xmlns:p14="http://schemas.microsoft.com/office/powerpoint/2010/main" val="7462057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159</a:t>
            </a:fld>
            <a:endParaRPr lang="en-US"/>
          </a:p>
        </p:txBody>
      </p:sp>
    </p:spTree>
    <p:extLst>
      <p:ext uri="{BB962C8B-B14F-4D97-AF65-F5344CB8AC3E}">
        <p14:creationId xmlns:p14="http://schemas.microsoft.com/office/powerpoint/2010/main" val="35359683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process of analyzing the application we want to identify computation sections, message passing sections and I/O sections. A </a:t>
            </a:r>
            <a:r>
              <a:rPr lang="en-US" dirty="0" err="1" smtClean="0"/>
              <a:t>pricipal</a:t>
            </a:r>
            <a:r>
              <a:rPr lang="en-US" dirty="0" smtClean="0"/>
              <a:t> analysis is to determine if any of the sections  can be overlapped. I the example above the original application performed computation with the first six subroutine calls and then it proceeded to perform halo exchanges for those arrays that required neighbor values to compute derivatives. The only variables that required halo exchanges were the velocities (u), temperature (temp) the species parameters (</a:t>
            </a:r>
            <a:r>
              <a:rPr lang="en-US" dirty="0" err="1" smtClean="0"/>
              <a:t>yspecies</a:t>
            </a:r>
            <a:r>
              <a:rPr lang="en-US" dirty="0" smtClean="0"/>
              <a:t>). These variables could be computed first in the refactored code, the halo exchanges started using asynchronous MPI while the remaining computation proceeded. This rewrite was able to hide a significant portion of the </a:t>
            </a:r>
            <a:r>
              <a:rPr lang="en-US" dirty="0" err="1" smtClean="0"/>
              <a:t>communcation</a:t>
            </a:r>
            <a:r>
              <a:rPr lang="en-US" dirty="0" smtClean="0"/>
              <a:t>. </a:t>
            </a:r>
            <a:endParaRPr lang="en-US" dirty="0"/>
          </a:p>
        </p:txBody>
      </p:sp>
      <p:sp>
        <p:nvSpPr>
          <p:cNvPr id="4" name="Slide Number Placeholder 3"/>
          <p:cNvSpPr>
            <a:spLocks noGrp="1"/>
          </p:cNvSpPr>
          <p:nvPr>
            <p:ph type="sldNum" sz="quarter" idx="10"/>
          </p:nvPr>
        </p:nvSpPr>
        <p:spPr/>
        <p:txBody>
          <a:bodyPr/>
          <a:lstStyle/>
          <a:p>
            <a:fld id="{912FB3CA-B8FA-48E2-BB98-ADAA5B79A4D8}" type="slidenum">
              <a:rPr lang="en-US" smtClean="0"/>
              <a:pPr/>
              <a:t>166</a:t>
            </a:fld>
            <a:endParaRPr lang="en-US"/>
          </a:p>
        </p:txBody>
      </p:sp>
    </p:spTree>
    <p:extLst>
      <p:ext uri="{BB962C8B-B14F-4D97-AF65-F5344CB8AC3E}">
        <p14:creationId xmlns:p14="http://schemas.microsoft.com/office/powerpoint/2010/main" val="273928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slide aims to answer some questions that have</a:t>
            </a:r>
            <a:r>
              <a:rPr lang="en-GB" baseline="0" dirty="0" smtClean="0"/>
              <a:t> been raised that question whether OpenACC has </a:t>
            </a:r>
            <a:r>
              <a:rPr lang="en-GB" baseline="0" dirty="0" err="1" smtClean="0"/>
              <a:t>permanance</a:t>
            </a:r>
            <a:r>
              <a:rPr lang="en-GB" baseline="0" smtClean="0"/>
              <a:t>. </a:t>
            </a:r>
            <a:endParaRPr lang="en-GB"/>
          </a:p>
        </p:txBody>
      </p:sp>
      <p:sp>
        <p:nvSpPr>
          <p:cNvPr id="4" name="Date Placeholder 3"/>
          <p:cNvSpPr>
            <a:spLocks noGrp="1"/>
          </p:cNvSpPr>
          <p:nvPr>
            <p:ph type="dt" idx="10"/>
          </p:nvPr>
        </p:nvSpPr>
        <p:spPr/>
        <p:txBody>
          <a:bodyPr/>
          <a:lstStyle/>
          <a:p>
            <a:fld id="{7B795049-0F39-40BB-BD1C-118E38437AA4}" type="datetime5">
              <a:rPr lang="en-GB" smtClean="0">
                <a:solidFill>
                  <a:prstClr val="black"/>
                </a:solidFill>
              </a:rPr>
              <a:pPr/>
              <a:t>15-Jul-13</a:t>
            </a:fld>
            <a:endParaRPr lang="en-US">
              <a:solidFill>
                <a:prstClr val="black"/>
              </a:solidFill>
            </a:endParaRPr>
          </a:p>
        </p:txBody>
      </p:sp>
      <p:sp>
        <p:nvSpPr>
          <p:cNvPr id="5" name="Slide Number Placeholder 4"/>
          <p:cNvSpPr>
            <a:spLocks noGrp="1"/>
          </p:cNvSpPr>
          <p:nvPr>
            <p:ph type="sldNum" sz="quarter" idx="11"/>
          </p:nvPr>
        </p:nvSpPr>
        <p:spPr/>
        <p:txBody>
          <a:bodyPr/>
          <a:lstStyle/>
          <a:p>
            <a:fld id="{912FB3CA-B8FA-48E2-BB98-ADAA5B79A4D8}"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668929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025"/>
            <a:ext cx="7772400" cy="1470025"/>
          </a:xfrm>
        </p:spPr>
        <p:txBody>
          <a:bodyPr>
            <a:normAutofit/>
          </a:bodyPr>
          <a:lstStyle>
            <a:lvl1pPr algn="ctr">
              <a:defRPr lang="en-US" sz="3600" dirty="0"/>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r>
              <a:rPr lang="en-US" smtClean="0"/>
              <a:t>7/15/2013</a:t>
            </a:r>
            <a:endParaRPr lang="en-US"/>
          </a:p>
        </p:txBody>
      </p:sp>
      <p:sp>
        <p:nvSpPr>
          <p:cNvPr id="5" name="Footer Placeholder 4"/>
          <p:cNvSpPr>
            <a:spLocks noGrp="1"/>
          </p:cNvSpPr>
          <p:nvPr>
            <p:ph type="ftr" sz="quarter" idx="11"/>
          </p:nvPr>
        </p:nvSpPr>
        <p:spPr/>
        <p:txBody>
          <a:bodyPr/>
          <a:lstStyle/>
          <a:p>
            <a:r>
              <a:rPr lang="en-US" smtClean="0"/>
              <a:t>ORNL - Titan - OpenACC Worrkshop</a:t>
            </a:r>
            <a:endParaRPr lang="en-US"/>
          </a:p>
        </p:txBody>
      </p:sp>
      <p:sp>
        <p:nvSpPr>
          <p:cNvPr id="8" name="Slide Number Placeholder 5"/>
          <p:cNvSpPr>
            <a:spLocks noGrp="1"/>
          </p:cNvSpPr>
          <p:nvPr>
            <p:ph type="sldNum" sz="quarter" idx="4"/>
          </p:nvPr>
        </p:nvSpPr>
        <p:spPr>
          <a:xfrm>
            <a:off x="8839200" y="6553200"/>
            <a:ext cx="228600" cy="228600"/>
          </a:xfrm>
          <a:prstGeom prst="ellipse">
            <a:avLst/>
          </a:prstGeom>
          <a:ln w="12700">
            <a:solidFill>
              <a:schemeClr val="tx1">
                <a:lumMod val="50000"/>
                <a:lumOff val="50000"/>
              </a:schemeClr>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800" b="1">
                <a:solidFill>
                  <a:schemeClr val="accent5"/>
                </a:solidFill>
                <a:latin typeface="Century Gothic" pitchFamily="34" charset="0"/>
              </a:defRPr>
            </a:lvl1pPr>
          </a:lstStyle>
          <a:p>
            <a:fld id="{F040BB64-8804-472C-89C9-1468A4B407E9}" type="slidenum">
              <a:rPr lang="en-US" smtClean="0"/>
              <a:pPr/>
              <a:t>‹#›</a:t>
            </a:fld>
            <a:endParaRPr lang="en-US"/>
          </a:p>
        </p:txBody>
      </p:sp>
      <p:sp>
        <p:nvSpPr>
          <p:cNvPr id="7" name="Subtitle 2"/>
          <p:cNvSpPr>
            <a:spLocks noGrp="1"/>
          </p:cNvSpPr>
          <p:nvPr>
            <p:ph type="subTitle" idx="1"/>
          </p:nvPr>
        </p:nvSpPr>
        <p:spPr>
          <a:xfrm>
            <a:off x="1371600" y="33528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031"/>
            <a:ext cx="7772400" cy="1470025"/>
          </a:xfrm>
        </p:spPr>
        <p:txBody>
          <a:bodyPr>
            <a:normAutofit/>
          </a:bodyPr>
          <a:lstStyle>
            <a:lvl1pPr algn="ctr">
              <a:defRPr lang="en-US" sz="3600" dirty="0"/>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r>
              <a:rPr lang="en-US" smtClean="0">
                <a:solidFill>
                  <a:srgbClr val="005596"/>
                </a:solidFill>
              </a:rPr>
              <a:t>7/15/2013</a:t>
            </a:r>
            <a:endParaRPr lang="en-US">
              <a:solidFill>
                <a:srgbClr val="005596"/>
              </a:solidFill>
            </a:endParaRPr>
          </a:p>
        </p:txBody>
      </p:sp>
      <p:sp>
        <p:nvSpPr>
          <p:cNvPr id="5" name="Footer Placeholder 4"/>
          <p:cNvSpPr>
            <a:spLocks noGrp="1"/>
          </p:cNvSpPr>
          <p:nvPr>
            <p:ph type="ftr" sz="quarter" idx="11"/>
          </p:nvPr>
        </p:nvSpPr>
        <p:spPr/>
        <p:txBody>
          <a:bodyPr/>
          <a:lstStyle/>
          <a:p>
            <a:r>
              <a:rPr lang="en-US" smtClean="0">
                <a:solidFill>
                  <a:srgbClr val="005596"/>
                </a:solidFill>
              </a:rPr>
              <a:t>ORNL - Titan - OpenACC Worrkshop</a:t>
            </a:r>
            <a:endParaRPr lang="en-US">
              <a:solidFill>
                <a:srgbClr val="005596"/>
              </a:solidFill>
            </a:endParaRPr>
          </a:p>
        </p:txBody>
      </p:sp>
      <p:sp>
        <p:nvSpPr>
          <p:cNvPr id="8" name="Slide Number Placeholder 5"/>
          <p:cNvSpPr>
            <a:spLocks noGrp="1"/>
          </p:cNvSpPr>
          <p:nvPr>
            <p:ph type="sldNum" sz="quarter" idx="4"/>
          </p:nvPr>
        </p:nvSpPr>
        <p:spPr>
          <a:xfrm>
            <a:off x="8839200" y="6553200"/>
            <a:ext cx="228600" cy="228600"/>
          </a:xfrm>
          <a:prstGeom prst="ellipse">
            <a:avLst/>
          </a:prstGeom>
          <a:ln w="12700">
            <a:solidFill>
              <a:schemeClr val="tx1">
                <a:lumMod val="50000"/>
                <a:lumOff val="50000"/>
              </a:schemeClr>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800" b="1">
                <a:solidFill>
                  <a:schemeClr val="accent5"/>
                </a:solidFill>
                <a:latin typeface="Century Gothic" pitchFamily="34" charset="0"/>
              </a:defRPr>
            </a:lvl1pPr>
          </a:lstStyle>
          <a:p>
            <a:fld id="{FC9ED4A4-420B-43F0-8D5A-A3F0ACCC8C50}" type="slidenum">
              <a:rPr lang="en-US" smtClean="0">
                <a:solidFill>
                  <a:srgbClr val="005596"/>
                </a:solidFill>
              </a:rPr>
              <a:pPr/>
              <a:t>‹#›</a:t>
            </a:fld>
            <a:endParaRPr lang="en-US">
              <a:solidFill>
                <a:srgbClr val="005596"/>
              </a:solidFill>
            </a:endParaRPr>
          </a:p>
        </p:txBody>
      </p:sp>
      <p:sp>
        <p:nvSpPr>
          <p:cNvPr id="10" name="Content Placeholder 8"/>
          <p:cNvSpPr>
            <a:spLocks noGrp="1"/>
          </p:cNvSpPr>
          <p:nvPr>
            <p:ph sz="quarter" idx="12"/>
          </p:nvPr>
        </p:nvSpPr>
        <p:spPr>
          <a:xfrm>
            <a:off x="1371600" y="3352800"/>
            <a:ext cx="6400800" cy="1752600"/>
          </a:xfrm>
        </p:spPr>
        <p:txBody>
          <a:bodyPr>
            <a:normAutofit/>
          </a:bodyPr>
          <a:lstStyle>
            <a:lvl1pPr algn="ctr">
              <a:buNone/>
              <a:defRPr sz="2200">
                <a:solidFill>
                  <a:schemeClr val="bg1">
                    <a:lumMod val="65000"/>
                  </a:schemeClr>
                </a:solidFill>
              </a:defRPr>
            </a:lvl1pPr>
            <a:lvl2pPr algn="ctr">
              <a:buNone/>
              <a:defRPr/>
            </a:lvl2pPr>
            <a:lvl3pPr algn="ctr">
              <a:buNone/>
              <a:defRPr/>
            </a:lvl3pPr>
            <a:lvl4pPr algn="ctr">
              <a:buNone/>
              <a:defRPr/>
            </a:lvl4pPr>
            <a:lvl5pPr algn="ctr">
              <a:buNone/>
              <a:defRPr/>
            </a:lvl5pPr>
          </a:lstStyle>
          <a:p>
            <a:pPr lvl="0"/>
            <a:r>
              <a:rPr lang="en-US" smtClean="0"/>
              <a:t>Click to edit Master text styles</a:t>
            </a:r>
          </a:p>
        </p:txBody>
      </p:sp>
    </p:spTree>
    <p:extLst>
      <p:ext uri="{BB962C8B-B14F-4D97-AF65-F5344CB8AC3E}">
        <p14:creationId xmlns:p14="http://schemas.microsoft.com/office/powerpoint/2010/main" val="402948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r>
              <a:rPr lang="en-US" smtClean="0">
                <a:solidFill>
                  <a:srgbClr val="005596"/>
                </a:solidFill>
              </a:rPr>
              <a:t>7/15/2013</a:t>
            </a:r>
            <a:endParaRPr lang="en-US">
              <a:solidFill>
                <a:srgbClr val="005596"/>
              </a:solidFill>
            </a:endParaRPr>
          </a:p>
        </p:txBody>
      </p:sp>
      <p:sp>
        <p:nvSpPr>
          <p:cNvPr id="5" name="Footer Placeholder 4"/>
          <p:cNvSpPr>
            <a:spLocks noGrp="1"/>
          </p:cNvSpPr>
          <p:nvPr>
            <p:ph type="ftr" sz="quarter" idx="11"/>
          </p:nvPr>
        </p:nvSpPr>
        <p:spPr/>
        <p:txBody>
          <a:bodyPr/>
          <a:lstStyle/>
          <a:p>
            <a:r>
              <a:rPr lang="en-US" smtClean="0">
                <a:solidFill>
                  <a:srgbClr val="005596"/>
                </a:solidFill>
              </a:rPr>
              <a:t>ORNL - Titan - OpenACC Worrkshop</a:t>
            </a:r>
            <a:endParaRPr lang="en-US">
              <a:solidFill>
                <a:srgbClr val="005596"/>
              </a:solidFill>
            </a:endParaRPr>
          </a:p>
        </p:txBody>
      </p:sp>
      <p:sp>
        <p:nvSpPr>
          <p:cNvPr id="7" name="Slide Number Placeholder 5"/>
          <p:cNvSpPr>
            <a:spLocks noGrp="1"/>
          </p:cNvSpPr>
          <p:nvPr>
            <p:ph type="sldNum" sz="quarter" idx="4"/>
          </p:nvPr>
        </p:nvSpPr>
        <p:spPr>
          <a:xfrm>
            <a:off x="8839200" y="6553200"/>
            <a:ext cx="228600" cy="228600"/>
          </a:xfrm>
          <a:prstGeom prst="ellipse">
            <a:avLst/>
          </a:prstGeom>
          <a:ln w="12700">
            <a:solidFill>
              <a:schemeClr val="tx1">
                <a:lumMod val="50000"/>
                <a:lumOff val="50000"/>
              </a:schemeClr>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800" b="1">
                <a:solidFill>
                  <a:schemeClr val="accent5"/>
                </a:solidFill>
                <a:latin typeface="Century Gothic" pitchFamily="34" charset="0"/>
              </a:defRPr>
            </a:lvl1pPr>
          </a:lstStyle>
          <a:p>
            <a:fld id="{FC9ED4A4-420B-43F0-8D5A-A3F0ACCC8C50}" type="slidenum">
              <a:rPr lang="en-US" smtClean="0">
                <a:solidFill>
                  <a:srgbClr val="005596"/>
                </a:solidFill>
              </a:rPr>
              <a:pPr/>
              <a:t>‹#›</a:t>
            </a:fld>
            <a:endParaRPr lang="en-US">
              <a:solidFill>
                <a:srgbClr val="005596"/>
              </a:solidFill>
            </a:endParaRPr>
          </a:p>
        </p:txBody>
      </p:sp>
      <p:sp>
        <p:nvSpPr>
          <p:cNvPr id="11" name="Content Placeholder 8"/>
          <p:cNvSpPr>
            <a:spLocks noGrp="1"/>
          </p:cNvSpPr>
          <p:nvPr>
            <p:ph sz="quarter" idx="13"/>
          </p:nvPr>
        </p:nvSpPr>
        <p:spPr>
          <a:xfrm>
            <a:off x="152400" y="1295400"/>
            <a:ext cx="87630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943217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r>
              <a:rPr lang="en-US" smtClean="0">
                <a:solidFill>
                  <a:srgbClr val="005596"/>
                </a:solidFill>
              </a:rPr>
              <a:t>7/15/2013</a:t>
            </a:r>
            <a:endParaRPr lang="en-US">
              <a:solidFill>
                <a:srgbClr val="005596"/>
              </a:solidFill>
            </a:endParaRPr>
          </a:p>
        </p:txBody>
      </p:sp>
      <p:sp>
        <p:nvSpPr>
          <p:cNvPr id="5" name="Footer Placeholder 4"/>
          <p:cNvSpPr>
            <a:spLocks noGrp="1"/>
          </p:cNvSpPr>
          <p:nvPr>
            <p:ph type="ftr" sz="quarter" idx="11"/>
          </p:nvPr>
        </p:nvSpPr>
        <p:spPr/>
        <p:txBody>
          <a:bodyPr/>
          <a:lstStyle/>
          <a:p>
            <a:r>
              <a:rPr lang="en-US" smtClean="0">
                <a:solidFill>
                  <a:srgbClr val="005596"/>
                </a:solidFill>
              </a:rPr>
              <a:t>ORNL - Titan - OpenACC Worrkshop</a:t>
            </a:r>
            <a:endParaRPr lang="en-US">
              <a:solidFill>
                <a:srgbClr val="005596"/>
              </a:solidFill>
            </a:endParaRPr>
          </a:p>
        </p:txBody>
      </p:sp>
      <p:sp>
        <p:nvSpPr>
          <p:cNvPr id="7" name="Slide Number Placeholder 5"/>
          <p:cNvSpPr>
            <a:spLocks noGrp="1"/>
          </p:cNvSpPr>
          <p:nvPr>
            <p:ph type="sldNum" sz="quarter" idx="4"/>
          </p:nvPr>
        </p:nvSpPr>
        <p:spPr>
          <a:xfrm>
            <a:off x="8839200" y="6553200"/>
            <a:ext cx="228600" cy="228600"/>
          </a:xfrm>
          <a:prstGeom prst="ellipse">
            <a:avLst/>
          </a:prstGeom>
          <a:ln w="12700">
            <a:solidFill>
              <a:schemeClr val="tx1">
                <a:lumMod val="50000"/>
                <a:lumOff val="50000"/>
              </a:schemeClr>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800" b="1">
                <a:solidFill>
                  <a:schemeClr val="accent5"/>
                </a:solidFill>
                <a:latin typeface="Century Gothic" pitchFamily="34" charset="0"/>
              </a:defRPr>
            </a:lvl1pPr>
          </a:lstStyle>
          <a:p>
            <a:fld id="{FC9ED4A4-420B-43F0-8D5A-A3F0ACCC8C50}" type="slidenum">
              <a:rPr lang="en-US" smtClean="0">
                <a:solidFill>
                  <a:srgbClr val="005596"/>
                </a:solidFill>
              </a:rPr>
              <a:pPr/>
              <a:t>‹#›</a:t>
            </a:fld>
            <a:endParaRPr lang="en-US">
              <a:solidFill>
                <a:srgbClr val="005596"/>
              </a:solidFill>
            </a:endParaRPr>
          </a:p>
        </p:txBody>
      </p:sp>
    </p:spTree>
    <p:extLst>
      <p:ext uri="{BB962C8B-B14F-4D97-AF65-F5344CB8AC3E}">
        <p14:creationId xmlns:p14="http://schemas.microsoft.com/office/powerpoint/2010/main" val="1220162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05596"/>
                </a:solidFill>
              </a:rPr>
              <a:t>7/15/2013</a:t>
            </a:r>
            <a:endParaRPr lang="en-US">
              <a:solidFill>
                <a:srgbClr val="005596"/>
              </a:solidFill>
            </a:endParaRPr>
          </a:p>
        </p:txBody>
      </p:sp>
      <p:sp>
        <p:nvSpPr>
          <p:cNvPr id="3" name="Footer Placeholder 2"/>
          <p:cNvSpPr>
            <a:spLocks noGrp="1"/>
          </p:cNvSpPr>
          <p:nvPr>
            <p:ph type="ftr" sz="quarter" idx="11"/>
          </p:nvPr>
        </p:nvSpPr>
        <p:spPr/>
        <p:txBody>
          <a:bodyPr/>
          <a:lstStyle/>
          <a:p>
            <a:r>
              <a:rPr lang="en-US" smtClean="0">
                <a:solidFill>
                  <a:srgbClr val="005596"/>
                </a:solidFill>
              </a:rPr>
              <a:t>ORNL - Titan - OpenACC Worrkshop</a:t>
            </a:r>
            <a:endParaRPr lang="en-US">
              <a:solidFill>
                <a:srgbClr val="005596"/>
              </a:solidFill>
            </a:endParaRPr>
          </a:p>
        </p:txBody>
      </p:sp>
      <p:sp>
        <p:nvSpPr>
          <p:cNvPr id="5" name="Slide Number Placeholder 5"/>
          <p:cNvSpPr>
            <a:spLocks noGrp="1"/>
          </p:cNvSpPr>
          <p:nvPr>
            <p:ph type="sldNum" sz="quarter" idx="4"/>
          </p:nvPr>
        </p:nvSpPr>
        <p:spPr>
          <a:xfrm>
            <a:off x="8839200" y="6553200"/>
            <a:ext cx="228600" cy="228600"/>
          </a:xfrm>
          <a:prstGeom prst="ellipse">
            <a:avLst/>
          </a:prstGeom>
          <a:ln w="12700">
            <a:solidFill>
              <a:schemeClr val="tx1">
                <a:lumMod val="50000"/>
                <a:lumOff val="50000"/>
              </a:schemeClr>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800" b="1">
                <a:solidFill>
                  <a:schemeClr val="accent5"/>
                </a:solidFill>
                <a:latin typeface="Century Gothic" pitchFamily="34" charset="0"/>
              </a:defRPr>
            </a:lvl1pPr>
          </a:lstStyle>
          <a:p>
            <a:fld id="{FC9ED4A4-420B-43F0-8D5A-A3F0ACCC8C50}" type="slidenum">
              <a:rPr lang="en-US" smtClean="0">
                <a:solidFill>
                  <a:srgbClr val="005596"/>
                </a:solidFill>
              </a:rPr>
              <a:pPr/>
              <a:t>‹#›</a:t>
            </a:fld>
            <a:endParaRPr lang="en-US">
              <a:solidFill>
                <a:srgbClr val="005596"/>
              </a:solidFill>
            </a:endParaRPr>
          </a:p>
        </p:txBody>
      </p:sp>
    </p:spTree>
    <p:extLst>
      <p:ext uri="{BB962C8B-B14F-4D97-AF65-F5344CB8AC3E}">
        <p14:creationId xmlns:p14="http://schemas.microsoft.com/office/powerpoint/2010/main" val="253815707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9"/>
          <p:cNvSpPr>
            <a:spLocks noGrp="1"/>
          </p:cNvSpPr>
          <p:nvPr>
            <p:ph type="ftr" sz="quarter" idx="11"/>
          </p:nvPr>
        </p:nvSpPr>
        <p:spPr/>
        <p:txBody>
          <a:bodyPr/>
          <a:lstStyle>
            <a:lvl1pPr algn="ctr">
              <a:defRPr/>
            </a:lvl1pPr>
          </a:lstStyle>
          <a:p>
            <a:pPr>
              <a:defRPr/>
            </a:pPr>
            <a:r>
              <a:rPr lang="en-US" smtClean="0">
                <a:solidFill>
                  <a:srgbClr val="000000"/>
                </a:solidFill>
              </a:rPr>
              <a:t>ORNL - Titan - OpenACC Worrkshop</a:t>
            </a:r>
            <a:endParaRPr lang="en-US">
              <a:solidFill>
                <a:srgbClr val="000000"/>
              </a:solidFill>
            </a:endParaRPr>
          </a:p>
        </p:txBody>
      </p:sp>
      <p:sp>
        <p:nvSpPr>
          <p:cNvPr id="5" name="Slide Number Placeholder 21"/>
          <p:cNvSpPr>
            <a:spLocks noGrp="1"/>
          </p:cNvSpPr>
          <p:nvPr>
            <p:ph type="sldNum" sz="quarter" idx="12"/>
          </p:nvPr>
        </p:nvSpPr>
        <p:spPr/>
        <p:txBody>
          <a:bodyPr/>
          <a:lstStyle>
            <a:lvl1pPr>
              <a:defRPr/>
            </a:lvl1pPr>
          </a:lstStyle>
          <a:p>
            <a:pPr>
              <a:defRPr/>
            </a:pPr>
            <a:r>
              <a:rPr lang="en-US" smtClean="0">
                <a:solidFill>
                  <a:srgbClr val="000000"/>
                </a:solidFill>
              </a:rPr>
              <a:t> </a:t>
            </a:r>
            <a:fld id="{E9B654B4-C871-41CA-A922-412F1F418786}" type="slidenum">
              <a:rPr lang="en-US" smtClean="0">
                <a:solidFill>
                  <a:srgbClr val="000000"/>
                </a:solidFill>
              </a:rPr>
              <a:pPr>
                <a:defRPr/>
              </a:pPr>
              <a:t>‹#›</a:t>
            </a:fld>
            <a:r>
              <a:rPr lang="en-US" smtClean="0">
                <a:solidFill>
                  <a:srgbClr val="000000"/>
                </a:solidFill>
              </a:rPr>
              <a:t> </a:t>
            </a:r>
            <a:endParaRPr lang="en-US">
              <a:solidFill>
                <a:srgbClr val="000000"/>
              </a:solidFill>
            </a:endParaRPr>
          </a:p>
        </p:txBody>
      </p:sp>
    </p:spTree>
    <p:extLst>
      <p:ext uri="{BB962C8B-B14F-4D97-AF65-F5344CB8AC3E}">
        <p14:creationId xmlns:p14="http://schemas.microsoft.com/office/powerpoint/2010/main" val="361562870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Two Column</a:t>
            </a:r>
            <a:endParaRPr lang="en-US" dirty="0"/>
          </a:p>
        </p:txBody>
      </p:sp>
      <p:sp>
        <p:nvSpPr>
          <p:cNvPr id="3" name="Content Placeholder 2"/>
          <p:cNvSpPr>
            <a:spLocks noGrp="1"/>
          </p:cNvSpPr>
          <p:nvPr>
            <p:ph sz="half" idx="1" hasCustomPrompt="1"/>
          </p:nvPr>
        </p:nvSpPr>
        <p:spPr>
          <a:xfrm>
            <a:off x="227013" y="1004894"/>
            <a:ext cx="4265612" cy="5484812"/>
          </a:xfrm>
        </p:spPr>
        <p:txBody>
          <a:bodyPr/>
          <a:lstStyle>
            <a:lvl1pPr>
              <a:lnSpc>
                <a:spcPts val="2600"/>
              </a:lnSpc>
              <a:defRPr sz="2400" baseline="0"/>
            </a:lvl1pPr>
            <a:lvl2pPr>
              <a:lnSpc>
                <a:spcPts val="2200"/>
              </a:lnSpc>
              <a:spcAft>
                <a:spcPts val="600"/>
              </a:spcAft>
              <a:defRPr sz="2000"/>
            </a:lvl2pPr>
            <a:lvl3pPr>
              <a:lnSpc>
                <a:spcPts val="2200"/>
              </a:lnSpc>
              <a:spcAft>
                <a:spcPts val="600"/>
              </a:spcAft>
              <a:defRPr sz="2000" baseline="0"/>
            </a:lvl3pPr>
            <a:lvl4pPr>
              <a:lnSpc>
                <a:spcPts val="2200"/>
              </a:lnSpc>
              <a:spcAft>
                <a:spcPts val="600"/>
              </a:spcAft>
              <a:defRPr sz="2000"/>
            </a:lvl4pPr>
            <a:lvl5pPr>
              <a:lnSpc>
                <a:spcPts val="2200"/>
              </a:lnSpc>
              <a:spcAft>
                <a:spcPts val="600"/>
              </a:spcAft>
              <a:defRPr sz="2000"/>
            </a:lvl5pPr>
            <a:lvl6pPr>
              <a:defRPr sz="1800"/>
            </a:lvl6pPr>
            <a:lvl7pPr>
              <a:defRPr sz="1800"/>
            </a:lvl7pPr>
            <a:lvl8pPr>
              <a:defRPr sz="1800"/>
            </a:lvl8pPr>
            <a:lvl9pPr>
              <a:defRPr sz="1800"/>
            </a:lvl9pPr>
          </a:lstStyle>
          <a:p>
            <a:pPr lvl="0"/>
            <a:r>
              <a:rPr lang="en-US" dirty="0" smtClean="0"/>
              <a:t>First level Arial 24</a:t>
            </a:r>
          </a:p>
          <a:p>
            <a:pPr lvl="1"/>
            <a:r>
              <a:rPr lang="en-US" dirty="0" smtClean="0"/>
              <a:t>Second level Arial 20</a:t>
            </a:r>
          </a:p>
          <a:p>
            <a:pPr lvl="2"/>
            <a:r>
              <a:rPr lang="en-US" dirty="0" smtClean="0"/>
              <a:t>Third level Arial 20</a:t>
            </a:r>
          </a:p>
          <a:p>
            <a:pPr lvl="3"/>
            <a:r>
              <a:rPr lang="en-US" dirty="0" smtClean="0"/>
              <a:t>Fourth level Arial 20</a:t>
            </a:r>
          </a:p>
          <a:p>
            <a:pPr lvl="4"/>
            <a:r>
              <a:rPr lang="en-US" dirty="0" smtClean="0"/>
              <a:t>Fifth level Arial 20</a:t>
            </a:r>
            <a:endParaRPr lang="en-US" dirty="0"/>
          </a:p>
        </p:txBody>
      </p:sp>
      <p:sp>
        <p:nvSpPr>
          <p:cNvPr id="4" name="Content Placeholder 3"/>
          <p:cNvSpPr>
            <a:spLocks noGrp="1"/>
          </p:cNvSpPr>
          <p:nvPr>
            <p:ph sz="half" idx="2" hasCustomPrompt="1"/>
          </p:nvPr>
        </p:nvSpPr>
        <p:spPr>
          <a:xfrm>
            <a:off x="4645034" y="1004894"/>
            <a:ext cx="4265613" cy="5484812"/>
          </a:xfrm>
        </p:spPr>
        <p:txBody>
          <a:bodyPr/>
          <a:lstStyle>
            <a:lvl1pPr>
              <a:lnSpc>
                <a:spcPts val="2600"/>
              </a:lnSpc>
              <a:defRPr sz="2400"/>
            </a:lvl1pPr>
            <a:lvl2pPr>
              <a:lnSpc>
                <a:spcPts val="2200"/>
              </a:lnSpc>
              <a:spcAft>
                <a:spcPts val="600"/>
              </a:spcAft>
              <a:defRPr sz="2000"/>
            </a:lvl2pPr>
            <a:lvl3pPr>
              <a:lnSpc>
                <a:spcPts val="2200"/>
              </a:lnSpc>
              <a:spcAft>
                <a:spcPts val="600"/>
              </a:spcAft>
              <a:defRPr sz="2000" baseline="0"/>
            </a:lvl3pPr>
            <a:lvl4pPr>
              <a:lnSpc>
                <a:spcPts val="2200"/>
              </a:lnSpc>
              <a:spcAft>
                <a:spcPts val="600"/>
              </a:spcAft>
              <a:defRPr sz="2000"/>
            </a:lvl4pPr>
            <a:lvl5pPr>
              <a:lnSpc>
                <a:spcPts val="2200"/>
              </a:lnSpc>
              <a:spcAft>
                <a:spcPts val="600"/>
              </a:spcAft>
              <a:defRPr sz="2000"/>
            </a:lvl5pPr>
            <a:lvl6pPr>
              <a:defRPr sz="1800"/>
            </a:lvl6pPr>
            <a:lvl7pPr>
              <a:defRPr sz="1800"/>
            </a:lvl7pPr>
            <a:lvl8pPr>
              <a:defRPr sz="1800"/>
            </a:lvl8pPr>
            <a:lvl9pPr>
              <a:defRPr sz="1800"/>
            </a:lvl9pPr>
          </a:lstStyle>
          <a:p>
            <a:pPr lvl="0"/>
            <a:r>
              <a:rPr lang="en-US" dirty="0" smtClean="0"/>
              <a:t>First level Arial 24</a:t>
            </a:r>
          </a:p>
          <a:p>
            <a:pPr lvl="1"/>
            <a:r>
              <a:rPr lang="en-US" dirty="0" smtClean="0"/>
              <a:t>Second level Arial 20</a:t>
            </a:r>
          </a:p>
          <a:p>
            <a:pPr lvl="2"/>
            <a:r>
              <a:rPr lang="en-US" dirty="0" smtClean="0"/>
              <a:t>Third level Arial 20</a:t>
            </a:r>
          </a:p>
          <a:p>
            <a:pPr lvl="3"/>
            <a:r>
              <a:rPr lang="en-US" dirty="0" smtClean="0"/>
              <a:t>Fourth level Arial 20</a:t>
            </a:r>
          </a:p>
          <a:p>
            <a:pPr lvl="4"/>
            <a:r>
              <a:rPr lang="en-US" dirty="0" smtClean="0"/>
              <a:t>Fifth level Arial 20</a:t>
            </a:r>
            <a:endParaRPr lang="en-US" dirty="0"/>
          </a:p>
        </p:txBody>
      </p:sp>
    </p:spTree>
    <p:extLst>
      <p:ext uri="{BB962C8B-B14F-4D97-AF65-F5344CB8AC3E}">
        <p14:creationId xmlns:p14="http://schemas.microsoft.com/office/powerpoint/2010/main" val="132342029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cxnSp>
        <p:nvCxnSpPr>
          <p:cNvPr id="4" name="Straight Connector 3"/>
          <p:cNvCxnSpPr/>
          <p:nvPr/>
        </p:nvCxnSpPr>
        <p:spPr>
          <a:xfrm>
            <a:off x="685800" y="4916488"/>
            <a:ext cx="7924800" cy="4763"/>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chemeClr val="accent6">
                    <a:lumMod val="50000"/>
                  </a:schemeClr>
                </a:solidFill>
                <a:effectLst>
                  <a:innerShdw blurRad="38100" dist="25400" dir="13500000">
                    <a:prstClr val="black">
                      <a:alpha val="70000"/>
                    </a:prstClr>
                  </a:inn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685800" y="4958864"/>
            <a:ext cx="7924800" cy="984736"/>
          </a:xfrm>
        </p:spPr>
        <p:txBody>
          <a:bodyPr/>
          <a:lstStyle>
            <a:lvl1pPr marL="0" indent="0">
              <a:buNone/>
              <a:defRPr sz="2000" spc="100" baseline="0">
                <a:solidFill>
                  <a:schemeClr val="accent2">
                    <a:lumMod val="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r>
              <a:rPr lang="en-US" smtClean="0">
                <a:solidFill>
                  <a:srgbClr val="005596"/>
                </a:solidFill>
              </a:rPr>
              <a:t>7/15/2013</a:t>
            </a:r>
            <a:endParaRPr lang="en-US">
              <a:solidFill>
                <a:srgbClr val="005596"/>
              </a:solidFill>
            </a:endParaRPr>
          </a:p>
        </p:txBody>
      </p:sp>
      <p:sp>
        <p:nvSpPr>
          <p:cNvPr id="6" name="Footer Placeholder 4"/>
          <p:cNvSpPr>
            <a:spLocks noGrp="1"/>
          </p:cNvSpPr>
          <p:nvPr>
            <p:ph type="ftr" sz="quarter" idx="11"/>
          </p:nvPr>
        </p:nvSpPr>
        <p:spPr/>
        <p:txBody>
          <a:bodyPr/>
          <a:lstStyle>
            <a:lvl1pPr>
              <a:defRPr/>
            </a:lvl1pPr>
          </a:lstStyle>
          <a:p>
            <a:pPr>
              <a:defRPr/>
            </a:pPr>
            <a:r>
              <a:rPr lang="en-US" smtClean="0">
                <a:solidFill>
                  <a:srgbClr val="005596"/>
                </a:solidFill>
              </a:rPr>
              <a:t>ORNL - Titan - OpenACC Worrkshop</a:t>
            </a:r>
            <a:endParaRPr lang="en-US">
              <a:solidFill>
                <a:srgbClr val="005596"/>
              </a:solidFill>
            </a:endParaRPr>
          </a:p>
        </p:txBody>
      </p:sp>
      <p:sp>
        <p:nvSpPr>
          <p:cNvPr id="7" name="Slide Number Placeholder 5"/>
          <p:cNvSpPr>
            <a:spLocks noGrp="1"/>
          </p:cNvSpPr>
          <p:nvPr>
            <p:ph type="sldNum" sz="quarter" idx="12"/>
          </p:nvPr>
        </p:nvSpPr>
        <p:spPr/>
        <p:txBody>
          <a:bodyPr/>
          <a:lstStyle>
            <a:lvl1pPr>
              <a:defRPr/>
            </a:lvl1pPr>
          </a:lstStyle>
          <a:p>
            <a:pPr>
              <a:defRPr/>
            </a:pPr>
            <a:fld id="{5D3DBC54-D489-4BE8-BF52-658257FE27D2}" type="slidenum">
              <a:rPr lang="en-US">
                <a:solidFill>
                  <a:srgbClr val="005596"/>
                </a:solidFill>
              </a:rPr>
              <a:pPr>
                <a:defRPr/>
              </a:pPr>
              <a:t>‹#›</a:t>
            </a:fld>
            <a:endParaRPr lang="en-US">
              <a:solidFill>
                <a:srgbClr val="005596"/>
              </a:solidFill>
            </a:endParaRPr>
          </a:p>
        </p:txBody>
      </p:sp>
    </p:spTree>
    <p:extLst>
      <p:ext uri="{BB962C8B-B14F-4D97-AF65-F5344CB8AC3E}">
        <p14:creationId xmlns:p14="http://schemas.microsoft.com/office/powerpoint/2010/main" val="323778110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19400"/>
            <a:ext cx="6858000" cy="533400"/>
          </a:xfrm>
        </p:spPr>
        <p:txBody>
          <a:bodyPr>
            <a:normAutofit/>
          </a:bodyPr>
          <a:lstStyle>
            <a:lvl1pPr algn="ctr">
              <a:defRPr sz="28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lvl1pPr>
              <a:defRPr smtClean="0">
                <a:solidFill>
                  <a:schemeClr val="accent6">
                    <a:lumMod val="50000"/>
                  </a:schemeClr>
                </a:solidFill>
              </a:defRPr>
            </a:lvl1pPr>
          </a:lstStyle>
          <a:p>
            <a:pPr>
              <a:defRPr/>
            </a:pPr>
            <a:r>
              <a:rPr lang="en-US" smtClean="0">
                <a:solidFill>
                  <a:srgbClr val="B6B491">
                    <a:lumMod val="50000"/>
                  </a:srgbClr>
                </a:solidFill>
              </a:rPr>
              <a:t>7/15/2013</a:t>
            </a:r>
            <a:endParaRPr lang="en-US" dirty="0">
              <a:solidFill>
                <a:srgbClr val="B6B491">
                  <a:lumMod val="50000"/>
                </a:srgbClr>
              </a:solidFill>
            </a:endParaRPr>
          </a:p>
        </p:txBody>
      </p:sp>
      <p:sp>
        <p:nvSpPr>
          <p:cNvPr id="4" name="Footer Placeholder 3"/>
          <p:cNvSpPr>
            <a:spLocks noGrp="1"/>
          </p:cNvSpPr>
          <p:nvPr>
            <p:ph type="ftr" sz="quarter" idx="11"/>
          </p:nvPr>
        </p:nvSpPr>
        <p:spPr/>
        <p:txBody>
          <a:bodyPr/>
          <a:lstStyle>
            <a:lvl1pPr>
              <a:defRPr dirty="0">
                <a:solidFill>
                  <a:schemeClr val="accent6">
                    <a:lumMod val="50000"/>
                  </a:schemeClr>
                </a:solidFill>
              </a:defRPr>
            </a:lvl1pPr>
          </a:lstStyle>
          <a:p>
            <a:pPr>
              <a:defRPr/>
            </a:pPr>
            <a:r>
              <a:rPr lang="en-US" smtClean="0">
                <a:solidFill>
                  <a:srgbClr val="B6B491">
                    <a:lumMod val="50000"/>
                  </a:srgbClr>
                </a:solidFill>
              </a:rPr>
              <a:t>ORNL - Titan - OpenACC Worrkshop</a:t>
            </a:r>
            <a:endParaRPr lang="en-US">
              <a:solidFill>
                <a:srgbClr val="B6B491">
                  <a:lumMod val="50000"/>
                </a:srgbClr>
              </a:solidFill>
            </a:endParaRPr>
          </a:p>
        </p:txBody>
      </p:sp>
      <p:sp>
        <p:nvSpPr>
          <p:cNvPr id="5" name="Slide Number Placeholder 4"/>
          <p:cNvSpPr>
            <a:spLocks noGrp="1"/>
          </p:cNvSpPr>
          <p:nvPr>
            <p:ph type="sldNum" sz="quarter" idx="12"/>
          </p:nvPr>
        </p:nvSpPr>
        <p:spPr/>
        <p:txBody>
          <a:bodyPr/>
          <a:lstStyle>
            <a:lvl1pPr>
              <a:defRPr smtClean="0">
                <a:solidFill>
                  <a:schemeClr val="accent6">
                    <a:lumMod val="50000"/>
                  </a:schemeClr>
                </a:solidFill>
              </a:defRPr>
            </a:lvl1pPr>
          </a:lstStyle>
          <a:p>
            <a:pPr>
              <a:defRPr/>
            </a:pPr>
            <a:fld id="{48AF91A2-4D81-4846-9E8B-ACD7550CA333}" type="slidenum">
              <a:rPr lang="en-US">
                <a:solidFill>
                  <a:srgbClr val="B6B491">
                    <a:lumMod val="50000"/>
                  </a:srgbClr>
                </a:solidFill>
              </a:rPr>
              <a:pPr>
                <a:defRPr/>
              </a:pPr>
              <a:t>‹#›</a:t>
            </a:fld>
            <a:endParaRPr lang="en-US" dirty="0">
              <a:solidFill>
                <a:srgbClr val="B6B491">
                  <a:lumMod val="50000"/>
                </a:srgbClr>
              </a:solidFill>
            </a:endParaRPr>
          </a:p>
        </p:txBody>
      </p:sp>
    </p:spTree>
    <p:extLst>
      <p:ext uri="{BB962C8B-B14F-4D97-AF65-F5344CB8AC3E}">
        <p14:creationId xmlns:p14="http://schemas.microsoft.com/office/powerpoint/2010/main" val="233193825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4" descr="NVLogo_3D_H.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35738" y="5943600"/>
            <a:ext cx="2227262"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ctrTitle"/>
          </p:nvPr>
        </p:nvSpPr>
        <p:spPr>
          <a:xfrm>
            <a:off x="381000" y="3957935"/>
            <a:ext cx="4954587" cy="1118175"/>
          </a:xfrm>
        </p:spPr>
        <p:txBody>
          <a:bodyPr/>
          <a:lstStyle>
            <a:lvl1pPr algn="ctr">
              <a:defRPr/>
            </a:lvl1pPr>
          </a:lstStyle>
          <a:p>
            <a:r>
              <a:rPr lang="en-US" smtClean="0"/>
              <a:t>Click to edit Master title style</a:t>
            </a:r>
            <a:endParaRPr lang="en-US" dirty="0"/>
          </a:p>
        </p:txBody>
      </p:sp>
      <p:sp>
        <p:nvSpPr>
          <p:cNvPr id="4100" name="Rectangle 4"/>
          <p:cNvSpPr>
            <a:spLocks noGrp="1" noChangeArrowheads="1"/>
          </p:cNvSpPr>
          <p:nvPr>
            <p:ph type="subTitle" idx="1"/>
          </p:nvPr>
        </p:nvSpPr>
        <p:spPr>
          <a:xfrm>
            <a:off x="382587" y="5253335"/>
            <a:ext cx="4954587" cy="461665"/>
          </a:xfrm>
        </p:spPr>
        <p:txBody>
          <a:bodyPr>
            <a:spAutoFit/>
          </a:bodyPr>
          <a:lstStyle>
            <a:lvl1pPr marL="0" indent="0" algn="ctr">
              <a:buFontTx/>
              <a:buNone/>
              <a:defRPr/>
            </a:lvl1pPr>
          </a:lstStyle>
          <a:p>
            <a:r>
              <a:rPr lang="en-US" smtClean="0"/>
              <a:t>Click to edit Master subtitle style</a:t>
            </a:r>
            <a:endParaRPr lang="en-US" dirty="0"/>
          </a:p>
        </p:txBody>
      </p:sp>
    </p:spTree>
    <p:extLst>
      <p:ext uri="{BB962C8B-B14F-4D97-AF65-F5344CB8AC3E}">
        <p14:creationId xmlns:p14="http://schemas.microsoft.com/office/powerpoint/2010/main" val="40128638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62585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r>
              <a:rPr lang="en-US" smtClean="0"/>
              <a:t>7/15/2013</a:t>
            </a:r>
            <a:endParaRPr lang="en-US"/>
          </a:p>
        </p:txBody>
      </p:sp>
      <p:sp>
        <p:nvSpPr>
          <p:cNvPr id="5" name="Footer Placeholder 4"/>
          <p:cNvSpPr>
            <a:spLocks noGrp="1"/>
          </p:cNvSpPr>
          <p:nvPr>
            <p:ph type="ftr" sz="quarter" idx="11"/>
          </p:nvPr>
        </p:nvSpPr>
        <p:spPr/>
        <p:txBody>
          <a:bodyPr/>
          <a:lstStyle/>
          <a:p>
            <a:r>
              <a:rPr lang="en-US" smtClean="0"/>
              <a:t>ORNL - Titan - OpenACC Worrkshop</a:t>
            </a:r>
            <a:endParaRPr lang="en-US"/>
          </a:p>
        </p:txBody>
      </p:sp>
      <p:sp>
        <p:nvSpPr>
          <p:cNvPr id="7" name="Slide Number Placeholder 5"/>
          <p:cNvSpPr>
            <a:spLocks noGrp="1"/>
          </p:cNvSpPr>
          <p:nvPr>
            <p:ph type="sldNum" sz="quarter" idx="4"/>
          </p:nvPr>
        </p:nvSpPr>
        <p:spPr>
          <a:xfrm>
            <a:off x="8839200" y="6553200"/>
            <a:ext cx="228600" cy="228600"/>
          </a:xfrm>
          <a:prstGeom prst="ellipse">
            <a:avLst/>
          </a:prstGeom>
          <a:ln w="12700">
            <a:solidFill>
              <a:schemeClr val="tx1">
                <a:lumMod val="50000"/>
                <a:lumOff val="50000"/>
              </a:schemeClr>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800" b="1">
                <a:solidFill>
                  <a:schemeClr val="accent5"/>
                </a:solidFill>
                <a:latin typeface="Century Gothic" pitchFamily="34" charset="0"/>
              </a:defRPr>
            </a:lvl1pPr>
          </a:lstStyle>
          <a:p>
            <a:fld id="{F040BB64-8804-472C-89C9-1468A4B407E9}" type="slidenum">
              <a:rPr lang="en-US" smtClean="0"/>
              <a:pPr/>
              <a:t>‹#›</a:t>
            </a:fld>
            <a:endParaRPr lang="en-US"/>
          </a:p>
        </p:txBody>
      </p:sp>
      <p:sp>
        <p:nvSpPr>
          <p:cNvPr id="11" name="Content Placeholder 8"/>
          <p:cNvSpPr>
            <a:spLocks noGrp="1"/>
          </p:cNvSpPr>
          <p:nvPr>
            <p:ph sz="quarter" idx="13"/>
          </p:nvPr>
        </p:nvSpPr>
        <p:spPr>
          <a:xfrm>
            <a:off x="152400" y="1295400"/>
            <a:ext cx="8763000" cy="5181600"/>
          </a:xfrm>
        </p:spPr>
        <p:txBody>
          <a:bodyPr/>
          <a:lstStyle>
            <a:lvl2pPr>
              <a:buFont typeface="Arial" pitchFamily="34" charset="0"/>
              <a:buChar char="●"/>
              <a:defRPr/>
            </a:lvl2pPr>
            <a:lvl3pPr>
              <a:buFont typeface="Arial" pitchFamily="34" charset="0"/>
              <a:buChar char="●"/>
              <a:defRPr/>
            </a:lvl3pPr>
            <a:lvl4pPr>
              <a:buFont typeface="Arial" pitchFamily="34" charset="0"/>
              <a:buChar char="●"/>
              <a:defRPr/>
            </a:lvl4pPr>
            <a:lvl5pPr>
              <a:buFont typeface="Arial"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45892989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724400"/>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724400"/>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336312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0171248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246869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469470"/>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2400"/>
            </a:lvl1pPr>
            <a:lvl2pPr>
              <a:defRPr sz="2000"/>
            </a:lvl2pPr>
            <a:lvl3pPr>
              <a:defRPr sz="18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00494396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0012283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661522"/>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60499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60499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388488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5" descr="C:\Users\rcsongor\Pictures\Wallpapers\01_Eye_BrushMetal_V2 - Copy.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pic>
        <p:nvPicPr>
          <p:cNvPr id="5" name="Picture 5" descr="NVLogo_3D_H.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753490" y="5827901"/>
            <a:ext cx="1856052" cy="562681"/>
          </a:xfrm>
          <a:prstGeom prst="rect">
            <a:avLst/>
          </a:prstGeom>
          <a:noFill/>
          <a:ln w="9525">
            <a:noFill/>
            <a:miter lim="800000"/>
            <a:headEnd/>
            <a:tailEnd/>
          </a:ln>
        </p:spPr>
      </p:pic>
      <p:sp>
        <p:nvSpPr>
          <p:cNvPr id="7" name="Rectangle 3"/>
          <p:cNvSpPr>
            <a:spLocks noGrp="1" noChangeArrowheads="1"/>
          </p:cNvSpPr>
          <p:nvPr>
            <p:ph type="ctrTitle"/>
          </p:nvPr>
        </p:nvSpPr>
        <p:spPr>
          <a:xfrm>
            <a:off x="455087" y="3830310"/>
            <a:ext cx="4326093" cy="1200329"/>
          </a:xfrm>
        </p:spPr>
        <p:txBody>
          <a:bodyPr/>
          <a:lstStyle>
            <a:lvl1pPr algn="ctr">
              <a:defRPr/>
            </a:lvl1pPr>
          </a:lstStyle>
          <a:p>
            <a:r>
              <a:rPr lang="en-US" smtClean="0"/>
              <a:t>Click to edit Master title style</a:t>
            </a:r>
            <a:endParaRPr lang="en-US" dirty="0"/>
          </a:p>
        </p:txBody>
      </p:sp>
      <p:sp>
        <p:nvSpPr>
          <p:cNvPr id="8" name="Rectangle 4"/>
          <p:cNvSpPr>
            <a:spLocks noGrp="1" noChangeArrowheads="1"/>
          </p:cNvSpPr>
          <p:nvPr>
            <p:ph type="subTitle" idx="1"/>
          </p:nvPr>
        </p:nvSpPr>
        <p:spPr>
          <a:xfrm>
            <a:off x="457729" y="5336482"/>
            <a:ext cx="4325398" cy="830997"/>
          </a:xfrm>
        </p:spPr>
        <p:txBody>
          <a:bodyPr>
            <a:spAutoFit/>
          </a:bodyPr>
          <a:lstStyle>
            <a:lvl1pPr marL="0" indent="0" algn="ctr">
              <a:buFontTx/>
              <a:buNone/>
              <a:defRPr/>
            </a:lvl1pPr>
          </a:lstStyle>
          <a:p>
            <a:r>
              <a:rPr lang="en-US" smtClean="0"/>
              <a:t>Click to edit Master subtitle style</a:t>
            </a:r>
            <a:endParaRPr lang="en-US"/>
          </a:p>
        </p:txBody>
      </p:sp>
    </p:spTree>
    <p:extLst>
      <p:ext uri="{BB962C8B-B14F-4D97-AF65-F5344CB8AC3E}">
        <p14:creationId xmlns:p14="http://schemas.microsoft.com/office/powerpoint/2010/main" val="31954821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r>
              <a:rPr lang="en-US" smtClean="0"/>
              <a:t>7/15/2013</a:t>
            </a:r>
            <a:endParaRPr lang="en-US"/>
          </a:p>
        </p:txBody>
      </p:sp>
      <p:sp>
        <p:nvSpPr>
          <p:cNvPr id="5" name="Footer Placeholder 4"/>
          <p:cNvSpPr>
            <a:spLocks noGrp="1"/>
          </p:cNvSpPr>
          <p:nvPr>
            <p:ph type="ftr" sz="quarter" idx="11"/>
          </p:nvPr>
        </p:nvSpPr>
        <p:spPr/>
        <p:txBody>
          <a:bodyPr/>
          <a:lstStyle/>
          <a:p>
            <a:r>
              <a:rPr lang="en-US" smtClean="0"/>
              <a:t>ORNL - Titan - OpenACC Worrkshop</a:t>
            </a:r>
            <a:endParaRPr lang="en-US"/>
          </a:p>
        </p:txBody>
      </p:sp>
      <p:sp>
        <p:nvSpPr>
          <p:cNvPr id="7" name="Slide Number Placeholder 5"/>
          <p:cNvSpPr>
            <a:spLocks noGrp="1"/>
          </p:cNvSpPr>
          <p:nvPr>
            <p:ph type="sldNum" sz="quarter" idx="4"/>
          </p:nvPr>
        </p:nvSpPr>
        <p:spPr>
          <a:xfrm>
            <a:off x="8839200" y="6553200"/>
            <a:ext cx="228600" cy="228600"/>
          </a:xfrm>
          <a:prstGeom prst="ellipse">
            <a:avLst/>
          </a:prstGeom>
          <a:ln w="12700">
            <a:solidFill>
              <a:schemeClr val="tx1">
                <a:lumMod val="50000"/>
                <a:lumOff val="50000"/>
              </a:schemeClr>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800" b="1">
                <a:solidFill>
                  <a:schemeClr val="accent5"/>
                </a:solidFill>
                <a:latin typeface="Century Gothic" pitchFamily="34" charset="0"/>
              </a:defRPr>
            </a:lvl1pPr>
          </a:lstStyle>
          <a:p>
            <a:fld id="{F040BB64-8804-472C-89C9-1468A4B407E9}"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SzPct val="100000"/>
              <a:buFontTx/>
              <a:buBlip>
                <a:blip r:embed="rId2"/>
              </a:buBlip>
              <a:defRPr/>
            </a:lvl1pPr>
            <a:lvl2pPr>
              <a:buSzPct val="100000"/>
              <a:buFontTx/>
              <a:buBlip>
                <a:blip r:embed="rId2"/>
              </a:buBlip>
              <a:defRPr/>
            </a:lvl2pPr>
            <a:lvl3pPr>
              <a:buSzPct val="100000"/>
              <a:buFontTx/>
              <a:buBlip>
                <a:blip r:embed="rId2"/>
              </a:buBlip>
              <a:defRPr sz="18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9043087"/>
      </p:ext>
    </p:extLst>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730" y="1599849"/>
            <a:ext cx="4120886" cy="4725459"/>
          </a:xfrm>
        </p:spPr>
        <p:txBody>
          <a:bodyPr/>
          <a:lstStyle>
            <a:lvl1pPr>
              <a:buSzPct val="100000"/>
              <a:buFontTx/>
              <a:buBlip>
                <a:blip r:embed="rId2"/>
              </a:buBlip>
              <a:defRPr sz="2400"/>
            </a:lvl1pPr>
            <a:lvl2pPr>
              <a:buSzPct val="100000"/>
              <a:buFontTx/>
              <a:buBlip>
                <a:blip r:embed="rId2"/>
              </a:buBlip>
              <a:defRPr sz="2000"/>
            </a:lvl2pPr>
            <a:lvl3pPr>
              <a:buSzPct val="100000"/>
              <a:buFontTx/>
              <a:buBlip>
                <a:blip r:embed="rId2"/>
              </a:buBlip>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5630" y="1599849"/>
            <a:ext cx="4120885" cy="4725459"/>
          </a:xfrm>
        </p:spPr>
        <p:txBody>
          <a:bodyPr/>
          <a:lstStyle>
            <a:lvl1pPr>
              <a:buSzPct val="100000"/>
              <a:buFontTx/>
              <a:buBlip>
                <a:blip r:embed="rId2"/>
              </a:buBlip>
              <a:defRPr sz="2400"/>
            </a:lvl1pPr>
            <a:lvl2pPr>
              <a:buSzPct val="100000"/>
              <a:buFontTx/>
              <a:buBlip>
                <a:blip r:embed="rId2"/>
              </a:buBlip>
              <a:defRPr sz="2000" b="1"/>
            </a:lvl2pPr>
            <a:lvl3pPr>
              <a:buSzPct val="100000"/>
              <a:buFontTx/>
              <a:buBlip>
                <a:blip r:embed="rId2"/>
              </a:buBlip>
              <a:defRPr sz="1800" b="1"/>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781021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2335205"/>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309649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8473565"/>
      </p:ext>
    </p:extLst>
  </p:cSld>
  <p:clrMapOvr>
    <a:masterClrMapping/>
  </p:clrMapOvr>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167903"/>
      </p:ext>
    </p:extLst>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4" name="Picture 5" descr="C:\Users\rcsongor\Pictures\Wallpapers\01_Eye_BrushMetal_V2 - Copy.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pic>
        <p:nvPicPr>
          <p:cNvPr id="5" name="Picture 5" descr="NVLogo_3D_H.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753490" y="5827898"/>
            <a:ext cx="1856052" cy="562681"/>
          </a:xfrm>
          <a:prstGeom prst="rect">
            <a:avLst/>
          </a:prstGeom>
          <a:noFill/>
          <a:ln w="9525">
            <a:noFill/>
            <a:miter lim="800000"/>
            <a:headEnd/>
            <a:tailEnd/>
          </a:ln>
        </p:spPr>
      </p:pic>
      <p:sp>
        <p:nvSpPr>
          <p:cNvPr id="7" name="Rectangle 3"/>
          <p:cNvSpPr>
            <a:spLocks noGrp="1" noChangeArrowheads="1"/>
          </p:cNvSpPr>
          <p:nvPr>
            <p:ph type="ctrTitle"/>
          </p:nvPr>
        </p:nvSpPr>
        <p:spPr>
          <a:xfrm>
            <a:off x="455087" y="3830302"/>
            <a:ext cx="4326093" cy="1000270"/>
          </a:xfrm>
        </p:spPr>
        <p:txBody>
          <a:bodyPr/>
          <a:lstStyle>
            <a:lvl1pPr algn="ctr">
              <a:defRPr/>
            </a:lvl1pPr>
          </a:lstStyle>
          <a:p>
            <a:r>
              <a:rPr lang="en-US" smtClean="0"/>
              <a:t>Click to edit Master title style</a:t>
            </a:r>
            <a:endParaRPr lang="en-US" dirty="0"/>
          </a:p>
        </p:txBody>
      </p:sp>
      <p:sp>
        <p:nvSpPr>
          <p:cNvPr id="8" name="Rectangle 4"/>
          <p:cNvSpPr>
            <a:spLocks noGrp="1" noChangeArrowheads="1"/>
          </p:cNvSpPr>
          <p:nvPr>
            <p:ph type="subTitle" idx="1"/>
          </p:nvPr>
        </p:nvSpPr>
        <p:spPr>
          <a:xfrm>
            <a:off x="457729" y="5336481"/>
            <a:ext cx="4325398" cy="384717"/>
          </a:xfrm>
        </p:spPr>
        <p:txBody>
          <a:bodyPr>
            <a:spAutoFit/>
          </a:bodyPr>
          <a:lstStyle>
            <a:lvl1pPr marL="0" indent="0" algn="ctr">
              <a:buFontTx/>
              <a:buNone/>
              <a:defRPr/>
            </a:lvl1pPr>
          </a:lstStyle>
          <a:p>
            <a:r>
              <a:rPr lang="en-US" smtClean="0"/>
              <a:t>Click to edit Master subtitle style</a:t>
            </a:r>
            <a:endParaRPr lang="en-US"/>
          </a:p>
        </p:txBody>
      </p:sp>
    </p:spTree>
    <p:extLst>
      <p:ext uri="{BB962C8B-B14F-4D97-AF65-F5344CB8AC3E}">
        <p14:creationId xmlns:p14="http://schemas.microsoft.com/office/powerpoint/2010/main" val="30307261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SzPct val="100000"/>
              <a:buFontTx/>
              <a:buBlip>
                <a:blip r:embed="rId2"/>
              </a:buBlip>
              <a:defRPr/>
            </a:lvl1pPr>
            <a:lvl2pPr>
              <a:buSzPct val="100000"/>
              <a:buFontTx/>
              <a:buBlip>
                <a:blip r:embed="rId2"/>
              </a:buBlip>
              <a:defRPr/>
            </a:lvl2pPr>
            <a:lvl3pPr>
              <a:buSzPct val="100000"/>
              <a:buFontTx/>
              <a:buBlip>
                <a:blip r:embed="rId2"/>
              </a:buBlip>
              <a:defRPr sz="15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1334973"/>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730" y="1599857"/>
            <a:ext cx="4120886" cy="4725457"/>
          </a:xfrm>
        </p:spPr>
        <p:txBody>
          <a:bodyPr/>
          <a:lstStyle>
            <a:lvl1pPr>
              <a:buSzPct val="100000"/>
              <a:buFontTx/>
              <a:buBlip>
                <a:blip r:embed="rId2"/>
              </a:buBlip>
              <a:defRPr sz="2000"/>
            </a:lvl1pPr>
            <a:lvl2pPr>
              <a:buSzPct val="100000"/>
              <a:buFontTx/>
              <a:buBlip>
                <a:blip r:embed="rId2"/>
              </a:buBlip>
              <a:defRPr sz="1700"/>
            </a:lvl2pPr>
            <a:lvl3pPr>
              <a:buSzPct val="100000"/>
              <a:buFontTx/>
              <a:buBlip>
                <a:blip r:embed="rId2"/>
              </a:buBlip>
              <a:defRPr sz="1500"/>
            </a:lvl3pPr>
            <a:lvl4pPr>
              <a:defRPr sz="1500"/>
            </a:lvl4pPr>
            <a:lvl5pPr>
              <a:defRPr sz="1500"/>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705628" y="1599857"/>
            <a:ext cx="4120885" cy="4725457"/>
          </a:xfrm>
        </p:spPr>
        <p:txBody>
          <a:bodyPr/>
          <a:lstStyle>
            <a:lvl1pPr>
              <a:buSzPct val="100000"/>
              <a:buFontTx/>
              <a:buBlip>
                <a:blip r:embed="rId2"/>
              </a:buBlip>
              <a:defRPr sz="2000"/>
            </a:lvl1pPr>
            <a:lvl2pPr>
              <a:buSzPct val="100000"/>
              <a:buFontTx/>
              <a:buBlip>
                <a:blip r:embed="rId2"/>
              </a:buBlip>
              <a:defRPr sz="1700" b="1"/>
            </a:lvl2pPr>
            <a:lvl3pPr>
              <a:buSzPct val="100000"/>
              <a:buFontTx/>
              <a:buBlip>
                <a:blip r:embed="rId2"/>
              </a:buBlip>
              <a:defRPr sz="1500" b="1"/>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942546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0300325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7/15/2013</a:t>
            </a:r>
            <a:endParaRPr lang="en-US"/>
          </a:p>
        </p:txBody>
      </p:sp>
      <p:sp>
        <p:nvSpPr>
          <p:cNvPr id="3" name="Footer Placeholder 2"/>
          <p:cNvSpPr>
            <a:spLocks noGrp="1"/>
          </p:cNvSpPr>
          <p:nvPr>
            <p:ph type="ftr" sz="quarter" idx="11"/>
          </p:nvPr>
        </p:nvSpPr>
        <p:spPr/>
        <p:txBody>
          <a:bodyPr/>
          <a:lstStyle/>
          <a:p>
            <a:r>
              <a:rPr lang="en-US" smtClean="0"/>
              <a:t>ORNL - Titan - OpenACC Worrkshop</a:t>
            </a:r>
            <a:endParaRPr lang="en-US"/>
          </a:p>
        </p:txBody>
      </p:sp>
      <p:sp>
        <p:nvSpPr>
          <p:cNvPr id="5" name="Slide Number Placeholder 5"/>
          <p:cNvSpPr>
            <a:spLocks noGrp="1"/>
          </p:cNvSpPr>
          <p:nvPr>
            <p:ph type="sldNum" sz="quarter" idx="4"/>
          </p:nvPr>
        </p:nvSpPr>
        <p:spPr>
          <a:xfrm>
            <a:off x="8839200" y="6553200"/>
            <a:ext cx="228600" cy="228600"/>
          </a:xfrm>
          <a:prstGeom prst="ellipse">
            <a:avLst/>
          </a:prstGeom>
          <a:ln w="12700">
            <a:solidFill>
              <a:schemeClr val="tx1">
                <a:lumMod val="50000"/>
                <a:lumOff val="50000"/>
              </a:schemeClr>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800" b="1">
                <a:solidFill>
                  <a:schemeClr val="accent5"/>
                </a:solidFill>
                <a:latin typeface="Century Gothic" pitchFamily="34" charset="0"/>
              </a:defRPr>
            </a:lvl1pPr>
          </a:lstStyle>
          <a:p>
            <a:fld id="{F040BB64-8804-472C-89C9-1468A4B407E9}"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5112818"/>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Custom Layout">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169994"/>
            <a:ext cx="6858000" cy="1182806"/>
          </a:xfrm>
        </p:spPr>
        <p:txBody>
          <a:bodyPr/>
          <a:lstStyle>
            <a:lvl1pPr algn="ctr">
              <a:lnSpc>
                <a:spcPct val="100000"/>
              </a:lnSpc>
              <a:defRPr sz="36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2D393F">
                    <a:lumMod val="50000"/>
                  </a:srgbClr>
                </a:solidFill>
              </a:defRPr>
            </a:lvl1pPr>
          </a:lstStyle>
          <a:p>
            <a:pPr>
              <a:defRPr/>
            </a:pPr>
            <a:fld id="{94E3BF7D-5A9D-49DA-8DD4-C762C885180F}" type="datetime1">
              <a:rPr lang="en-US" smtClean="0"/>
              <a:pPr>
                <a:defRPr/>
              </a:pPr>
              <a:t>7/15/2013</a:t>
            </a:fld>
            <a:endParaRPr lang="en-US" dirty="0"/>
          </a:p>
        </p:txBody>
      </p:sp>
      <p:sp>
        <p:nvSpPr>
          <p:cNvPr id="4" name="Footer Placeholder 3"/>
          <p:cNvSpPr>
            <a:spLocks noGrp="1"/>
          </p:cNvSpPr>
          <p:nvPr>
            <p:ph type="ftr" sz="quarter" idx="11"/>
          </p:nvPr>
        </p:nvSpPr>
        <p:spPr/>
        <p:txBody>
          <a:bodyPr/>
          <a:lstStyle>
            <a:lvl1pPr>
              <a:defRPr>
                <a:solidFill>
                  <a:srgbClr val="2D393F">
                    <a:lumMod val="50000"/>
                  </a:srgbClr>
                </a:solidFill>
              </a:defRPr>
            </a:lvl1pPr>
          </a:lstStyle>
          <a:p>
            <a:pPr>
              <a:defRPr/>
            </a:pPr>
            <a:r>
              <a:rPr lang="en-US" smtClean="0"/>
              <a:t>Huntington Beach March 5, 2013</a:t>
            </a:r>
            <a:endParaRPr lang="en-US"/>
          </a:p>
        </p:txBody>
      </p:sp>
      <p:sp>
        <p:nvSpPr>
          <p:cNvPr id="5" name="Slide Number Placeholder 4"/>
          <p:cNvSpPr>
            <a:spLocks noGrp="1"/>
          </p:cNvSpPr>
          <p:nvPr>
            <p:ph type="sldNum" sz="quarter" idx="12"/>
          </p:nvPr>
        </p:nvSpPr>
        <p:spPr/>
        <p:txBody>
          <a:bodyPr/>
          <a:lstStyle>
            <a:lvl1pPr>
              <a:defRPr>
                <a:solidFill>
                  <a:srgbClr val="2D393F">
                    <a:lumMod val="50000"/>
                  </a:srgbClr>
                </a:solidFill>
              </a:defRPr>
            </a:lvl1pPr>
          </a:lstStyle>
          <a:p>
            <a:pPr>
              <a:defRPr/>
            </a:pPr>
            <a:fld id="{DB921CBA-F33D-439F-868A-BE55DB64A3CF}" type="slidenum">
              <a:rPr lang="en-US"/>
              <a:pPr>
                <a:defRPr/>
              </a:pPr>
              <a:t>‹#›</a:t>
            </a:fld>
            <a:endParaRPr lang="en-US"/>
          </a:p>
        </p:txBody>
      </p:sp>
    </p:spTree>
    <p:extLst>
      <p:ext uri="{BB962C8B-B14F-4D97-AF65-F5344CB8AC3E}">
        <p14:creationId xmlns:p14="http://schemas.microsoft.com/office/powerpoint/2010/main" val="54100180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tro Page">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pic>
        <p:nvPicPr>
          <p:cNvPr id="3" name="Picture 6" descr="cray-logo.png"/>
          <p:cNvPicPr>
            <a:picLocks noChangeAspect="1"/>
          </p:cNvPicPr>
          <p:nvPr/>
        </p:nvPicPr>
        <p:blipFill>
          <a:blip r:embed="rId3" cstate="print"/>
          <a:srcRect/>
          <a:stretch>
            <a:fillRect/>
          </a:stretch>
        </p:blipFill>
        <p:spPr bwMode="auto">
          <a:xfrm>
            <a:off x="3086100" y="1371600"/>
            <a:ext cx="2971800" cy="565150"/>
          </a:xfrm>
          <a:prstGeom prst="rect">
            <a:avLst/>
          </a:prstGeom>
          <a:noFill/>
          <a:ln w="9525">
            <a:noFill/>
            <a:miter lim="800000"/>
            <a:headEnd/>
            <a:tailEnd/>
          </a:ln>
        </p:spPr>
      </p:pic>
      <p:sp>
        <p:nvSpPr>
          <p:cNvPr id="2" name="Title 1"/>
          <p:cNvSpPr>
            <a:spLocks noGrp="1"/>
          </p:cNvSpPr>
          <p:nvPr>
            <p:ph type="title"/>
          </p:nvPr>
        </p:nvSpPr>
        <p:spPr>
          <a:xfrm>
            <a:off x="266700" y="2667000"/>
            <a:ext cx="8610600" cy="1676400"/>
          </a:xfrm>
        </p:spPr>
        <p:txBody>
          <a:bodyPr anchor="ctr"/>
          <a:lstStyle>
            <a:lvl1pPr algn="ctr">
              <a:lnSpc>
                <a:spcPct val="150000"/>
              </a:lnSpc>
              <a:defRPr sz="2800"/>
            </a:lvl1pPr>
          </a:lstStyle>
          <a:p>
            <a:r>
              <a:rPr lang="en-US" smtClean="0"/>
              <a:t>Click to edit Master title style</a:t>
            </a:r>
            <a:endParaRPr lang="en-US" dirty="0"/>
          </a:p>
        </p:txBody>
      </p:sp>
      <p:sp>
        <p:nvSpPr>
          <p:cNvPr id="4" name="Date Placeholder 2"/>
          <p:cNvSpPr>
            <a:spLocks noGrp="1"/>
          </p:cNvSpPr>
          <p:nvPr>
            <p:ph type="dt" sz="half" idx="10"/>
          </p:nvPr>
        </p:nvSpPr>
        <p:spPr/>
        <p:txBody>
          <a:bodyPr/>
          <a:lstStyle>
            <a:lvl1pPr>
              <a:defRPr/>
            </a:lvl1pPr>
          </a:lstStyle>
          <a:p>
            <a:pPr>
              <a:defRPr/>
            </a:pPr>
            <a:fld id="{7DC629A7-E456-4B86-BEF9-C760AE6866CD}" type="datetime1">
              <a:rPr lang="en-US" smtClean="0"/>
              <a:pPr>
                <a:defRPr/>
              </a:pPr>
              <a:t>7/15/2013</a:t>
            </a:fld>
            <a:endParaRPr lang="en-US" dirty="0"/>
          </a:p>
        </p:txBody>
      </p:sp>
      <p:sp>
        <p:nvSpPr>
          <p:cNvPr id="5" name="Footer Placeholder 3"/>
          <p:cNvSpPr>
            <a:spLocks noGrp="1"/>
          </p:cNvSpPr>
          <p:nvPr>
            <p:ph type="ftr" sz="quarter" idx="11"/>
          </p:nvPr>
        </p:nvSpPr>
        <p:spPr/>
        <p:txBody>
          <a:bodyPr/>
          <a:lstStyle>
            <a:lvl1pPr>
              <a:defRPr/>
            </a:lvl1pPr>
          </a:lstStyle>
          <a:p>
            <a:pPr>
              <a:defRPr/>
            </a:pPr>
            <a:r>
              <a:rPr lang="en-US" smtClean="0"/>
              <a:t>Huntington Beach March 5, 2013</a:t>
            </a:r>
            <a:endParaRPr lang="en-US"/>
          </a:p>
        </p:txBody>
      </p:sp>
      <p:sp>
        <p:nvSpPr>
          <p:cNvPr id="6" name="Slide Number Placeholder 4"/>
          <p:cNvSpPr>
            <a:spLocks noGrp="1"/>
          </p:cNvSpPr>
          <p:nvPr>
            <p:ph type="sldNum" sz="quarter" idx="12"/>
          </p:nvPr>
        </p:nvSpPr>
        <p:spPr/>
        <p:txBody>
          <a:bodyPr/>
          <a:lstStyle>
            <a:lvl1pPr>
              <a:defRPr/>
            </a:lvl1pPr>
          </a:lstStyle>
          <a:p>
            <a:pPr>
              <a:defRPr/>
            </a:pPr>
            <a:fld id="{A66F06C9-0956-4A13-AF9B-6FC0DABB2A8A}" type="slidenum">
              <a:rPr lang="en-US"/>
              <a:pPr>
                <a:defRPr/>
              </a:pPr>
              <a:t>‹#›</a:t>
            </a:fld>
            <a:endParaRPr lang="en-US"/>
          </a:p>
        </p:txBody>
      </p:sp>
    </p:spTree>
    <p:extLst>
      <p:ext uri="{BB962C8B-B14F-4D97-AF65-F5344CB8AC3E}">
        <p14:creationId xmlns:p14="http://schemas.microsoft.com/office/powerpoint/2010/main" val="175005544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1463675" y="3549650"/>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708525" y="3549650"/>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540250" y="3525838"/>
            <a:ext cx="46038" cy="46037"/>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anchor="ctr"/>
          <a:lstStyle/>
          <a:p>
            <a:pPr algn="ctr">
              <a:defRPr/>
            </a:pPr>
            <a:endParaRPr lang="en-US" sz="2400">
              <a:solidFill>
                <a:srgbClr val="000000"/>
              </a:solidFill>
            </a:endParaRPr>
          </a:p>
        </p:txBody>
      </p:sp>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accent2">
                    <a:lumMod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28" name="Title 27"/>
          <p:cNvSpPr>
            <a:spLocks noGrp="1"/>
          </p:cNvSpPr>
          <p:nvPr>
            <p:ph type="ctrTitle"/>
          </p:nvPr>
        </p:nvSpPr>
        <p:spPr>
          <a:xfrm>
            <a:off x="457200" y="1433732"/>
            <a:ext cx="8305800" cy="1981200"/>
          </a:xfrm>
          <a:ln w="6350" cap="rnd">
            <a:noFill/>
          </a:ln>
        </p:spPr>
        <p:txBody>
          <a:bodyPr>
            <a:noAutofit/>
          </a:bodyPr>
          <a:lstStyle>
            <a:lvl1pPr algn="ctr">
              <a:lnSpc>
                <a:spcPct val="100000"/>
              </a:lnSpc>
              <a:defRPr lang="en-US" sz="4800" b="0" dirty="0">
                <a:ln w="3200">
                  <a:solidFill>
                    <a:schemeClr val="bg2">
                      <a:shade val="75000"/>
                      <a:alpha val="25000"/>
                    </a:schemeClr>
                  </a:solidFill>
                  <a:prstDash val="solid"/>
                  <a:round/>
                </a:ln>
                <a:solidFill>
                  <a:schemeClr val="accent6">
                    <a:lumMod val="50000"/>
                  </a:schemeClr>
                </a:solidFill>
                <a:effectLst>
                  <a:innerShdw blurRad="50800" dist="25400" dir="13500000">
                    <a:srgbClr val="000000">
                      <a:alpha val="70000"/>
                    </a:srgbClr>
                  </a:innerShdw>
                </a:effectLst>
              </a:defRPr>
            </a:lvl1pPr>
          </a:lstStyle>
          <a:p>
            <a:r>
              <a:rPr lang="en-US" smtClean="0"/>
              <a:t>Click to edit Master title style</a:t>
            </a:r>
            <a:endParaRPr lang="en-US" dirty="0"/>
          </a:p>
        </p:txBody>
      </p:sp>
      <p:sp>
        <p:nvSpPr>
          <p:cNvPr id="7" name="Date Placeholder 14"/>
          <p:cNvSpPr>
            <a:spLocks noGrp="1"/>
          </p:cNvSpPr>
          <p:nvPr>
            <p:ph type="dt" sz="half" idx="10"/>
          </p:nvPr>
        </p:nvSpPr>
        <p:spPr/>
        <p:txBody>
          <a:bodyPr/>
          <a:lstStyle>
            <a:lvl1pPr>
              <a:defRPr/>
            </a:lvl1pPr>
          </a:lstStyle>
          <a:p>
            <a:pPr>
              <a:defRPr/>
            </a:pPr>
            <a:fld id="{8FA20DA7-8101-4AD7-8DF9-858DA1363A3C}" type="datetime1">
              <a:rPr lang="en-US" smtClean="0"/>
              <a:pPr>
                <a:defRPr/>
              </a:pPr>
              <a:t>7/15/2013</a:t>
            </a:fld>
            <a:endParaRPr lang="en-US"/>
          </a:p>
        </p:txBody>
      </p:sp>
      <p:sp>
        <p:nvSpPr>
          <p:cNvPr id="8" name="Slide Number Placeholder 15"/>
          <p:cNvSpPr>
            <a:spLocks noGrp="1"/>
          </p:cNvSpPr>
          <p:nvPr>
            <p:ph type="sldNum" sz="quarter" idx="11"/>
          </p:nvPr>
        </p:nvSpPr>
        <p:spPr/>
        <p:txBody>
          <a:bodyPr/>
          <a:lstStyle>
            <a:lvl1pPr>
              <a:defRPr/>
            </a:lvl1pPr>
          </a:lstStyle>
          <a:p>
            <a:pPr>
              <a:defRPr/>
            </a:pPr>
            <a:fld id="{19086DFF-9FDB-4C8C-AB69-317D7C472D57}" type="slidenum">
              <a:rPr lang="en-US"/>
              <a:pPr>
                <a:defRPr/>
              </a:pPr>
              <a:t>‹#›</a:t>
            </a:fld>
            <a:endParaRPr lang="en-US"/>
          </a:p>
        </p:txBody>
      </p:sp>
      <p:sp>
        <p:nvSpPr>
          <p:cNvPr id="10" name="Footer Placeholder 16"/>
          <p:cNvSpPr>
            <a:spLocks noGrp="1"/>
          </p:cNvSpPr>
          <p:nvPr>
            <p:ph type="ftr" sz="quarter" idx="12"/>
          </p:nvPr>
        </p:nvSpPr>
        <p:spPr/>
        <p:txBody>
          <a:bodyPr/>
          <a:lstStyle>
            <a:lvl1pPr>
              <a:defRPr/>
            </a:lvl1pPr>
          </a:lstStyle>
          <a:p>
            <a:pPr>
              <a:defRPr/>
            </a:pPr>
            <a:r>
              <a:rPr lang="en-US" smtClean="0"/>
              <a:t>Huntington Beach March 5, 2013</a:t>
            </a:r>
            <a:endParaRPr lang="en-US"/>
          </a:p>
        </p:txBody>
      </p:sp>
    </p:spTree>
    <p:extLst>
      <p:ext uri="{BB962C8B-B14F-4D97-AF65-F5344CB8AC3E}">
        <p14:creationId xmlns:p14="http://schemas.microsoft.com/office/powerpoint/2010/main" val="29515076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lvl1pPr>
              <a:defRPr sz="2800"/>
            </a:lvl1pPr>
            <a:lvl2pPr>
              <a:defRPr sz="2800"/>
            </a:lvl2pPr>
            <a:lvl3pPr>
              <a:defRPr sz="20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itle 16"/>
          <p:cNvSpPr>
            <a:spLocks noGrp="1"/>
          </p:cNvSpPr>
          <p:nvPr>
            <p:ph type="title"/>
          </p:nvPr>
        </p:nvSpPr>
        <p:spPr/>
        <p:txBody>
          <a:bodyPr rtlCol="0"/>
          <a:lstStyle>
            <a:lvl1pPr>
              <a:lnSpc>
                <a:spcPct val="100000"/>
              </a:lnSpc>
              <a:defRPr sz="2800" kern="0" spc="0" baseline="0"/>
            </a:lvl1pPr>
          </a:lstStyle>
          <a:p>
            <a:r>
              <a:rPr lang="en-US" smtClean="0"/>
              <a:t>Click to edit Master title style</a:t>
            </a:r>
            <a:endParaRPr lang="en-US" dirty="0"/>
          </a:p>
        </p:txBody>
      </p:sp>
      <p:sp>
        <p:nvSpPr>
          <p:cNvPr id="6" name="Slide Number Placeholder 21"/>
          <p:cNvSpPr>
            <a:spLocks noGrp="1"/>
          </p:cNvSpPr>
          <p:nvPr>
            <p:ph type="sldNum" sz="quarter" idx="12"/>
          </p:nvPr>
        </p:nvSpPr>
        <p:spPr>
          <a:xfrm>
            <a:off x="8410575" y="6435725"/>
            <a:ext cx="609600" cy="457200"/>
          </a:xfrm>
        </p:spPr>
        <p:txBody>
          <a:bodyPr/>
          <a:lstStyle>
            <a:lvl1pPr>
              <a:defRPr>
                <a:solidFill>
                  <a:srgbClr val="000000"/>
                </a:solidFill>
              </a:defRPr>
            </a:lvl1pPr>
          </a:lstStyle>
          <a:p>
            <a:pPr>
              <a:defRPr/>
            </a:pPr>
            <a:fld id="{E45025F6-6CF4-4CFD-9C9F-7C031B949326}" type="slidenum">
              <a:rPr lang="en-US"/>
              <a:pPr>
                <a:defRPr/>
              </a:pPr>
              <a:t>‹#›</a:t>
            </a:fld>
            <a:endParaRPr lang="en-US"/>
          </a:p>
        </p:txBody>
      </p:sp>
    </p:spTree>
    <p:extLst>
      <p:ext uri="{BB962C8B-B14F-4D97-AF65-F5344CB8AC3E}">
        <p14:creationId xmlns:p14="http://schemas.microsoft.com/office/powerpoint/2010/main" val="238336585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3"/>
          <p:cNvCxnSpPr/>
          <p:nvPr/>
        </p:nvCxnSpPr>
        <p:spPr>
          <a:xfrm>
            <a:off x="685800" y="4916488"/>
            <a:ext cx="7924800" cy="4762"/>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chemeClr val="accent6">
                    <a:lumMod val="50000"/>
                  </a:schemeClr>
                </a:solidFill>
                <a:effectLst>
                  <a:innerShdw blurRad="38100" dist="25400" dir="13500000">
                    <a:prstClr val="black">
                      <a:alpha val="70000"/>
                    </a:prstClr>
                  </a:inn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685800" y="4958864"/>
            <a:ext cx="7924800" cy="984736"/>
          </a:xfrm>
        </p:spPr>
        <p:txBody>
          <a:bodyPr/>
          <a:lstStyle>
            <a:lvl1pPr marL="0" indent="0">
              <a:buNone/>
              <a:defRPr sz="2000" spc="100" baseline="0">
                <a:solidFill>
                  <a:schemeClr val="accent2">
                    <a:lumMod val="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7" name="Slide Number Placeholder 5"/>
          <p:cNvSpPr>
            <a:spLocks noGrp="1"/>
          </p:cNvSpPr>
          <p:nvPr>
            <p:ph type="sldNum" sz="quarter" idx="12"/>
          </p:nvPr>
        </p:nvSpPr>
        <p:spPr/>
        <p:txBody>
          <a:bodyPr/>
          <a:lstStyle>
            <a:lvl1pPr>
              <a:defRPr/>
            </a:lvl1pPr>
          </a:lstStyle>
          <a:p>
            <a:pPr>
              <a:defRPr/>
            </a:pPr>
            <a:fld id="{BA5DE017-5E6F-40BF-8BF3-3ACDBCC93493}" type="slidenum">
              <a:rPr lang="en-US"/>
              <a:pPr>
                <a:defRPr/>
              </a:pPr>
              <a:t>‹#›</a:t>
            </a:fld>
            <a:endParaRPr lang="en-US"/>
          </a:p>
        </p:txBody>
      </p:sp>
    </p:spTree>
    <p:extLst>
      <p:ext uri="{BB962C8B-B14F-4D97-AF65-F5344CB8AC3E}">
        <p14:creationId xmlns:p14="http://schemas.microsoft.com/office/powerpoint/2010/main" val="107895810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1" name="Content Placeholder 10"/>
          <p:cNvSpPr>
            <a:spLocks noGrp="1"/>
          </p:cNvSpPr>
          <p:nvPr>
            <p:ph sz="half" idx="1"/>
          </p:nvPr>
        </p:nvSpPr>
        <p:spPr>
          <a:xfrm>
            <a:off x="457200" y="1524000"/>
            <a:ext cx="4059936"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half" idx="2"/>
          </p:nvPr>
        </p:nvSpPr>
        <p:spPr>
          <a:xfrm>
            <a:off x="4648200" y="1524000"/>
            <a:ext cx="4059936"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21"/>
          <p:cNvSpPr>
            <a:spLocks noGrp="1"/>
          </p:cNvSpPr>
          <p:nvPr>
            <p:ph type="sldNum" sz="quarter" idx="12"/>
          </p:nvPr>
        </p:nvSpPr>
        <p:spPr/>
        <p:txBody>
          <a:bodyPr/>
          <a:lstStyle>
            <a:lvl1pPr>
              <a:defRPr/>
            </a:lvl1pPr>
          </a:lstStyle>
          <a:p>
            <a:pPr>
              <a:defRPr/>
            </a:pPr>
            <a:fld id="{A6431F4C-688E-496F-BF50-B41076ADFE91}" type="slidenum">
              <a:rPr lang="en-US"/>
              <a:pPr>
                <a:defRPr/>
              </a:pPr>
              <a:t>‹#›</a:t>
            </a:fld>
            <a:endParaRPr lang="en-US"/>
          </a:p>
        </p:txBody>
      </p:sp>
    </p:spTree>
    <p:extLst>
      <p:ext uri="{BB962C8B-B14F-4D97-AF65-F5344CB8AC3E}">
        <p14:creationId xmlns:p14="http://schemas.microsoft.com/office/powerpoint/2010/main" val="4119263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1" name="Content Placeholder 10"/>
          <p:cNvSpPr>
            <a:spLocks noGrp="1"/>
          </p:cNvSpPr>
          <p:nvPr>
            <p:ph sz="half" idx="1"/>
          </p:nvPr>
        </p:nvSpPr>
        <p:spPr>
          <a:xfrm>
            <a:off x="457200" y="1195754"/>
            <a:ext cx="8253046" cy="24501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half" idx="2"/>
          </p:nvPr>
        </p:nvSpPr>
        <p:spPr>
          <a:xfrm>
            <a:off x="445477" y="3751385"/>
            <a:ext cx="8262659" cy="23446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21"/>
          <p:cNvSpPr>
            <a:spLocks noGrp="1"/>
          </p:cNvSpPr>
          <p:nvPr>
            <p:ph type="sldNum" sz="quarter" idx="12"/>
          </p:nvPr>
        </p:nvSpPr>
        <p:spPr/>
        <p:txBody>
          <a:bodyPr/>
          <a:lstStyle>
            <a:lvl1pPr>
              <a:defRPr/>
            </a:lvl1pPr>
          </a:lstStyle>
          <a:p>
            <a:pPr>
              <a:defRPr/>
            </a:pPr>
            <a:fld id="{8D5BD6C5-F623-4D1A-AA75-C235E20DCB7A}" type="slidenum">
              <a:rPr lang="en-US"/>
              <a:pPr>
                <a:defRPr/>
              </a:pPr>
              <a:t>‹#›</a:t>
            </a:fld>
            <a:endParaRPr lang="en-US"/>
          </a:p>
        </p:txBody>
      </p:sp>
    </p:spTree>
    <p:extLst>
      <p:ext uri="{BB962C8B-B14F-4D97-AF65-F5344CB8AC3E}">
        <p14:creationId xmlns:p14="http://schemas.microsoft.com/office/powerpoint/2010/main" val="397270438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p:cNvCxnSpPr/>
          <p:nvPr/>
        </p:nvCxnSpPr>
        <p:spPr>
          <a:xfrm>
            <a:off x="563563" y="2179638"/>
            <a:ext cx="3748087" cy="1587"/>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54563" y="2179638"/>
            <a:ext cx="3749675" cy="1587"/>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anchor="b">
            <a:noAutofit/>
          </a:bodyPr>
          <a:lstStyle>
            <a:lvl1pPr marL="0" indent="0" algn="l">
              <a:spcBef>
                <a:spcPts val="0"/>
              </a:spcBef>
              <a:buNone/>
              <a:defRPr sz="2000" b="1">
                <a:solidFill>
                  <a:schemeClr val="accent2">
                    <a:lumMod val="50000"/>
                  </a:schemeClr>
                </a:solidFill>
                <a:latin typeface="Calibri" pitchFamily="34" charset="0"/>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4" name="Content Placeholder 33"/>
          <p:cNvSpPr>
            <a:spLocks noGrp="1"/>
          </p:cNvSpPr>
          <p:nvPr>
            <p:ph sz="quarter" idx="4"/>
          </p:nvPr>
        </p:nvSpPr>
        <p:spPr>
          <a:xfrm>
            <a:off x="4649788" y="2201896"/>
            <a:ext cx="4038600"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a:xfrm>
            <a:off x="457200" y="155448"/>
            <a:ext cx="8229600" cy="606552"/>
          </a:xfrm>
        </p:spPr>
        <p:txBody>
          <a:bodyPr/>
          <a:lstStyle>
            <a:lvl1pPr>
              <a:defRPr/>
            </a:lvl1pPr>
          </a:lstStyle>
          <a:p>
            <a:r>
              <a:rPr lang="en-US" smtClean="0"/>
              <a:t>Click to edit Master title style</a:t>
            </a:r>
            <a:endParaRPr lang="en-US" dirty="0"/>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anchor="b">
            <a:noAutofit/>
          </a:bodyPr>
          <a:lstStyle>
            <a:lvl1pPr marL="0" indent="0" algn="l">
              <a:spcBef>
                <a:spcPts val="0"/>
              </a:spcBef>
              <a:buNone/>
              <a:defRPr sz="2000" b="1" baseline="0">
                <a:solidFill>
                  <a:schemeClr val="accent2">
                    <a:lumMod val="50000"/>
                  </a:schemeClr>
                </a:solidFill>
                <a:latin typeface="Calibri" pitchFamily="34" charset="0"/>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9" name="Slide Number Placeholder 8"/>
          <p:cNvSpPr>
            <a:spLocks noGrp="1"/>
          </p:cNvSpPr>
          <p:nvPr>
            <p:ph type="sldNum" sz="quarter" idx="10"/>
          </p:nvPr>
        </p:nvSpPr>
        <p:spPr/>
        <p:txBody>
          <a:bodyPr/>
          <a:lstStyle>
            <a:lvl1pPr>
              <a:defRPr/>
            </a:lvl1pPr>
          </a:lstStyle>
          <a:p>
            <a:pPr>
              <a:defRPr/>
            </a:pPr>
            <a:fld id="{2FAC3FCA-F48B-40B6-B528-5A30F799545C}" type="slidenum">
              <a:rPr lang="en-US"/>
              <a:pPr>
                <a:defRPr/>
              </a:pPr>
              <a:t>‹#›</a:t>
            </a:fld>
            <a:endParaRPr lang="en-US"/>
          </a:p>
        </p:txBody>
      </p:sp>
    </p:spTree>
    <p:extLst>
      <p:ext uri="{BB962C8B-B14F-4D97-AF65-F5344CB8AC3E}">
        <p14:creationId xmlns:p14="http://schemas.microsoft.com/office/powerpoint/2010/main" val="53239356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21"/>
          <p:cNvSpPr>
            <a:spLocks noGrp="1"/>
          </p:cNvSpPr>
          <p:nvPr>
            <p:ph type="sldNum" sz="quarter" idx="12"/>
          </p:nvPr>
        </p:nvSpPr>
        <p:spPr/>
        <p:txBody>
          <a:bodyPr/>
          <a:lstStyle>
            <a:lvl1pPr>
              <a:defRPr/>
            </a:lvl1pPr>
          </a:lstStyle>
          <a:p>
            <a:pPr>
              <a:defRPr/>
            </a:pPr>
            <a:fld id="{5B73B320-7B9A-4A8A-8755-206EAFFC23F5}" type="slidenum">
              <a:rPr lang="en-US"/>
              <a:pPr>
                <a:defRPr/>
              </a:pPr>
              <a:t>‹#›</a:t>
            </a:fld>
            <a:endParaRPr lang="en-US"/>
          </a:p>
        </p:txBody>
      </p:sp>
    </p:spTree>
    <p:extLst>
      <p:ext uri="{BB962C8B-B14F-4D97-AF65-F5344CB8AC3E}">
        <p14:creationId xmlns:p14="http://schemas.microsoft.com/office/powerpoint/2010/main" val="414061284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6219824"/>
            <a:ext cx="9144000" cy="6381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a:solidFill>
                <a:prstClr val="white"/>
              </a:solidFill>
            </a:endParaRPr>
          </a:p>
        </p:txBody>
      </p:sp>
      <p:sp>
        <p:nvSpPr>
          <p:cNvPr id="2" name="Title 1"/>
          <p:cNvSpPr>
            <a:spLocks noGrp="1"/>
          </p:cNvSpPr>
          <p:nvPr>
            <p:ph type="ctrTitle"/>
          </p:nvPr>
        </p:nvSpPr>
        <p:spPr>
          <a:xfrm>
            <a:off x="4666593" y="817312"/>
            <a:ext cx="4325007" cy="720197"/>
          </a:xfrm>
        </p:spPr>
        <p:txBody>
          <a:bodyPr wrap="square">
            <a:spAutoFit/>
          </a:bodyPr>
          <a:lstStyle>
            <a:lvl1pPr algn="r">
              <a:defRPr sz="2400">
                <a:solidFill>
                  <a:schemeClr val="tx1">
                    <a:lumMod val="75000"/>
                    <a:lumOff val="25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248400" y="3061150"/>
            <a:ext cx="2743200" cy="590931"/>
          </a:xfrm>
        </p:spPr>
        <p:txBody>
          <a:bodyPr wrap="square">
            <a:spAutoFit/>
          </a:bodyPr>
          <a:lstStyle>
            <a:lvl1pPr marL="0" indent="0" algn="r">
              <a:buNone/>
              <a:defRPr sz="1800" b="1">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2" name="Picture 11" descr="New_DOE_Logo_White_060208.png"/>
          <p:cNvPicPr>
            <a:picLocks noChangeAspect="1"/>
          </p:cNvPicPr>
          <p:nvPr userDrawn="1"/>
        </p:nvPicPr>
        <p:blipFill>
          <a:blip r:embed="rId2" cstate="print"/>
          <a:stretch>
            <a:fillRect/>
          </a:stretch>
        </p:blipFill>
        <p:spPr>
          <a:xfrm>
            <a:off x="217761" y="6317845"/>
            <a:ext cx="1733318" cy="419943"/>
          </a:xfrm>
          <a:prstGeom prst="rect">
            <a:avLst/>
          </a:prstGeom>
        </p:spPr>
      </p:pic>
      <p:pic>
        <p:nvPicPr>
          <p:cNvPr id="16" name="Picture 15" descr="ORNL leaf managed by.png"/>
          <p:cNvPicPr>
            <a:picLocks noChangeAspect="1"/>
          </p:cNvPicPr>
          <p:nvPr userDrawn="1"/>
        </p:nvPicPr>
        <p:blipFill>
          <a:blip r:embed="rId3" cstate="print"/>
          <a:srcRect t="16667" b="16667"/>
          <a:stretch>
            <a:fillRect/>
          </a:stretch>
        </p:blipFill>
        <p:spPr>
          <a:xfrm>
            <a:off x="5905783" y="6240782"/>
            <a:ext cx="3230334" cy="538388"/>
          </a:xfrm>
          <a:prstGeom prst="rect">
            <a:avLst/>
          </a:prstGeom>
        </p:spPr>
      </p:pic>
      <p:pic>
        <p:nvPicPr>
          <p:cNvPr id="1027" name="Picture 3" descr="C:\Users\qjs\Desktop\OLCFlogoOfficial.png"/>
          <p:cNvPicPr>
            <a:picLocks noChangeAspect="1" noChangeArrowheads="1"/>
          </p:cNvPicPr>
          <p:nvPr userDrawn="1"/>
        </p:nvPicPr>
        <p:blipFill>
          <a:blip r:embed="rId4" cstate="print"/>
          <a:srcRect/>
          <a:stretch>
            <a:fillRect/>
          </a:stretch>
        </p:blipFill>
        <p:spPr bwMode="auto">
          <a:xfrm>
            <a:off x="366713" y="1950839"/>
            <a:ext cx="3919537" cy="1011435"/>
          </a:xfrm>
          <a:prstGeom prst="rect">
            <a:avLst/>
          </a:prstGeom>
          <a:noFill/>
        </p:spPr>
      </p:pic>
    </p:spTree>
    <p:extLst>
      <p:ext uri="{BB962C8B-B14F-4D97-AF65-F5344CB8AC3E}">
        <p14:creationId xmlns:p14="http://schemas.microsoft.com/office/powerpoint/2010/main" val="12181080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dark title only">
    <p:bg>
      <p:bgPr>
        <a:blipFill dpi="0" rotWithShape="1">
          <a:blip r:embed="rId2" cstate="print">
            <a:lum bright="-16000" contrast="-41000"/>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bg2"/>
                </a:solidFill>
              </a:defRPr>
            </a:lvl1pPr>
          </a:lstStyle>
          <a:p>
            <a:r>
              <a:rPr lang="en-US" smtClean="0"/>
              <a:t>Click to edit Master title style</a:t>
            </a:r>
            <a:endParaRPr lang="en-US"/>
          </a:p>
        </p:txBody>
      </p:sp>
      <p:sp>
        <p:nvSpPr>
          <p:cNvPr id="5" name="Slide Number Placeholder 21"/>
          <p:cNvSpPr>
            <a:spLocks noGrp="1"/>
          </p:cNvSpPr>
          <p:nvPr>
            <p:ph type="sldNum" sz="quarter" idx="12"/>
          </p:nvPr>
        </p:nvSpPr>
        <p:spPr/>
        <p:txBody>
          <a:bodyPr/>
          <a:lstStyle>
            <a:lvl1pPr>
              <a:defRPr>
                <a:solidFill>
                  <a:srgbClr val="FFFFFF"/>
                </a:solidFill>
              </a:defRPr>
            </a:lvl1pPr>
          </a:lstStyle>
          <a:p>
            <a:pPr>
              <a:defRPr/>
            </a:pPr>
            <a:fld id="{4F1F3182-1398-4235-A41D-E748FA7BE5E0}" type="slidenum">
              <a:rPr lang="en-US"/>
              <a:pPr>
                <a:defRPr/>
              </a:pPr>
              <a:t>‹#›</a:t>
            </a:fld>
            <a:endParaRPr lang="en-US"/>
          </a:p>
        </p:txBody>
      </p:sp>
    </p:spTree>
    <p:extLst>
      <p:ext uri="{BB962C8B-B14F-4D97-AF65-F5344CB8AC3E}">
        <p14:creationId xmlns:p14="http://schemas.microsoft.com/office/powerpoint/2010/main" val="373049687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21"/>
          <p:cNvSpPr>
            <a:spLocks noGrp="1"/>
          </p:cNvSpPr>
          <p:nvPr>
            <p:ph type="sldNum" sz="quarter" idx="12"/>
          </p:nvPr>
        </p:nvSpPr>
        <p:spPr/>
        <p:txBody>
          <a:bodyPr/>
          <a:lstStyle>
            <a:lvl1pPr>
              <a:defRPr/>
            </a:lvl1pPr>
          </a:lstStyle>
          <a:p>
            <a:pPr>
              <a:defRPr/>
            </a:pPr>
            <a:fld id="{91C673B4-6CE8-4ED6-A106-74326EA3195A}" type="slidenum">
              <a:rPr lang="en-US"/>
              <a:pPr>
                <a:defRPr/>
              </a:pPr>
              <a:t>‹#›</a:t>
            </a:fld>
            <a:endParaRPr lang="en-US"/>
          </a:p>
        </p:txBody>
      </p:sp>
    </p:spTree>
    <p:extLst>
      <p:ext uri="{BB962C8B-B14F-4D97-AF65-F5344CB8AC3E}">
        <p14:creationId xmlns:p14="http://schemas.microsoft.com/office/powerpoint/2010/main" val="240071021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Text Placeholder 2"/>
          <p:cNvSpPr>
            <a:spLocks noGrp="1"/>
          </p:cNvSpPr>
          <p:nvPr>
            <p:ph type="body" idx="2"/>
          </p:nvPr>
        </p:nvSpPr>
        <p:spPr>
          <a:xfrm>
            <a:off x="6781800" y="1600200"/>
            <a:ext cx="1984248" cy="4572000"/>
          </a:xfrm>
        </p:spPr>
        <p:txBody>
          <a:bodyPr/>
          <a:lstStyle>
            <a:lvl1pPr marL="0" indent="0">
              <a:lnSpc>
                <a:spcPct val="125000"/>
              </a:lnSpc>
              <a:spcAft>
                <a:spcPts val="1000"/>
              </a:spcAft>
              <a:buNone/>
              <a:defRPr sz="1600">
                <a:solidFill>
                  <a:schemeClr val="accent2">
                    <a:lumMod val="50000"/>
                  </a:schemeClr>
                </a:solidFill>
                <a:latin typeface="Calibri" pitchFamily="34" charset="0"/>
              </a:defRPr>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lstStyle>
            <a:lvl1pPr algn="l">
              <a:buNone/>
              <a:defRPr sz="1800" b="1" spc="-50" baseline="0">
                <a:ln w="3175">
                  <a:noFill/>
                </a:ln>
                <a:solidFill>
                  <a:schemeClr val="accent2">
                    <a:lumMod val="50000"/>
                  </a:schemeClr>
                </a:solidFill>
                <a:effectLst/>
                <a:latin typeface="Calibri" pitchFamily="34" charset="0"/>
                <a:ea typeface="+mn-ea"/>
                <a:cs typeface="+mn-cs"/>
              </a:defRPr>
            </a:lvl1pPr>
          </a:lstStyle>
          <a:p>
            <a:r>
              <a:rPr lang="en-US" smtClean="0"/>
              <a:t>Click to edit Master title style</a:t>
            </a:r>
            <a:endParaRPr lang="en-US" dirty="0"/>
          </a:p>
        </p:txBody>
      </p:sp>
      <p:sp>
        <p:nvSpPr>
          <p:cNvPr id="6" name="Slide Number Placeholder 8"/>
          <p:cNvSpPr>
            <a:spLocks noGrp="1"/>
          </p:cNvSpPr>
          <p:nvPr>
            <p:ph type="sldNum" sz="quarter" idx="11"/>
          </p:nvPr>
        </p:nvSpPr>
        <p:spPr/>
        <p:txBody>
          <a:bodyPr/>
          <a:lstStyle>
            <a:lvl1pPr>
              <a:defRPr/>
            </a:lvl1pPr>
          </a:lstStyle>
          <a:p>
            <a:pPr>
              <a:defRPr/>
            </a:pPr>
            <a:fld id="{CEBF40B1-6957-4317-A31E-1FED2B89B547}" type="slidenum">
              <a:rPr lang="en-US"/>
              <a:pPr>
                <a:defRPr/>
              </a:pPr>
              <a:t>‹#›</a:t>
            </a:fld>
            <a:endParaRPr lang="en-US"/>
          </a:p>
        </p:txBody>
      </p:sp>
    </p:spTree>
    <p:extLst>
      <p:ext uri="{BB962C8B-B14F-4D97-AF65-F5344CB8AC3E}">
        <p14:creationId xmlns:p14="http://schemas.microsoft.com/office/powerpoint/2010/main" val="161760231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1066800"/>
            <a:ext cx="2057400" cy="914400"/>
          </a:xfrm>
        </p:spPr>
        <p:txBody>
          <a:bodyPr lIns="91440" tIns="91440"/>
          <a:lstStyle>
            <a:lvl1pPr algn="l">
              <a:buNone/>
              <a:defRPr sz="1800" b="1" spc="-50" baseline="0">
                <a:ln w="3175">
                  <a:noFill/>
                </a:ln>
                <a:solidFill>
                  <a:schemeClr val="accent2">
                    <a:lumMod val="50000"/>
                  </a:schemeClr>
                </a:solidFill>
                <a:effectLst/>
                <a:latin typeface="Calibri" pitchFamily="34" charset="0"/>
                <a:ea typeface="+mn-ea"/>
                <a:cs typeface="+mn-cs"/>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57200" y="1066800"/>
            <a:ext cx="6019800" cy="4953000"/>
          </a:xfrm>
          <a:solidFill>
            <a:schemeClr val="tx2">
              <a:tint val="40000"/>
            </a:schemeClr>
          </a:solidFill>
          <a:effectLst/>
        </p:spPr>
        <p:txBody>
          <a:bodyPr>
            <a:normAutofit/>
          </a:bodyPr>
          <a:lstStyle>
            <a:lvl1pPr marL="0" indent="0">
              <a:buNone/>
              <a:defRPr sz="3200">
                <a:solidFill>
                  <a:schemeClr val="bg1"/>
                </a:solidFill>
              </a:defRPr>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6629400" y="2133600"/>
            <a:ext cx="2057400" cy="3886200"/>
          </a:xfrm>
        </p:spPr>
        <p:txBody>
          <a:bodyPr/>
          <a:lstStyle>
            <a:lvl1pPr marL="0" indent="0">
              <a:lnSpc>
                <a:spcPct val="125000"/>
              </a:lnSpc>
              <a:spcAft>
                <a:spcPts val="1000"/>
              </a:spcAft>
              <a:buFontTx/>
              <a:buNone/>
              <a:defRPr sz="1600" b="0">
                <a:solidFill>
                  <a:schemeClr val="accent2">
                    <a:lumMod val="50000"/>
                  </a:schemeClr>
                </a:solidFill>
              </a:defRPr>
            </a:lvl1pPr>
            <a:lvl2pPr>
              <a:defRPr sz="1200"/>
            </a:lvl2pPr>
            <a:lvl3pPr>
              <a:defRPr sz="1000"/>
            </a:lvl3pPr>
            <a:lvl4pPr>
              <a:defRPr sz="900"/>
            </a:lvl4pPr>
            <a:lvl5pPr>
              <a:defRPr sz="900"/>
            </a:lvl5pPr>
          </a:lstStyle>
          <a:p>
            <a:pPr lvl="0"/>
            <a:r>
              <a:rPr lang="en-US" smtClean="0"/>
              <a:t>Click to edit Master text styles</a:t>
            </a:r>
          </a:p>
        </p:txBody>
      </p:sp>
      <p:sp>
        <p:nvSpPr>
          <p:cNvPr id="7" name="Slide Number Placeholder 21"/>
          <p:cNvSpPr>
            <a:spLocks noGrp="1"/>
          </p:cNvSpPr>
          <p:nvPr>
            <p:ph type="sldNum" sz="quarter" idx="12"/>
          </p:nvPr>
        </p:nvSpPr>
        <p:spPr/>
        <p:txBody>
          <a:bodyPr/>
          <a:lstStyle>
            <a:lvl1pPr>
              <a:defRPr/>
            </a:lvl1pPr>
          </a:lstStyle>
          <a:p>
            <a:pPr>
              <a:defRPr/>
            </a:pPr>
            <a:fld id="{85C3C805-C3BA-47FA-BC71-AFEEB179DCB3}" type="slidenum">
              <a:rPr lang="en-US"/>
              <a:pPr>
                <a:defRPr/>
              </a:pPr>
              <a:t>‹#›</a:t>
            </a:fld>
            <a:endParaRPr lang="en-US"/>
          </a:p>
        </p:txBody>
      </p:sp>
    </p:spTree>
    <p:extLst>
      <p:ext uri="{BB962C8B-B14F-4D97-AF65-F5344CB8AC3E}">
        <p14:creationId xmlns:p14="http://schemas.microsoft.com/office/powerpoint/2010/main" val="7500784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21"/>
          <p:cNvSpPr>
            <a:spLocks noGrp="1"/>
          </p:cNvSpPr>
          <p:nvPr>
            <p:ph type="sldNum" sz="quarter" idx="12"/>
          </p:nvPr>
        </p:nvSpPr>
        <p:spPr/>
        <p:txBody>
          <a:bodyPr/>
          <a:lstStyle>
            <a:lvl1pPr>
              <a:defRPr/>
            </a:lvl1pPr>
          </a:lstStyle>
          <a:p>
            <a:pPr>
              <a:defRPr/>
            </a:pPr>
            <a:fld id="{81917D72-3158-495C-BDB6-D741DE35557B}" type="slidenum">
              <a:rPr lang="en-US"/>
              <a:pPr>
                <a:defRPr/>
              </a:pPr>
              <a:t>‹#›</a:t>
            </a:fld>
            <a:endParaRPr lang="en-US"/>
          </a:p>
        </p:txBody>
      </p:sp>
    </p:spTree>
    <p:extLst>
      <p:ext uri="{BB962C8B-B14F-4D97-AF65-F5344CB8AC3E}">
        <p14:creationId xmlns:p14="http://schemas.microsoft.com/office/powerpoint/2010/main" val="82968230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001000" y="6477000"/>
            <a:ext cx="609600" cy="457200"/>
          </a:xfrm>
        </p:spPr>
        <p:txBody>
          <a:bodyPr/>
          <a:lstStyle>
            <a:lvl1pPr>
              <a:defRPr/>
            </a:lvl1pPr>
          </a:lstStyle>
          <a:p>
            <a:pPr>
              <a:defRPr/>
            </a:pPr>
            <a:fld id="{F42BFD1E-2512-462B-BD32-CC6D656D74A2}" type="slidenum">
              <a:rPr lang="en-US"/>
              <a:pPr>
                <a:defRPr/>
              </a:pPr>
              <a:t>‹#›</a:t>
            </a:fld>
            <a:endParaRPr lang="en-US"/>
          </a:p>
        </p:txBody>
      </p:sp>
    </p:spTree>
    <p:extLst>
      <p:ext uri="{BB962C8B-B14F-4D97-AF65-F5344CB8AC3E}">
        <p14:creationId xmlns:p14="http://schemas.microsoft.com/office/powerpoint/2010/main" val="239523420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sp>
        <p:nvSpPr>
          <p:cNvPr id="6"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accent2">
                    <a:lumMod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7" name="Title 27"/>
          <p:cNvSpPr>
            <a:spLocks noGrp="1"/>
          </p:cNvSpPr>
          <p:nvPr>
            <p:ph type="ctrTitle"/>
          </p:nvPr>
        </p:nvSpPr>
        <p:spPr>
          <a:xfrm>
            <a:off x="457200" y="1433732"/>
            <a:ext cx="8305800" cy="1981200"/>
          </a:xfrm>
          <a:ln w="6350" cap="rnd">
            <a:noFill/>
          </a:ln>
        </p:spPr>
        <p:txBody>
          <a:bodyPr>
            <a:noAutofit/>
          </a:bodyPr>
          <a:lstStyle>
            <a:lvl1pPr algn="ctr">
              <a:defRPr lang="en-US" sz="4800" b="0" dirty="0">
                <a:ln w="3200">
                  <a:solidFill>
                    <a:schemeClr val="bg2">
                      <a:shade val="75000"/>
                      <a:alpha val="25000"/>
                    </a:schemeClr>
                  </a:solidFill>
                  <a:prstDash val="solid"/>
                  <a:round/>
                </a:ln>
                <a:solidFill>
                  <a:schemeClr val="accent6">
                    <a:lumMod val="50000"/>
                  </a:schemeClr>
                </a:solidFill>
                <a:effectLst>
                  <a:innerShdw blurRad="50800" dist="25400" dir="13500000">
                    <a:srgbClr val="000000">
                      <a:alpha val="70000"/>
                    </a:srgbClr>
                  </a:innerShdw>
                </a:effectLst>
              </a:defRPr>
            </a:lvl1pPr>
          </a:lstStyle>
          <a:p>
            <a:r>
              <a:rPr lang="en-US" smtClean="0"/>
              <a:t>Click to edit Master title style</a:t>
            </a: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8F831C53-1D85-4398-B487-0F80B3441B27}" type="slidenum">
              <a:rPr lang="en-US"/>
              <a:pPr>
                <a:defRPr/>
              </a:pPr>
              <a:t>‹#›</a:t>
            </a:fld>
            <a:endParaRPr lang="en-US"/>
          </a:p>
        </p:txBody>
      </p:sp>
    </p:spTree>
    <p:extLst>
      <p:ext uri="{BB962C8B-B14F-4D97-AF65-F5344CB8AC3E}">
        <p14:creationId xmlns:p14="http://schemas.microsoft.com/office/powerpoint/2010/main" val="51926774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_Custom Layout">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1066800" y="2819400"/>
            <a:ext cx="6858000" cy="533400"/>
          </a:xfrm>
        </p:spPr>
        <p:txBody>
          <a:bodyPr/>
          <a:lstStyle>
            <a:lvl1pPr algn="ctr">
              <a:defRPr/>
            </a:lvl1pPr>
          </a:lstStyle>
          <a:p>
            <a:r>
              <a:rPr lang="en-US" smtClean="0"/>
              <a:t>Click to edit Master title style</a:t>
            </a:r>
            <a:endParaRPr lang="en-US" dirty="0"/>
          </a:p>
        </p:txBody>
      </p:sp>
      <p:sp>
        <p:nvSpPr>
          <p:cNvPr id="5" name="Slide Number Placeholder 4"/>
          <p:cNvSpPr>
            <a:spLocks noGrp="1"/>
          </p:cNvSpPr>
          <p:nvPr>
            <p:ph type="sldNum" sz="quarter" idx="12"/>
          </p:nvPr>
        </p:nvSpPr>
        <p:spPr/>
        <p:txBody>
          <a:bodyPr/>
          <a:lstStyle>
            <a:lvl1pPr>
              <a:defRPr>
                <a:solidFill>
                  <a:srgbClr val="2D393F">
                    <a:lumMod val="50000"/>
                  </a:srgbClr>
                </a:solidFill>
              </a:defRPr>
            </a:lvl1pPr>
          </a:lstStyle>
          <a:p>
            <a:pPr>
              <a:defRPr/>
            </a:pPr>
            <a:fld id="{F52C74C3-5FBB-4333-A546-8B358A60FD8A}" type="slidenum">
              <a:rPr lang="en-US"/>
              <a:pPr>
                <a:defRPr/>
              </a:pPr>
              <a:t>‹#›</a:t>
            </a:fld>
            <a:endParaRPr lang="en-US"/>
          </a:p>
        </p:txBody>
      </p:sp>
    </p:spTree>
    <p:extLst>
      <p:ext uri="{BB962C8B-B14F-4D97-AF65-F5344CB8AC3E}">
        <p14:creationId xmlns:p14="http://schemas.microsoft.com/office/powerpoint/2010/main" val="62765348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end slide">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9779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2_Title Only">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7010400" cy="1078174"/>
          </a:xfrm>
        </p:spPr>
        <p:txBody>
          <a:bodyPr/>
          <a:lstStyle>
            <a:lvl1pPr>
              <a:lnSpc>
                <a:spcPct val="100000"/>
              </a:lnSpc>
              <a:defRPr/>
            </a:lvl1pPr>
          </a:lstStyle>
          <a:p>
            <a:r>
              <a:rPr lang="en-US" smtClean="0"/>
              <a:t>Click to edit Master title style</a:t>
            </a:r>
            <a:endParaRPr lang="en-US" dirty="0"/>
          </a:p>
        </p:txBody>
      </p:sp>
      <p:sp>
        <p:nvSpPr>
          <p:cNvPr id="6" name="Content Placeholder 8"/>
          <p:cNvSpPr>
            <a:spLocks noGrp="1"/>
          </p:cNvSpPr>
          <p:nvPr>
            <p:ph idx="1"/>
          </p:nvPr>
        </p:nvSpPr>
        <p:spPr>
          <a:xfrm>
            <a:off x="114300" y="2286001"/>
            <a:ext cx="4076700" cy="4128448"/>
          </a:xfrm>
        </p:spPr>
        <p:txBody>
          <a:bodyPr/>
          <a:lstStyle>
            <a:lvl1pPr>
              <a:lnSpc>
                <a:spcPct val="80000"/>
              </a:lnSpc>
              <a:spcAft>
                <a:spcPts val="600"/>
              </a:spcAft>
              <a:defRPr b="0"/>
            </a:lvl1pPr>
            <a:lvl2pPr>
              <a:lnSpc>
                <a:spcPct val="80000"/>
              </a:lnSpc>
              <a:spcBef>
                <a:spcPts val="0"/>
              </a:spcBef>
              <a:defRPr sz="1800"/>
            </a:lvl2pPr>
            <a:lvl3pPr>
              <a:lnSpc>
                <a:spcPct val="80000"/>
              </a:lnSpc>
              <a:defRPr/>
            </a:lvl3pPr>
            <a:lvl4pPr>
              <a:lnSpc>
                <a:spcPct val="80000"/>
              </a:lnSpc>
              <a:defRPr/>
            </a:lvl4pPr>
            <a:lvl5pPr>
              <a:lnSpc>
                <a:spcPct val="8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11"/>
          </p:nvPr>
        </p:nvSpPr>
        <p:spPr/>
        <p:txBody>
          <a:bodyPr/>
          <a:lstStyle>
            <a:lvl1pPr>
              <a:defRPr/>
            </a:lvl1pPr>
          </a:lstStyle>
          <a:p>
            <a:pPr>
              <a:defRPr/>
            </a:pPr>
            <a:fld id="{D1BCFA8B-389C-4F38-9D40-631FFF5E530D}" type="slidenum">
              <a:rPr lang="en-US"/>
              <a:pPr>
                <a:defRPr/>
              </a:pPr>
              <a:t>‹#›</a:t>
            </a:fld>
            <a:endParaRPr lang="en-US"/>
          </a:p>
        </p:txBody>
      </p:sp>
    </p:spTree>
    <p:extLst>
      <p:ext uri="{BB962C8B-B14F-4D97-AF65-F5344CB8AC3E}">
        <p14:creationId xmlns:p14="http://schemas.microsoft.com/office/powerpoint/2010/main" val="1361583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43021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3"/>
          <p:cNvSpPr>
            <a:spLocks noGrp="1"/>
          </p:cNvSpPr>
          <p:nvPr>
            <p:ph type="dt" sz="half" idx="10"/>
          </p:nvPr>
        </p:nvSpPr>
        <p:spPr/>
        <p:txBody>
          <a:bodyPr/>
          <a:lstStyle>
            <a:lvl1pPr>
              <a:defRPr/>
            </a:lvl1pPr>
          </a:lstStyle>
          <a:p>
            <a:pPr>
              <a:defRPr/>
            </a:pPr>
            <a:fld id="{2FD43675-B84A-4F79-9829-B4FE228B9357}" type="datetime1">
              <a:rPr lang="en-US" smtClean="0">
                <a:solidFill>
                  <a:srgbClr val="000000"/>
                </a:solidFill>
              </a:rPr>
              <a:pPr>
                <a:defRPr/>
              </a:pPr>
              <a:t>7/15/2013</a:t>
            </a:fld>
            <a:endParaRPr lang="en-US" dirty="0">
              <a:solidFill>
                <a:srgbClr val="000000"/>
              </a:solidFill>
            </a:endParaRPr>
          </a:p>
        </p:txBody>
      </p:sp>
      <p:sp>
        <p:nvSpPr>
          <p:cNvPr id="4" name="Footer Placeholder 9"/>
          <p:cNvSpPr>
            <a:spLocks noGrp="1"/>
          </p:cNvSpPr>
          <p:nvPr>
            <p:ph type="ftr" sz="quarter" idx="11"/>
          </p:nvPr>
        </p:nvSpPr>
        <p:spPr/>
        <p:txBody>
          <a:bodyPr/>
          <a:lstStyle>
            <a:lvl1pPr>
              <a:defRPr/>
            </a:lvl1pPr>
          </a:lstStyle>
          <a:p>
            <a:pPr>
              <a:defRPr/>
            </a:pPr>
            <a:r>
              <a:rPr lang="en-US" smtClean="0">
                <a:solidFill>
                  <a:srgbClr val="000000"/>
                </a:solidFill>
              </a:rPr>
              <a:t>Huntington Beach March 5, 2013</a:t>
            </a:r>
            <a:endParaRPr lang="en-US">
              <a:solidFill>
                <a:srgbClr val="000000"/>
              </a:solidFill>
            </a:endParaRPr>
          </a:p>
        </p:txBody>
      </p:sp>
      <p:sp>
        <p:nvSpPr>
          <p:cNvPr id="5" name="Slide Number Placeholder 21"/>
          <p:cNvSpPr>
            <a:spLocks noGrp="1"/>
          </p:cNvSpPr>
          <p:nvPr>
            <p:ph type="sldNum" sz="quarter" idx="12"/>
          </p:nvPr>
        </p:nvSpPr>
        <p:spPr/>
        <p:txBody>
          <a:bodyPr/>
          <a:lstStyle>
            <a:lvl1pPr>
              <a:defRPr/>
            </a:lvl1pPr>
          </a:lstStyle>
          <a:p>
            <a:pPr>
              <a:defRPr/>
            </a:pPr>
            <a:r>
              <a:rPr lang="en-US" smtClean="0">
                <a:solidFill>
                  <a:srgbClr val="000000"/>
                </a:solidFill>
              </a:rPr>
              <a:t> </a:t>
            </a:r>
            <a:fld id="{E9B654B4-C871-41CA-A922-412F1F418786}" type="slidenum">
              <a:rPr lang="en-US" smtClean="0">
                <a:solidFill>
                  <a:srgbClr val="000000"/>
                </a:solidFill>
              </a:rPr>
              <a:pPr>
                <a:defRPr/>
              </a:pPr>
              <a:t>‹#›</a:t>
            </a:fld>
            <a:r>
              <a:rPr lang="en-US" smtClean="0">
                <a:solidFill>
                  <a:srgbClr val="000000"/>
                </a:solidFill>
              </a:rPr>
              <a:t> </a:t>
            </a:r>
            <a:endParaRPr lang="en-US">
              <a:solidFill>
                <a:srgbClr val="000000"/>
              </a:solidFill>
            </a:endParaRPr>
          </a:p>
        </p:txBody>
      </p:sp>
    </p:spTree>
    <p:extLst>
      <p:ext uri="{BB962C8B-B14F-4D97-AF65-F5344CB8AC3E}">
        <p14:creationId xmlns:p14="http://schemas.microsoft.com/office/powerpoint/2010/main" val="425528136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lvl1pPr>
              <a:defRPr sz="2800"/>
            </a:lvl1pPr>
            <a:lvl2pPr>
              <a:defRPr sz="2800"/>
            </a:lvl2pPr>
            <a:lvl3pPr>
              <a:defRPr sz="20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itle 16"/>
          <p:cNvSpPr>
            <a:spLocks noGrp="1"/>
          </p:cNvSpPr>
          <p:nvPr>
            <p:ph type="title"/>
          </p:nvPr>
        </p:nvSpPr>
        <p:spPr/>
        <p:txBody>
          <a:bodyPr rtlCol="0">
            <a:normAutofit/>
          </a:bodyPr>
          <a:lstStyle>
            <a:lvl1pPr>
              <a:lnSpc>
                <a:spcPct val="100000"/>
              </a:lnSpc>
              <a:defRPr sz="2800" kern="0" spc="0" baseline="0"/>
            </a:lvl1pPr>
          </a:lstStyle>
          <a:p>
            <a:r>
              <a:rPr lang="en-US" dirty="0" smtClean="0"/>
              <a:t>Click to edit Master title style</a:t>
            </a:r>
            <a:endParaRPr lang="en-US" dirty="0"/>
          </a:p>
        </p:txBody>
      </p:sp>
      <p:sp>
        <p:nvSpPr>
          <p:cNvPr id="4" name="Date Placeholder 23"/>
          <p:cNvSpPr>
            <a:spLocks noGrp="1"/>
          </p:cNvSpPr>
          <p:nvPr>
            <p:ph type="dt" sz="half" idx="10"/>
          </p:nvPr>
        </p:nvSpPr>
        <p:spPr/>
        <p:txBody>
          <a:bodyPr/>
          <a:lstStyle>
            <a:lvl1pPr>
              <a:defRPr>
                <a:solidFill>
                  <a:schemeClr val="tx1"/>
                </a:solidFill>
              </a:defRPr>
            </a:lvl1pPr>
          </a:lstStyle>
          <a:p>
            <a:pPr>
              <a:defRPr/>
            </a:pPr>
            <a:fld id="{6E346B21-6FA1-46A2-AA85-2D28524B57CA}" type="datetime1">
              <a:rPr lang="en-US" smtClean="0">
                <a:solidFill>
                  <a:srgbClr val="000000"/>
                </a:solidFill>
              </a:rPr>
              <a:pPr>
                <a:defRPr/>
              </a:pPr>
              <a:t>7/15/2013</a:t>
            </a:fld>
            <a:endParaRPr lang="en-US" dirty="0">
              <a:solidFill>
                <a:srgbClr val="000000"/>
              </a:solidFill>
            </a:endParaRPr>
          </a:p>
        </p:txBody>
      </p:sp>
      <p:sp>
        <p:nvSpPr>
          <p:cNvPr id="5" name="Footer Placeholder 9"/>
          <p:cNvSpPr>
            <a:spLocks noGrp="1"/>
          </p:cNvSpPr>
          <p:nvPr>
            <p:ph type="ftr" sz="quarter" idx="11"/>
          </p:nvPr>
        </p:nvSpPr>
        <p:spPr/>
        <p:txBody>
          <a:bodyPr/>
          <a:lstStyle>
            <a:lvl1pPr>
              <a:defRPr>
                <a:solidFill>
                  <a:schemeClr val="tx1"/>
                </a:solidFill>
              </a:defRPr>
            </a:lvl1pPr>
          </a:lstStyle>
          <a:p>
            <a:pPr>
              <a:defRPr/>
            </a:pPr>
            <a:r>
              <a:rPr lang="en-US" smtClean="0">
                <a:solidFill>
                  <a:srgbClr val="000000"/>
                </a:solidFill>
              </a:rPr>
              <a:t>Huntington Beach March 5, 2013</a:t>
            </a:r>
            <a:endParaRPr lang="en-US">
              <a:solidFill>
                <a:srgbClr val="000000"/>
              </a:solidFill>
            </a:endParaRPr>
          </a:p>
        </p:txBody>
      </p:sp>
      <p:sp>
        <p:nvSpPr>
          <p:cNvPr id="6" name="Slide Number Placeholder 21"/>
          <p:cNvSpPr>
            <a:spLocks noGrp="1"/>
          </p:cNvSpPr>
          <p:nvPr>
            <p:ph type="sldNum" sz="quarter" idx="12"/>
          </p:nvPr>
        </p:nvSpPr>
        <p:spPr/>
        <p:txBody>
          <a:bodyPr/>
          <a:lstStyle>
            <a:lvl1pPr>
              <a:defRPr>
                <a:solidFill>
                  <a:schemeClr val="tx1"/>
                </a:solidFill>
              </a:defRPr>
            </a:lvl1pPr>
          </a:lstStyle>
          <a:p>
            <a:pPr>
              <a:defRPr/>
            </a:pPr>
            <a:fld id="{23EE361E-1761-41D9-9B96-39BF2FC76586}" type="slidenum">
              <a:rPr lang="en-US" smtClean="0">
                <a:solidFill>
                  <a:srgbClr val="000000"/>
                </a:solidFill>
              </a:rPr>
              <a:pPr>
                <a:defRPr/>
              </a:pPr>
              <a:t>‹#›</a:t>
            </a:fld>
            <a:r>
              <a:rPr lang="en-US" smtClean="0">
                <a:solidFill>
                  <a:srgbClr val="000000"/>
                </a:solidFill>
              </a:rPr>
              <a:t> </a:t>
            </a:r>
            <a:endParaRPr lang="en-US" dirty="0">
              <a:solidFill>
                <a:srgbClr val="000000"/>
              </a:solidFill>
            </a:endParaRPr>
          </a:p>
        </p:txBody>
      </p:sp>
    </p:spTree>
    <p:extLst>
      <p:ext uri="{BB962C8B-B14F-4D97-AF65-F5344CB8AC3E}">
        <p14:creationId xmlns:p14="http://schemas.microsoft.com/office/powerpoint/2010/main" val="44983838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SzPct val="100000"/>
              <a:buFontTx/>
              <a:buBlip>
                <a:blip r:embed="rId2"/>
              </a:buBlip>
              <a:defRPr/>
            </a:lvl1pPr>
            <a:lvl2pPr>
              <a:buSzPct val="100000"/>
              <a:buFontTx/>
              <a:buBlip>
                <a:blip r:embed="rId2"/>
              </a:buBlip>
              <a:defRPr/>
            </a:lvl2pPr>
            <a:lvl3pPr>
              <a:buSzPct val="100000"/>
              <a:buFontTx/>
              <a:buBlip>
                <a:blip r:embed="rId2"/>
              </a:buBlip>
              <a:defRPr sz="18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6713696"/>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4" name="Picture 5" descr="C:\Users\rcsongor\Pictures\Wallpapers\01_Eye_BrushMetal_V2 - Copy.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w="9525">
            <a:noFill/>
            <a:miter lim="800000"/>
            <a:headEnd/>
            <a:tailEnd/>
          </a:ln>
        </p:spPr>
      </p:pic>
      <p:pic>
        <p:nvPicPr>
          <p:cNvPr id="5" name="Picture 5" descr="NVLogo_3D_H.png"/>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753490" y="5827891"/>
            <a:ext cx="1856052" cy="562681"/>
          </a:xfrm>
          <a:prstGeom prst="rect">
            <a:avLst/>
          </a:prstGeom>
          <a:noFill/>
          <a:ln w="9525">
            <a:noFill/>
            <a:miter lim="800000"/>
            <a:headEnd/>
            <a:tailEnd/>
          </a:ln>
        </p:spPr>
      </p:pic>
      <p:sp>
        <p:nvSpPr>
          <p:cNvPr id="7" name="Rectangle 3"/>
          <p:cNvSpPr>
            <a:spLocks noGrp="1" noChangeArrowheads="1"/>
          </p:cNvSpPr>
          <p:nvPr>
            <p:ph type="ctrTitle"/>
          </p:nvPr>
        </p:nvSpPr>
        <p:spPr>
          <a:xfrm>
            <a:off x="455084" y="3830300"/>
            <a:ext cx="4326093" cy="1077218"/>
          </a:xfrm>
        </p:spPr>
        <p:txBody>
          <a:bodyPr/>
          <a:lstStyle>
            <a:lvl1pPr algn="ctr">
              <a:defRPr/>
            </a:lvl1pPr>
          </a:lstStyle>
          <a:p>
            <a:r>
              <a:rPr lang="en-US" smtClean="0"/>
              <a:t>Click to edit Master title style</a:t>
            </a:r>
            <a:endParaRPr lang="en-US" dirty="0"/>
          </a:p>
        </p:txBody>
      </p:sp>
      <p:sp>
        <p:nvSpPr>
          <p:cNvPr id="8" name="Rectangle 4"/>
          <p:cNvSpPr>
            <a:spLocks noGrp="1" noChangeArrowheads="1"/>
          </p:cNvSpPr>
          <p:nvPr>
            <p:ph type="subTitle" idx="1"/>
          </p:nvPr>
        </p:nvSpPr>
        <p:spPr>
          <a:xfrm>
            <a:off x="457729" y="5336473"/>
            <a:ext cx="4325398" cy="830997"/>
          </a:xfrm>
        </p:spPr>
        <p:txBody>
          <a:bodyPr>
            <a:spAutoFit/>
          </a:bodyPr>
          <a:lstStyle>
            <a:lvl1pPr marL="0" indent="0" algn="ctr">
              <a:buFontTx/>
              <a:buNone/>
              <a:defRPr/>
            </a:lvl1pPr>
          </a:lstStyle>
          <a:p>
            <a:r>
              <a:rPr lang="en-US" smtClean="0"/>
              <a:t>Click to edit Master subtitle style</a:t>
            </a:r>
            <a:endParaRPr lang="en-US"/>
          </a:p>
        </p:txBody>
      </p:sp>
    </p:spTree>
    <p:extLst>
      <p:ext uri="{BB962C8B-B14F-4D97-AF65-F5344CB8AC3E}">
        <p14:creationId xmlns:p14="http://schemas.microsoft.com/office/powerpoint/2010/main" val="29256539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730" y="1599848"/>
            <a:ext cx="4120886" cy="4725458"/>
          </a:xfrm>
        </p:spPr>
        <p:txBody>
          <a:bodyPr/>
          <a:lstStyle>
            <a:lvl1pPr>
              <a:buSzPct val="100000"/>
              <a:buFontTx/>
              <a:buBlip>
                <a:blip r:embed="rId2"/>
              </a:buBlip>
              <a:defRPr sz="2400"/>
            </a:lvl1pPr>
            <a:lvl2pPr>
              <a:buSzPct val="100000"/>
              <a:buFontTx/>
              <a:buBlip>
                <a:blip r:embed="rId2"/>
              </a:buBlip>
              <a:defRPr sz="2000"/>
            </a:lvl2pPr>
            <a:lvl3pPr>
              <a:buSzPct val="100000"/>
              <a:buFontTx/>
              <a:buBlip>
                <a:blip r:embed="rId2"/>
              </a:buBlip>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5616" y="1599848"/>
            <a:ext cx="4120885" cy="4725458"/>
          </a:xfrm>
        </p:spPr>
        <p:txBody>
          <a:bodyPr/>
          <a:lstStyle>
            <a:lvl1pPr>
              <a:buSzPct val="100000"/>
              <a:buFontTx/>
              <a:buBlip>
                <a:blip r:embed="rId2"/>
              </a:buBlip>
              <a:defRPr sz="2400"/>
            </a:lvl1pPr>
            <a:lvl2pPr>
              <a:buSzPct val="100000"/>
              <a:buFontTx/>
              <a:buBlip>
                <a:blip r:embed="rId2"/>
              </a:buBlip>
              <a:defRPr sz="2000" b="1"/>
            </a:lvl2pPr>
            <a:lvl3pPr>
              <a:buSzPct val="100000"/>
              <a:buFontTx/>
              <a:buBlip>
                <a:blip r:embed="rId2"/>
              </a:buBlip>
              <a:defRPr sz="1800" b="1"/>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5456788"/>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8031831"/>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151771"/>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731" y="275168"/>
            <a:ext cx="7670271" cy="58477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731" y="1599848"/>
            <a:ext cx="8368771" cy="4725458"/>
          </a:xfrm>
        </p:spPr>
        <p:txBody>
          <a:bodyPr/>
          <a:lstStyle/>
          <a:p>
            <a:pPr lvl="0"/>
            <a:endParaRPr lang="en-US" noProof="0"/>
          </a:p>
        </p:txBody>
      </p:sp>
    </p:spTree>
    <p:extLst>
      <p:ext uri="{BB962C8B-B14F-4D97-AF65-F5344CB8AC3E}">
        <p14:creationId xmlns:p14="http://schemas.microsoft.com/office/powerpoint/2010/main" val="3781993259"/>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731" y="275165"/>
            <a:ext cx="6019271" cy="523220"/>
          </a:xfrm>
        </p:spPr>
        <p:txBody>
          <a:bodyPr/>
          <a:lstStyle>
            <a:lvl1pPr>
              <a:defRPr sz="2800"/>
            </a:lvl1pPr>
          </a:lstStyle>
          <a:p>
            <a:r>
              <a:rPr lang="en-US" smtClean="0"/>
              <a:t>Click to edit Master title style</a:t>
            </a:r>
            <a:endParaRPr lang="en-US"/>
          </a:p>
        </p:txBody>
      </p:sp>
      <p:sp>
        <p:nvSpPr>
          <p:cNvPr id="3" name="Content Placeholder 2"/>
          <p:cNvSpPr>
            <a:spLocks noGrp="1"/>
          </p:cNvSpPr>
          <p:nvPr>
            <p:ph sz="half" idx="1"/>
          </p:nvPr>
        </p:nvSpPr>
        <p:spPr>
          <a:xfrm>
            <a:off x="457730" y="1599848"/>
            <a:ext cx="4120886" cy="472545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5616" y="1599848"/>
            <a:ext cx="4120885" cy="472545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5"/>
          <p:cNvSpPr>
            <a:spLocks noGrp="1"/>
          </p:cNvSpPr>
          <p:nvPr>
            <p:ph type="body" sz="quarter" idx="10"/>
          </p:nvPr>
        </p:nvSpPr>
        <p:spPr>
          <a:xfrm>
            <a:off x="6477000" y="275167"/>
            <a:ext cx="1778000" cy="513292"/>
          </a:xfrm>
        </p:spPr>
        <p:txBody>
          <a:bodyPr/>
          <a:lstStyle>
            <a:lvl1pPr algn="r">
              <a:buFontTx/>
              <a:buNone/>
              <a:defRPr sz="1400">
                <a:solidFill>
                  <a:srgbClr val="FFFF00"/>
                </a:solidFill>
              </a:defRPr>
            </a:lvl1pPr>
            <a:lvl2pPr>
              <a:buFontTx/>
              <a:buNone/>
              <a:defRPr/>
            </a:lvl2pPr>
            <a:lvl3pPr>
              <a:buFontTx/>
              <a:buNone/>
              <a:defRPr/>
            </a:lvl3pPr>
            <a:lvl4pPr>
              <a:buFontTx/>
              <a:buNone/>
              <a:defRPr/>
            </a:lvl4pPr>
            <a:lvl5pPr>
              <a:buFontTx/>
              <a:buNone/>
              <a:defRPr/>
            </a:lvl5pPr>
          </a:lstStyle>
          <a:p>
            <a:pPr lvl="0"/>
            <a:r>
              <a:rPr lang="en-US" dirty="0" smtClean="0"/>
              <a:t>Click to edit Master text styles</a:t>
            </a:r>
          </a:p>
        </p:txBody>
      </p:sp>
    </p:spTree>
    <p:extLst>
      <p:ext uri="{BB962C8B-B14F-4D97-AF65-F5344CB8AC3E}">
        <p14:creationId xmlns:p14="http://schemas.microsoft.com/office/powerpoint/2010/main" val="170859122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9110" y="303130"/>
            <a:ext cx="8145780" cy="646331"/>
          </a:xfrm>
          <a:prstGeom prst="rect">
            <a:avLst/>
          </a:prstGeom>
        </p:spPr>
        <p:txBody>
          <a:bodyPr/>
          <a:lstStyle>
            <a:lvl1pPr algn="l">
              <a:defRPr sz="3600" b="1">
                <a:solidFill>
                  <a:schemeClr val="accent1"/>
                </a:solidFill>
                <a:latin typeface="Trebuchet MS"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01017725"/>
      </p:ext>
    </p:extLst>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469655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764184"/>
      </p:ext>
    </p:extLst>
  </p:cSld>
  <p:clrMapOvr>
    <a:masterClrMapping/>
  </p:clrMapOv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990600"/>
            <a:ext cx="8229600" cy="5410200"/>
          </a:xfrm>
        </p:spPr>
        <p:txBody>
          <a:bodyPr/>
          <a:lstStyle>
            <a:lvl1pPr>
              <a:defRPr sz="2800">
                <a:solidFill>
                  <a:schemeClr val="bg1"/>
                </a:solidFill>
              </a:defRPr>
            </a:lvl1pPr>
            <a:lvl2pPr>
              <a:defRPr sz="2800">
                <a:solidFill>
                  <a:schemeClr val="bg1"/>
                </a:solidFill>
              </a:defRPr>
            </a:lvl2pPr>
            <a:lvl3pPr>
              <a:defRPr sz="2400">
                <a:solidFill>
                  <a:schemeClr val="bg1"/>
                </a:solidFill>
              </a:defRPr>
            </a:lvl3pPr>
            <a:lvl4pPr>
              <a:defRPr sz="2400">
                <a:solidFill>
                  <a:schemeClr val="bg1"/>
                </a:solidFill>
              </a:defRPr>
            </a:lvl4pPr>
            <a:lvl5pPr>
              <a:defRPr sz="20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Title 16"/>
          <p:cNvSpPr>
            <a:spLocks noGrp="1"/>
          </p:cNvSpPr>
          <p:nvPr>
            <p:ph type="title"/>
          </p:nvPr>
        </p:nvSpPr>
        <p:spPr/>
        <p:txBody>
          <a:bodyPr rtlCol="0">
            <a:normAutofit/>
          </a:bodyPr>
          <a:lstStyle>
            <a:lvl1pPr>
              <a:lnSpc>
                <a:spcPts val="2000"/>
              </a:lnSpc>
              <a:defRPr sz="2800" kern="0" spc="0" baseline="0"/>
            </a:lvl1pPr>
          </a:lstStyle>
          <a:p>
            <a:r>
              <a:rPr lang="en-US" smtClean="0"/>
              <a:t>Click to edit Master title style</a:t>
            </a:r>
            <a:endParaRPr lang="en-US" dirty="0"/>
          </a:p>
        </p:txBody>
      </p:sp>
      <p:sp>
        <p:nvSpPr>
          <p:cNvPr id="4" name="Date Placeholder 23"/>
          <p:cNvSpPr>
            <a:spLocks noGrp="1"/>
          </p:cNvSpPr>
          <p:nvPr>
            <p:ph type="dt" sz="half" idx="10"/>
          </p:nvPr>
        </p:nvSpPr>
        <p:spPr/>
        <p:txBody>
          <a:bodyPr/>
          <a:lstStyle>
            <a:lvl1pPr>
              <a:defRPr b="1">
                <a:solidFill>
                  <a:schemeClr val="bg2">
                    <a:lumMod val="75000"/>
                    <a:lumOff val="25000"/>
                  </a:schemeClr>
                </a:solidFill>
              </a:defRPr>
            </a:lvl1pPr>
          </a:lstStyle>
          <a:p>
            <a:pPr>
              <a:defRPr/>
            </a:pPr>
            <a:fld id="{1A351D9A-DA52-4E8C-8F79-CA81F2768BC5}" type="datetime1">
              <a:rPr lang="en-US" smtClean="0">
                <a:solidFill>
                  <a:srgbClr val="000000">
                    <a:lumMod val="75000"/>
                    <a:lumOff val="25000"/>
                  </a:srgbClr>
                </a:solidFill>
              </a:rPr>
              <a:pPr>
                <a:defRPr/>
              </a:pPr>
              <a:t>7/15/2013</a:t>
            </a:fld>
            <a:endParaRPr lang="en-US" dirty="0">
              <a:solidFill>
                <a:srgbClr val="000000">
                  <a:lumMod val="75000"/>
                  <a:lumOff val="25000"/>
                </a:srgbClr>
              </a:solidFill>
            </a:endParaRPr>
          </a:p>
        </p:txBody>
      </p:sp>
      <p:sp>
        <p:nvSpPr>
          <p:cNvPr id="5" name="Footer Placeholder 9"/>
          <p:cNvSpPr>
            <a:spLocks noGrp="1"/>
          </p:cNvSpPr>
          <p:nvPr>
            <p:ph type="ftr" sz="quarter" idx="11"/>
          </p:nvPr>
        </p:nvSpPr>
        <p:spPr/>
        <p:txBody>
          <a:bodyPr/>
          <a:lstStyle>
            <a:lvl1pPr>
              <a:defRPr b="1">
                <a:solidFill>
                  <a:schemeClr val="bg2">
                    <a:lumMod val="75000"/>
                    <a:lumOff val="25000"/>
                  </a:schemeClr>
                </a:solidFill>
              </a:defRPr>
            </a:lvl1pPr>
          </a:lstStyle>
          <a:p>
            <a:pPr>
              <a:defRPr/>
            </a:pPr>
            <a:r>
              <a:rPr lang="en-US" smtClean="0">
                <a:solidFill>
                  <a:srgbClr val="000000">
                    <a:lumMod val="75000"/>
                    <a:lumOff val="25000"/>
                  </a:srgbClr>
                </a:solidFill>
              </a:rPr>
              <a:t>Huntington Beach March 5, 2013</a:t>
            </a:r>
            <a:endParaRPr lang="en-US" dirty="0">
              <a:solidFill>
                <a:srgbClr val="000000">
                  <a:lumMod val="75000"/>
                  <a:lumOff val="25000"/>
                </a:srgbClr>
              </a:solidFill>
            </a:endParaRPr>
          </a:p>
        </p:txBody>
      </p:sp>
      <p:sp>
        <p:nvSpPr>
          <p:cNvPr id="6" name="Slide Number Placeholder 21"/>
          <p:cNvSpPr>
            <a:spLocks noGrp="1"/>
          </p:cNvSpPr>
          <p:nvPr>
            <p:ph type="sldNum" sz="quarter" idx="12"/>
          </p:nvPr>
        </p:nvSpPr>
        <p:spPr/>
        <p:txBody>
          <a:bodyPr/>
          <a:lstStyle>
            <a:lvl1pPr>
              <a:defRPr b="1">
                <a:solidFill>
                  <a:schemeClr val="bg2">
                    <a:lumMod val="75000"/>
                    <a:lumOff val="25000"/>
                  </a:schemeClr>
                </a:solidFill>
              </a:defRPr>
            </a:lvl1pPr>
          </a:lstStyle>
          <a:p>
            <a:pPr>
              <a:defRPr/>
            </a:pPr>
            <a:fld id="{D505C863-2CE5-41D4-9A34-1C6D7786FC48}" type="slidenum">
              <a:rPr lang="en-US" smtClean="0">
                <a:solidFill>
                  <a:srgbClr val="000000">
                    <a:lumMod val="75000"/>
                    <a:lumOff val="25000"/>
                  </a:srgbClr>
                </a:solidFill>
              </a:rPr>
              <a:pPr>
                <a:defRPr/>
              </a:pPr>
              <a:t>‹#›</a:t>
            </a:fld>
            <a:endParaRPr lang="en-US" dirty="0">
              <a:solidFill>
                <a:srgbClr val="000000">
                  <a:lumMod val="75000"/>
                  <a:lumOff val="25000"/>
                </a:srgbClr>
              </a:solidFill>
            </a:endParaRPr>
          </a:p>
        </p:txBody>
      </p:sp>
    </p:spTree>
    <p:extLst>
      <p:ext uri="{BB962C8B-B14F-4D97-AF65-F5344CB8AC3E}">
        <p14:creationId xmlns:p14="http://schemas.microsoft.com/office/powerpoint/2010/main" val="4083298994"/>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PGITechMktg2011">
    <p:spTree>
      <p:nvGrpSpPr>
        <p:cNvPr id="1" name=""/>
        <p:cNvGrpSpPr/>
        <p:nvPr/>
      </p:nvGrpSpPr>
      <p:grpSpPr>
        <a:xfrm>
          <a:off x="0" y="0"/>
          <a:ext cx="0" cy="0"/>
          <a:chOff x="0" y="0"/>
          <a:chExt cx="0" cy="0"/>
        </a:xfrm>
      </p:grpSpPr>
      <p:sp>
        <p:nvSpPr>
          <p:cNvPr id="2" name="Slide Number Placeholder 4"/>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2"/>
                </a:solidFill>
              </a:defRPr>
            </a:lvl1pPr>
          </a:lstStyle>
          <a:p>
            <a:fld id="{FF5DA9FF-C374-4DFA-AF5A-AADE5567A0AB}" type="slidenum">
              <a:rPr lang="en-US" smtClean="0">
                <a:solidFill>
                  <a:srgbClr val="D6ECFF"/>
                </a:solidFill>
              </a:rPr>
              <a:pPr/>
              <a:t>‹#›</a:t>
            </a:fld>
            <a:endParaRPr lang="en-US">
              <a:solidFill>
                <a:srgbClr val="D6ECFF"/>
              </a:solidFill>
            </a:endParaRPr>
          </a:p>
        </p:txBody>
      </p:sp>
    </p:spTree>
    <p:extLst>
      <p:ext uri="{BB962C8B-B14F-4D97-AF65-F5344CB8AC3E}">
        <p14:creationId xmlns:p14="http://schemas.microsoft.com/office/powerpoint/2010/main" val="2406521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Custom Layout">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169994"/>
            <a:ext cx="6858000" cy="1182806"/>
          </a:xfrm>
        </p:spPr>
        <p:txBody>
          <a:bodyPr>
            <a:normAutofit/>
          </a:bodyPr>
          <a:lstStyle>
            <a:lvl1pPr algn="ctr">
              <a:lnSpc>
                <a:spcPct val="100000"/>
              </a:lnSpc>
              <a:defRPr sz="36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smtClean="0">
                <a:solidFill>
                  <a:schemeClr val="accent6">
                    <a:lumMod val="50000"/>
                  </a:schemeClr>
                </a:solidFill>
              </a:defRPr>
            </a:lvl1pPr>
          </a:lstStyle>
          <a:p>
            <a:fld id="{3C1301D9-2E4D-4E54-A704-F4E8CB37F844}" type="datetime1">
              <a:rPr lang="en-US">
                <a:solidFill>
                  <a:srgbClr val="2D393F">
                    <a:lumMod val="50000"/>
                  </a:srgbClr>
                </a:solidFill>
              </a:rPr>
              <a:pPr/>
              <a:t>7/15/2013</a:t>
            </a:fld>
            <a:endParaRPr lang="en-US">
              <a:solidFill>
                <a:srgbClr val="2D393F">
                  <a:lumMod val="50000"/>
                </a:srgbClr>
              </a:solidFill>
            </a:endParaRPr>
          </a:p>
        </p:txBody>
      </p:sp>
      <p:sp>
        <p:nvSpPr>
          <p:cNvPr id="4" name="Footer Placeholder 3"/>
          <p:cNvSpPr>
            <a:spLocks noGrp="1"/>
          </p:cNvSpPr>
          <p:nvPr>
            <p:ph type="ftr" sz="quarter" idx="11"/>
          </p:nvPr>
        </p:nvSpPr>
        <p:spPr/>
        <p:txBody>
          <a:bodyPr/>
          <a:lstStyle>
            <a:lvl1pPr>
              <a:defRPr dirty="0">
                <a:solidFill>
                  <a:schemeClr val="accent6">
                    <a:lumMod val="50000"/>
                  </a:schemeClr>
                </a:solidFill>
              </a:defRPr>
            </a:lvl1pPr>
          </a:lstStyle>
          <a:p>
            <a:r>
              <a:rPr lang="en-US" smtClean="0">
                <a:solidFill>
                  <a:srgbClr val="2D393F">
                    <a:lumMod val="50000"/>
                  </a:srgbClr>
                </a:solidFill>
              </a:rPr>
              <a:t>Huntington Beach March 5, 2013</a:t>
            </a:r>
            <a:endParaRPr lang="en-US">
              <a:solidFill>
                <a:srgbClr val="2D393F">
                  <a:lumMod val="50000"/>
                </a:srgbClr>
              </a:solidFill>
            </a:endParaRPr>
          </a:p>
        </p:txBody>
      </p:sp>
      <p:sp>
        <p:nvSpPr>
          <p:cNvPr id="5" name="Slide Number Placeholder 4"/>
          <p:cNvSpPr>
            <a:spLocks noGrp="1"/>
          </p:cNvSpPr>
          <p:nvPr>
            <p:ph type="sldNum" sz="quarter" idx="12"/>
          </p:nvPr>
        </p:nvSpPr>
        <p:spPr/>
        <p:txBody>
          <a:bodyPr/>
          <a:lstStyle>
            <a:lvl1pPr>
              <a:defRPr smtClean="0">
                <a:solidFill>
                  <a:schemeClr val="accent6">
                    <a:lumMod val="50000"/>
                  </a:schemeClr>
                </a:solidFill>
              </a:defRPr>
            </a:lvl1pPr>
          </a:lstStyle>
          <a:p>
            <a:fld id="{ADA2288E-63AA-4F23-9A82-6B8569F69C28}" type="slidenum">
              <a:rPr lang="en-US">
                <a:solidFill>
                  <a:srgbClr val="2D393F">
                    <a:lumMod val="50000"/>
                  </a:srgbClr>
                </a:solidFill>
              </a:rPr>
              <a:pPr/>
              <a:t>‹#›</a:t>
            </a:fld>
            <a:endParaRPr lang="en-US">
              <a:solidFill>
                <a:srgbClr val="2D393F">
                  <a:lumMod val="50000"/>
                </a:srgbClr>
              </a:solidFill>
            </a:endParaRPr>
          </a:p>
        </p:txBody>
      </p:sp>
    </p:spTree>
    <p:extLst>
      <p:ext uri="{BB962C8B-B14F-4D97-AF65-F5344CB8AC3E}">
        <p14:creationId xmlns:p14="http://schemas.microsoft.com/office/powerpoint/2010/main" val="84996322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ntro Page">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pic>
        <p:nvPicPr>
          <p:cNvPr id="3" name="Picture 6" descr="cray-logo.png"/>
          <p:cNvPicPr>
            <a:picLocks noChangeAspect="1"/>
          </p:cNvPicPr>
          <p:nvPr/>
        </p:nvPicPr>
        <p:blipFill>
          <a:blip r:embed="rId3" cstate="print"/>
          <a:srcRect/>
          <a:stretch>
            <a:fillRect/>
          </a:stretch>
        </p:blipFill>
        <p:spPr bwMode="auto">
          <a:xfrm>
            <a:off x="3086100" y="1371600"/>
            <a:ext cx="2971800" cy="565150"/>
          </a:xfrm>
          <a:prstGeom prst="rect">
            <a:avLst/>
          </a:prstGeom>
          <a:noFill/>
          <a:ln w="9525">
            <a:noFill/>
            <a:miter lim="800000"/>
            <a:headEnd/>
            <a:tailEnd/>
          </a:ln>
        </p:spPr>
      </p:pic>
      <p:sp>
        <p:nvSpPr>
          <p:cNvPr id="2" name="Title 1"/>
          <p:cNvSpPr>
            <a:spLocks noGrp="1"/>
          </p:cNvSpPr>
          <p:nvPr>
            <p:ph type="title"/>
          </p:nvPr>
        </p:nvSpPr>
        <p:spPr>
          <a:xfrm>
            <a:off x="266700" y="2667000"/>
            <a:ext cx="8610600" cy="1676400"/>
          </a:xfrm>
        </p:spPr>
        <p:txBody>
          <a:bodyPr anchor="ctr"/>
          <a:lstStyle>
            <a:lvl1pPr algn="ctr">
              <a:lnSpc>
                <a:spcPct val="150000"/>
              </a:lnSpc>
              <a:defRPr sz="2800"/>
            </a:lvl1pPr>
          </a:lstStyle>
          <a:p>
            <a:r>
              <a:rPr lang="en-US" smtClean="0"/>
              <a:t>Click to edit Master title style</a:t>
            </a:r>
            <a:endParaRPr lang="en-US" dirty="0"/>
          </a:p>
        </p:txBody>
      </p:sp>
      <p:sp>
        <p:nvSpPr>
          <p:cNvPr id="4" name="Date Placeholder 2"/>
          <p:cNvSpPr>
            <a:spLocks noGrp="1"/>
          </p:cNvSpPr>
          <p:nvPr>
            <p:ph type="dt" sz="half" idx="10"/>
          </p:nvPr>
        </p:nvSpPr>
        <p:spPr/>
        <p:txBody>
          <a:bodyPr/>
          <a:lstStyle>
            <a:lvl1pPr>
              <a:defRPr/>
            </a:lvl1pPr>
          </a:lstStyle>
          <a:p>
            <a:fld id="{389691F5-E3BC-45BA-9ABD-41677FA954F7}" type="datetime1">
              <a:rPr lang="en-US" smtClean="0">
                <a:solidFill>
                  <a:srgbClr val="000000"/>
                </a:solidFill>
              </a:rPr>
              <a:pPr/>
              <a:t>7/15/2013</a:t>
            </a:fld>
            <a:endParaRPr lang="en-US">
              <a:solidFill>
                <a:srgbClr val="000000"/>
              </a:solidFill>
            </a:endParaRPr>
          </a:p>
        </p:txBody>
      </p:sp>
      <p:sp>
        <p:nvSpPr>
          <p:cNvPr id="5" name="Footer Placeholder 3"/>
          <p:cNvSpPr>
            <a:spLocks noGrp="1"/>
          </p:cNvSpPr>
          <p:nvPr>
            <p:ph type="ftr" sz="quarter" idx="11"/>
          </p:nvPr>
        </p:nvSpPr>
        <p:spPr/>
        <p:txBody>
          <a:bodyPr/>
          <a:lstStyle>
            <a:lvl1pPr>
              <a:defRPr/>
            </a:lvl1pPr>
          </a:lstStyle>
          <a:p>
            <a:r>
              <a:rPr lang="en-US" smtClean="0">
                <a:solidFill>
                  <a:srgbClr val="000000"/>
                </a:solidFill>
              </a:rPr>
              <a:t>Huntington Beach March 5, 2013</a:t>
            </a:r>
            <a:endParaRPr lang="en-US">
              <a:solidFill>
                <a:srgbClr val="000000"/>
              </a:solidFill>
            </a:endParaRPr>
          </a:p>
        </p:txBody>
      </p:sp>
      <p:sp>
        <p:nvSpPr>
          <p:cNvPr id="6" name="Slide Number Placeholder 4"/>
          <p:cNvSpPr>
            <a:spLocks noGrp="1"/>
          </p:cNvSpPr>
          <p:nvPr>
            <p:ph type="sldNum" sz="quarter" idx="12"/>
          </p:nvPr>
        </p:nvSpPr>
        <p:spPr/>
        <p:txBody>
          <a:bodyPr/>
          <a:lstStyle>
            <a:lvl1pPr>
              <a:defRPr/>
            </a:lvl1pPr>
          </a:lstStyle>
          <a:p>
            <a:fld id="{ADA2288E-63AA-4F23-9A82-6B8569F69C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3536893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p:cNvCxnSpPr/>
          <p:nvPr/>
        </p:nvCxnSpPr>
        <p:spPr>
          <a:xfrm>
            <a:off x="1463675" y="3549650"/>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708525" y="3549650"/>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540250" y="3525838"/>
            <a:ext cx="46038" cy="46037"/>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anchor="ctr"/>
          <a:lstStyle/>
          <a:p>
            <a:pPr algn="ctr">
              <a:defRPr/>
            </a:pPr>
            <a:endParaRPr lang="en-US">
              <a:solidFill>
                <a:srgbClr val="FFFFFF"/>
              </a:solidFill>
            </a:endParaRPr>
          </a:p>
        </p:txBody>
      </p:sp>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accent2">
                    <a:lumMod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28" name="Title 27"/>
          <p:cNvSpPr>
            <a:spLocks noGrp="1"/>
          </p:cNvSpPr>
          <p:nvPr>
            <p:ph type="ctrTitle"/>
          </p:nvPr>
        </p:nvSpPr>
        <p:spPr>
          <a:xfrm>
            <a:off x="457200" y="1433732"/>
            <a:ext cx="8305800" cy="1981200"/>
          </a:xfrm>
          <a:ln w="6350" cap="rnd">
            <a:noFill/>
          </a:ln>
        </p:spPr>
        <p:txBody>
          <a:bodyPr>
            <a:noAutofit/>
          </a:bodyPr>
          <a:lstStyle>
            <a:lvl1pPr algn="ctr">
              <a:lnSpc>
                <a:spcPct val="100000"/>
              </a:lnSpc>
              <a:defRPr lang="en-US" sz="4800" b="0" dirty="0">
                <a:ln w="3200">
                  <a:solidFill>
                    <a:schemeClr val="bg2">
                      <a:shade val="75000"/>
                      <a:alpha val="25000"/>
                    </a:schemeClr>
                  </a:solidFill>
                  <a:prstDash val="solid"/>
                  <a:round/>
                </a:ln>
                <a:solidFill>
                  <a:schemeClr val="accent6">
                    <a:lumMod val="50000"/>
                  </a:schemeClr>
                </a:solidFill>
                <a:effectLst>
                  <a:innerShdw blurRad="50800" dist="25400" dir="13500000">
                    <a:srgbClr val="000000">
                      <a:alpha val="70000"/>
                    </a:srgbClr>
                  </a:innerShdw>
                </a:effectLst>
              </a:defRPr>
            </a:lvl1pPr>
          </a:lstStyle>
          <a:p>
            <a:r>
              <a:rPr lang="en-US" smtClean="0"/>
              <a:t>Click to edit Master title style</a:t>
            </a:r>
            <a:endParaRPr lang="en-US" dirty="0"/>
          </a:p>
        </p:txBody>
      </p:sp>
      <p:sp>
        <p:nvSpPr>
          <p:cNvPr id="7" name="Date Placeholder 14"/>
          <p:cNvSpPr>
            <a:spLocks noGrp="1"/>
          </p:cNvSpPr>
          <p:nvPr>
            <p:ph type="dt" sz="half" idx="10"/>
          </p:nvPr>
        </p:nvSpPr>
        <p:spPr/>
        <p:txBody>
          <a:bodyPr/>
          <a:lstStyle>
            <a:lvl1pPr>
              <a:defRPr/>
            </a:lvl1pPr>
          </a:lstStyle>
          <a:p>
            <a:fld id="{311DE7E6-875D-4F8C-9132-2C137F522A8C}" type="datetime1">
              <a:rPr lang="en-US" smtClean="0">
                <a:solidFill>
                  <a:srgbClr val="000000"/>
                </a:solidFill>
              </a:rPr>
              <a:pPr/>
              <a:t>7/15/2013</a:t>
            </a:fld>
            <a:endParaRPr lang="en-US">
              <a:solidFill>
                <a:srgbClr val="000000"/>
              </a:solidFill>
            </a:endParaRPr>
          </a:p>
        </p:txBody>
      </p:sp>
      <p:sp>
        <p:nvSpPr>
          <p:cNvPr id="8" name="Slide Number Placeholder 15"/>
          <p:cNvSpPr>
            <a:spLocks noGrp="1"/>
          </p:cNvSpPr>
          <p:nvPr>
            <p:ph type="sldNum" sz="quarter" idx="11"/>
          </p:nvPr>
        </p:nvSpPr>
        <p:spPr/>
        <p:txBody>
          <a:bodyPr/>
          <a:lstStyle>
            <a:lvl1pPr>
              <a:defRPr/>
            </a:lvl1pPr>
          </a:lstStyle>
          <a:p>
            <a:fld id="{ADA2288E-63AA-4F23-9A82-6B8569F69C28}" type="slidenum">
              <a:rPr lang="en-US" smtClean="0">
                <a:solidFill>
                  <a:srgbClr val="000000"/>
                </a:solidFill>
              </a:rPr>
              <a:pPr/>
              <a:t>‹#›</a:t>
            </a:fld>
            <a:endParaRPr lang="en-US">
              <a:solidFill>
                <a:srgbClr val="000000"/>
              </a:solidFill>
            </a:endParaRPr>
          </a:p>
        </p:txBody>
      </p:sp>
      <p:sp>
        <p:nvSpPr>
          <p:cNvPr id="10" name="Footer Placeholder 16"/>
          <p:cNvSpPr>
            <a:spLocks noGrp="1"/>
          </p:cNvSpPr>
          <p:nvPr>
            <p:ph type="ftr" sz="quarter" idx="12"/>
          </p:nvPr>
        </p:nvSpPr>
        <p:spPr/>
        <p:txBody>
          <a:bodyPr/>
          <a:lstStyle>
            <a:lvl1pPr>
              <a:defRPr/>
            </a:lvl1pPr>
          </a:lstStyle>
          <a:p>
            <a:r>
              <a:rPr lang="en-US" smtClean="0">
                <a:solidFill>
                  <a:srgbClr val="000000"/>
                </a:solidFill>
              </a:rPr>
              <a:t>Huntington Beach March 5, 2013</a:t>
            </a:r>
            <a:endParaRPr lang="en-US">
              <a:solidFill>
                <a:srgbClr val="000000"/>
              </a:solidFill>
            </a:endParaRPr>
          </a:p>
        </p:txBody>
      </p:sp>
    </p:spTree>
    <p:extLst>
      <p:ext uri="{BB962C8B-B14F-4D97-AF65-F5344CB8AC3E}">
        <p14:creationId xmlns:p14="http://schemas.microsoft.com/office/powerpoint/2010/main" val="118561601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lvl1pPr>
              <a:defRPr sz="2800"/>
            </a:lvl1pPr>
            <a:lvl2pPr>
              <a:defRPr sz="2800"/>
            </a:lvl2pPr>
            <a:lvl3pPr>
              <a:defRPr sz="20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itle 16"/>
          <p:cNvSpPr>
            <a:spLocks noGrp="1"/>
          </p:cNvSpPr>
          <p:nvPr>
            <p:ph type="title"/>
          </p:nvPr>
        </p:nvSpPr>
        <p:spPr/>
        <p:txBody>
          <a:bodyPr rtlCol="0">
            <a:normAutofit/>
          </a:bodyPr>
          <a:lstStyle>
            <a:lvl1pPr>
              <a:lnSpc>
                <a:spcPct val="100000"/>
              </a:lnSpc>
              <a:defRPr sz="2800" kern="0" spc="0" baseline="0"/>
            </a:lvl1pPr>
          </a:lstStyle>
          <a:p>
            <a:r>
              <a:rPr lang="en-US" smtClean="0"/>
              <a:t>Click to edit Master title style</a:t>
            </a:r>
            <a:endParaRPr lang="en-US" dirty="0"/>
          </a:p>
        </p:txBody>
      </p:sp>
      <p:sp>
        <p:nvSpPr>
          <p:cNvPr id="4" name="Date Placeholder 23"/>
          <p:cNvSpPr>
            <a:spLocks noGrp="1"/>
          </p:cNvSpPr>
          <p:nvPr>
            <p:ph type="dt" sz="half" idx="10"/>
          </p:nvPr>
        </p:nvSpPr>
        <p:spPr/>
        <p:txBody>
          <a:bodyPr/>
          <a:lstStyle>
            <a:lvl1pPr>
              <a:defRPr>
                <a:solidFill>
                  <a:schemeClr val="tx1"/>
                </a:solidFill>
              </a:defRPr>
            </a:lvl1pPr>
          </a:lstStyle>
          <a:p>
            <a:fld id="{0B85DAA4-BE77-43CA-AEFC-5AF47AA1F46E}" type="datetime1">
              <a:rPr lang="en-US" smtClean="0">
                <a:solidFill>
                  <a:srgbClr val="FFFFFF"/>
                </a:solidFill>
              </a:rPr>
              <a:pPr/>
              <a:t>7/15/2013</a:t>
            </a:fld>
            <a:endParaRPr lang="en-US">
              <a:solidFill>
                <a:srgbClr val="FFFFFF"/>
              </a:solidFill>
            </a:endParaRPr>
          </a:p>
        </p:txBody>
      </p:sp>
      <p:sp>
        <p:nvSpPr>
          <p:cNvPr id="5" name="Footer Placeholder 9"/>
          <p:cNvSpPr>
            <a:spLocks noGrp="1"/>
          </p:cNvSpPr>
          <p:nvPr>
            <p:ph type="ftr" sz="quarter" idx="11"/>
          </p:nvPr>
        </p:nvSpPr>
        <p:spPr/>
        <p:txBody>
          <a:bodyPr/>
          <a:lstStyle>
            <a:lvl1pPr>
              <a:defRPr>
                <a:solidFill>
                  <a:schemeClr val="tx1"/>
                </a:solidFill>
              </a:defRPr>
            </a:lvl1pPr>
          </a:lstStyle>
          <a:p>
            <a:r>
              <a:rPr lang="en-US" smtClean="0">
                <a:solidFill>
                  <a:srgbClr val="FFFFFF"/>
                </a:solidFill>
              </a:rPr>
              <a:t>Huntington Beach March 5, 2013</a:t>
            </a:r>
            <a:endParaRPr lang="en-US">
              <a:solidFill>
                <a:srgbClr val="FFFFFF"/>
              </a:solidFill>
            </a:endParaRPr>
          </a:p>
        </p:txBody>
      </p:sp>
      <p:sp>
        <p:nvSpPr>
          <p:cNvPr id="6" name="Slide Number Placeholder 21"/>
          <p:cNvSpPr>
            <a:spLocks noGrp="1"/>
          </p:cNvSpPr>
          <p:nvPr>
            <p:ph type="sldNum" sz="quarter" idx="12"/>
          </p:nvPr>
        </p:nvSpPr>
        <p:spPr/>
        <p:txBody>
          <a:bodyPr/>
          <a:lstStyle>
            <a:lvl1pPr>
              <a:defRPr>
                <a:solidFill>
                  <a:schemeClr val="tx1"/>
                </a:solidFill>
              </a:defRPr>
            </a:lvl1pPr>
          </a:lstStyle>
          <a:p>
            <a:fld id="{ADA2288E-63AA-4F23-9A82-6B8569F69C28}"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21158712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3"/>
          <p:cNvCxnSpPr/>
          <p:nvPr/>
        </p:nvCxnSpPr>
        <p:spPr>
          <a:xfrm>
            <a:off x="685800" y="4916488"/>
            <a:ext cx="7924800" cy="4762"/>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chemeClr val="accent6">
                    <a:lumMod val="50000"/>
                  </a:schemeClr>
                </a:solidFill>
                <a:effectLst>
                  <a:innerShdw blurRad="38100" dist="25400" dir="13500000">
                    <a:prstClr val="black">
                      <a:alpha val="70000"/>
                    </a:prstClr>
                  </a:inn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685800" y="4958864"/>
            <a:ext cx="7924800" cy="984736"/>
          </a:xfrm>
        </p:spPr>
        <p:txBody>
          <a:bodyPr/>
          <a:lstStyle>
            <a:lvl1pPr marL="0" indent="0">
              <a:buNone/>
              <a:defRPr sz="2000" spc="100" baseline="0">
                <a:solidFill>
                  <a:schemeClr val="accent2">
                    <a:lumMod val="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81C4D1B1-FD1A-4456-90F5-CD6AD3EA2090}" type="datetime1">
              <a:rPr lang="en-US" smtClean="0">
                <a:solidFill>
                  <a:srgbClr val="000000"/>
                </a:solidFill>
              </a:rPr>
              <a:pPr/>
              <a:t>7/15/2013</a:t>
            </a:fld>
            <a:endParaRPr lang="en-US">
              <a:solidFill>
                <a:srgbClr val="000000"/>
              </a:solidFill>
            </a:endParaRPr>
          </a:p>
        </p:txBody>
      </p:sp>
      <p:sp>
        <p:nvSpPr>
          <p:cNvPr id="6" name="Footer Placeholder 4"/>
          <p:cNvSpPr>
            <a:spLocks noGrp="1"/>
          </p:cNvSpPr>
          <p:nvPr>
            <p:ph type="ftr" sz="quarter" idx="11"/>
          </p:nvPr>
        </p:nvSpPr>
        <p:spPr/>
        <p:txBody>
          <a:bodyPr/>
          <a:lstStyle>
            <a:lvl1pPr>
              <a:defRPr/>
            </a:lvl1pPr>
          </a:lstStyle>
          <a:p>
            <a:r>
              <a:rPr lang="en-US" smtClean="0">
                <a:solidFill>
                  <a:srgbClr val="000000"/>
                </a:solidFill>
              </a:rPr>
              <a:t>Huntington Beach March 5, 2013</a:t>
            </a:r>
            <a:endParaRPr lang="en-US">
              <a:solidFill>
                <a:srgbClr val="000000"/>
              </a:solidFill>
            </a:endParaRPr>
          </a:p>
        </p:txBody>
      </p:sp>
      <p:sp>
        <p:nvSpPr>
          <p:cNvPr id="7" name="Slide Number Placeholder 5"/>
          <p:cNvSpPr>
            <a:spLocks noGrp="1"/>
          </p:cNvSpPr>
          <p:nvPr>
            <p:ph type="sldNum" sz="quarter" idx="12"/>
          </p:nvPr>
        </p:nvSpPr>
        <p:spPr/>
        <p:txBody>
          <a:bodyPr/>
          <a:lstStyle>
            <a:lvl1pPr>
              <a:defRPr/>
            </a:lvl1pPr>
          </a:lstStyle>
          <a:p>
            <a:fld id="{ADA2288E-63AA-4F23-9A82-6B8569F69C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31012714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1" name="Content Placeholder 10"/>
          <p:cNvSpPr>
            <a:spLocks noGrp="1"/>
          </p:cNvSpPr>
          <p:nvPr>
            <p:ph sz="half" idx="1"/>
          </p:nvPr>
        </p:nvSpPr>
        <p:spPr>
          <a:xfrm>
            <a:off x="457200" y="1524000"/>
            <a:ext cx="4059936"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half" idx="2"/>
          </p:nvPr>
        </p:nvSpPr>
        <p:spPr>
          <a:xfrm>
            <a:off x="4648200" y="1524000"/>
            <a:ext cx="4059936"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3"/>
          <p:cNvSpPr>
            <a:spLocks noGrp="1"/>
          </p:cNvSpPr>
          <p:nvPr>
            <p:ph type="dt" sz="half" idx="10"/>
          </p:nvPr>
        </p:nvSpPr>
        <p:spPr/>
        <p:txBody>
          <a:bodyPr/>
          <a:lstStyle>
            <a:lvl1pPr>
              <a:defRPr/>
            </a:lvl1pPr>
          </a:lstStyle>
          <a:p>
            <a:fld id="{F67BE26E-B75D-45F8-ACEF-7603A68B4202}" type="datetime1">
              <a:rPr lang="en-US" smtClean="0">
                <a:solidFill>
                  <a:srgbClr val="000000"/>
                </a:solidFill>
              </a:rPr>
              <a:pPr/>
              <a:t>7/15/2013</a:t>
            </a:fld>
            <a:endParaRPr lang="en-US">
              <a:solidFill>
                <a:srgbClr val="000000"/>
              </a:solidFill>
            </a:endParaRPr>
          </a:p>
        </p:txBody>
      </p:sp>
      <p:sp>
        <p:nvSpPr>
          <p:cNvPr id="6" name="Footer Placeholder 9"/>
          <p:cNvSpPr>
            <a:spLocks noGrp="1"/>
          </p:cNvSpPr>
          <p:nvPr>
            <p:ph type="ftr" sz="quarter" idx="11"/>
          </p:nvPr>
        </p:nvSpPr>
        <p:spPr/>
        <p:txBody>
          <a:bodyPr/>
          <a:lstStyle>
            <a:lvl1pPr>
              <a:defRPr/>
            </a:lvl1pPr>
          </a:lstStyle>
          <a:p>
            <a:r>
              <a:rPr lang="en-US" smtClean="0">
                <a:solidFill>
                  <a:srgbClr val="000000"/>
                </a:solidFill>
              </a:rPr>
              <a:t>Huntington Beach March 5, 2013</a:t>
            </a:r>
            <a:endParaRPr lang="en-US">
              <a:solidFill>
                <a:srgbClr val="000000"/>
              </a:solidFill>
            </a:endParaRPr>
          </a:p>
        </p:txBody>
      </p:sp>
      <p:sp>
        <p:nvSpPr>
          <p:cNvPr id="7" name="Slide Number Placeholder 21"/>
          <p:cNvSpPr>
            <a:spLocks noGrp="1"/>
          </p:cNvSpPr>
          <p:nvPr>
            <p:ph type="sldNum" sz="quarter" idx="12"/>
          </p:nvPr>
        </p:nvSpPr>
        <p:spPr/>
        <p:txBody>
          <a:bodyPr/>
          <a:lstStyle>
            <a:lvl1pPr>
              <a:defRPr/>
            </a:lvl1pPr>
          </a:lstStyle>
          <a:p>
            <a:fld id="{ADA2288E-63AA-4F23-9A82-6B8569F69C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9128852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1" name="Content Placeholder 10"/>
          <p:cNvSpPr>
            <a:spLocks noGrp="1"/>
          </p:cNvSpPr>
          <p:nvPr>
            <p:ph sz="half" idx="1"/>
          </p:nvPr>
        </p:nvSpPr>
        <p:spPr>
          <a:xfrm>
            <a:off x="457200" y="1195754"/>
            <a:ext cx="8253046" cy="245012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half" idx="2"/>
          </p:nvPr>
        </p:nvSpPr>
        <p:spPr>
          <a:xfrm>
            <a:off x="445477" y="3751385"/>
            <a:ext cx="8262659" cy="23446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3"/>
          <p:cNvSpPr>
            <a:spLocks noGrp="1"/>
          </p:cNvSpPr>
          <p:nvPr>
            <p:ph type="dt" sz="half" idx="10"/>
          </p:nvPr>
        </p:nvSpPr>
        <p:spPr/>
        <p:txBody>
          <a:bodyPr/>
          <a:lstStyle>
            <a:lvl1pPr>
              <a:defRPr/>
            </a:lvl1pPr>
          </a:lstStyle>
          <a:p>
            <a:fld id="{136FE0CF-FCAD-4BDA-B00B-877B20B609B8}" type="datetime1">
              <a:rPr lang="en-US" smtClean="0">
                <a:solidFill>
                  <a:srgbClr val="000000"/>
                </a:solidFill>
              </a:rPr>
              <a:pPr/>
              <a:t>7/15/2013</a:t>
            </a:fld>
            <a:endParaRPr lang="en-US">
              <a:solidFill>
                <a:srgbClr val="000000"/>
              </a:solidFill>
            </a:endParaRPr>
          </a:p>
        </p:txBody>
      </p:sp>
      <p:sp>
        <p:nvSpPr>
          <p:cNvPr id="6" name="Footer Placeholder 9"/>
          <p:cNvSpPr>
            <a:spLocks noGrp="1"/>
          </p:cNvSpPr>
          <p:nvPr>
            <p:ph type="ftr" sz="quarter" idx="11"/>
          </p:nvPr>
        </p:nvSpPr>
        <p:spPr/>
        <p:txBody>
          <a:bodyPr/>
          <a:lstStyle>
            <a:lvl1pPr>
              <a:defRPr/>
            </a:lvl1pPr>
          </a:lstStyle>
          <a:p>
            <a:r>
              <a:rPr lang="en-US" smtClean="0">
                <a:solidFill>
                  <a:srgbClr val="000000"/>
                </a:solidFill>
              </a:rPr>
              <a:t>Huntington Beach March 5, 2013</a:t>
            </a:r>
            <a:endParaRPr lang="en-US">
              <a:solidFill>
                <a:srgbClr val="000000"/>
              </a:solidFill>
            </a:endParaRPr>
          </a:p>
        </p:txBody>
      </p:sp>
      <p:sp>
        <p:nvSpPr>
          <p:cNvPr id="7" name="Slide Number Placeholder 21"/>
          <p:cNvSpPr>
            <a:spLocks noGrp="1"/>
          </p:cNvSpPr>
          <p:nvPr>
            <p:ph type="sldNum" sz="quarter" idx="12"/>
          </p:nvPr>
        </p:nvSpPr>
        <p:spPr/>
        <p:txBody>
          <a:bodyPr/>
          <a:lstStyle>
            <a:lvl1pPr>
              <a:defRPr/>
            </a:lvl1pPr>
          </a:lstStyle>
          <a:p>
            <a:fld id="{ADA2288E-63AA-4F23-9A82-6B8569F69C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555210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6053398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p:cNvCxnSpPr/>
          <p:nvPr/>
        </p:nvCxnSpPr>
        <p:spPr>
          <a:xfrm>
            <a:off x="563563" y="2179638"/>
            <a:ext cx="3748087" cy="1587"/>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754563" y="2179638"/>
            <a:ext cx="3749675" cy="1587"/>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anchor="b">
            <a:noAutofit/>
          </a:bodyPr>
          <a:lstStyle>
            <a:lvl1pPr marL="0" indent="0" algn="l">
              <a:spcBef>
                <a:spcPts val="0"/>
              </a:spcBef>
              <a:buNone/>
              <a:defRPr sz="2000" b="1">
                <a:solidFill>
                  <a:schemeClr val="accent2">
                    <a:lumMod val="50000"/>
                  </a:schemeClr>
                </a:solidFill>
                <a:latin typeface="Calibri" pitchFamily="34" charset="0"/>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4" name="Content Placeholder 33"/>
          <p:cNvSpPr>
            <a:spLocks noGrp="1"/>
          </p:cNvSpPr>
          <p:nvPr>
            <p:ph sz="quarter" idx="4"/>
          </p:nvPr>
        </p:nvSpPr>
        <p:spPr>
          <a:xfrm>
            <a:off x="4649788" y="2201896"/>
            <a:ext cx="4038600"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a:xfrm>
            <a:off x="457200" y="155448"/>
            <a:ext cx="8229600" cy="606552"/>
          </a:xfrm>
        </p:spPr>
        <p:txBody>
          <a:bodyPr/>
          <a:lstStyle>
            <a:lvl1pPr>
              <a:defRPr/>
            </a:lvl1pPr>
          </a:lstStyle>
          <a:p>
            <a:r>
              <a:rPr lang="en-US" smtClean="0"/>
              <a:t>Click to edit Master title style</a:t>
            </a:r>
            <a:endParaRPr lang="en-US" dirty="0"/>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anchor="b">
            <a:noAutofit/>
          </a:bodyPr>
          <a:lstStyle>
            <a:lvl1pPr marL="0" indent="0" algn="l">
              <a:spcBef>
                <a:spcPts val="0"/>
              </a:spcBef>
              <a:buNone/>
              <a:defRPr sz="2000" b="1" baseline="0">
                <a:solidFill>
                  <a:schemeClr val="accent2">
                    <a:lumMod val="50000"/>
                  </a:schemeClr>
                </a:solidFill>
                <a:latin typeface="Calibri" pitchFamily="34" charset="0"/>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9" name="Slide Number Placeholder 8"/>
          <p:cNvSpPr>
            <a:spLocks noGrp="1"/>
          </p:cNvSpPr>
          <p:nvPr>
            <p:ph type="sldNum" sz="quarter" idx="10"/>
          </p:nvPr>
        </p:nvSpPr>
        <p:spPr/>
        <p:txBody>
          <a:bodyPr/>
          <a:lstStyle>
            <a:lvl1pPr>
              <a:defRPr/>
            </a:lvl1pPr>
          </a:lstStyle>
          <a:p>
            <a:fld id="{ADA2288E-63AA-4F23-9A82-6B8569F69C28}" type="slidenum">
              <a:rPr lang="en-US" smtClean="0">
                <a:solidFill>
                  <a:srgbClr val="000000"/>
                </a:solidFill>
              </a:rPr>
              <a:pPr/>
              <a:t>‹#›</a:t>
            </a:fld>
            <a:endParaRPr lang="en-US">
              <a:solidFill>
                <a:srgbClr val="000000"/>
              </a:solidFill>
            </a:endParaRPr>
          </a:p>
        </p:txBody>
      </p:sp>
      <p:sp>
        <p:nvSpPr>
          <p:cNvPr id="10" name="Footer Placeholder 7"/>
          <p:cNvSpPr>
            <a:spLocks noGrp="1"/>
          </p:cNvSpPr>
          <p:nvPr>
            <p:ph type="ftr" sz="quarter" idx="11"/>
          </p:nvPr>
        </p:nvSpPr>
        <p:spPr/>
        <p:txBody>
          <a:bodyPr/>
          <a:lstStyle>
            <a:lvl1pPr>
              <a:defRPr/>
            </a:lvl1pPr>
          </a:lstStyle>
          <a:p>
            <a:r>
              <a:rPr lang="en-US" smtClean="0">
                <a:solidFill>
                  <a:srgbClr val="000000"/>
                </a:solidFill>
              </a:rPr>
              <a:t>Huntington Beach March 5, 2013</a:t>
            </a:r>
            <a:endParaRPr lang="en-US">
              <a:solidFill>
                <a:srgbClr val="000000"/>
              </a:solidFill>
            </a:endParaRPr>
          </a:p>
        </p:txBody>
      </p:sp>
      <p:sp>
        <p:nvSpPr>
          <p:cNvPr id="11" name="Date Placeholder 6"/>
          <p:cNvSpPr>
            <a:spLocks noGrp="1"/>
          </p:cNvSpPr>
          <p:nvPr>
            <p:ph type="dt" sz="half" idx="12"/>
          </p:nvPr>
        </p:nvSpPr>
        <p:spPr/>
        <p:txBody>
          <a:bodyPr/>
          <a:lstStyle>
            <a:lvl1pPr>
              <a:defRPr/>
            </a:lvl1pPr>
          </a:lstStyle>
          <a:p>
            <a:fld id="{0A6726F0-227B-4848-9DBB-B2954A05E014}" type="datetime1">
              <a:rPr lang="en-US" smtClean="0">
                <a:solidFill>
                  <a:srgbClr val="000000"/>
                </a:solidFill>
              </a:rPr>
              <a:pPr/>
              <a:t>7/15/2013</a:t>
            </a:fld>
            <a:endParaRPr lang="en-US">
              <a:solidFill>
                <a:srgbClr val="000000"/>
              </a:solidFill>
            </a:endParaRPr>
          </a:p>
        </p:txBody>
      </p:sp>
    </p:spTree>
    <p:extLst>
      <p:ext uri="{BB962C8B-B14F-4D97-AF65-F5344CB8AC3E}">
        <p14:creationId xmlns:p14="http://schemas.microsoft.com/office/powerpoint/2010/main" val="39805574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3"/>
          <p:cNvSpPr>
            <a:spLocks noGrp="1"/>
          </p:cNvSpPr>
          <p:nvPr>
            <p:ph type="dt" sz="half" idx="10"/>
          </p:nvPr>
        </p:nvSpPr>
        <p:spPr/>
        <p:txBody>
          <a:bodyPr/>
          <a:lstStyle>
            <a:lvl1pPr>
              <a:defRPr/>
            </a:lvl1pPr>
          </a:lstStyle>
          <a:p>
            <a:fld id="{C8F3C55D-0BA6-4A6C-B476-BE690FA38C49}" type="datetime1">
              <a:rPr lang="en-US" smtClean="0">
                <a:solidFill>
                  <a:srgbClr val="000000"/>
                </a:solidFill>
              </a:rPr>
              <a:pPr/>
              <a:t>7/15/2013</a:t>
            </a:fld>
            <a:endParaRPr lang="en-US">
              <a:solidFill>
                <a:srgbClr val="000000"/>
              </a:solidFill>
            </a:endParaRPr>
          </a:p>
        </p:txBody>
      </p:sp>
      <p:sp>
        <p:nvSpPr>
          <p:cNvPr id="4" name="Footer Placeholder 9"/>
          <p:cNvSpPr>
            <a:spLocks noGrp="1"/>
          </p:cNvSpPr>
          <p:nvPr>
            <p:ph type="ftr" sz="quarter" idx="11"/>
          </p:nvPr>
        </p:nvSpPr>
        <p:spPr/>
        <p:txBody>
          <a:bodyPr/>
          <a:lstStyle>
            <a:lvl1pPr>
              <a:defRPr/>
            </a:lvl1pPr>
          </a:lstStyle>
          <a:p>
            <a:r>
              <a:rPr lang="en-US" smtClean="0">
                <a:solidFill>
                  <a:srgbClr val="000000"/>
                </a:solidFill>
              </a:rPr>
              <a:t>Huntington Beach March 5, 2013</a:t>
            </a:r>
            <a:endParaRPr lang="en-US">
              <a:solidFill>
                <a:srgbClr val="000000"/>
              </a:solidFill>
            </a:endParaRPr>
          </a:p>
        </p:txBody>
      </p:sp>
      <p:sp>
        <p:nvSpPr>
          <p:cNvPr id="5" name="Slide Number Placeholder 21"/>
          <p:cNvSpPr>
            <a:spLocks noGrp="1"/>
          </p:cNvSpPr>
          <p:nvPr>
            <p:ph type="sldNum" sz="quarter" idx="12"/>
          </p:nvPr>
        </p:nvSpPr>
        <p:spPr/>
        <p:txBody>
          <a:bodyPr/>
          <a:lstStyle>
            <a:lvl1pPr>
              <a:defRPr/>
            </a:lvl1pPr>
          </a:lstStyle>
          <a:p>
            <a:fld id="{ADA2288E-63AA-4F23-9A82-6B8569F69C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01541028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dark title only">
    <p:bg>
      <p:bgPr>
        <a:blipFill dpi="0" rotWithShape="1">
          <a:blip r:embed="rId2" cstate="print">
            <a:lum bright="-16000" contrast="-41000"/>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bg2"/>
                </a:solidFill>
              </a:defRPr>
            </a:lvl1pPr>
          </a:lstStyle>
          <a:p>
            <a:r>
              <a:rPr lang="en-US" smtClean="0"/>
              <a:t>Click to edit Master title style</a:t>
            </a:r>
            <a:endParaRPr lang="en-US"/>
          </a:p>
        </p:txBody>
      </p:sp>
      <p:sp>
        <p:nvSpPr>
          <p:cNvPr id="3" name="Date Placeholder 23"/>
          <p:cNvSpPr>
            <a:spLocks noGrp="1"/>
          </p:cNvSpPr>
          <p:nvPr>
            <p:ph type="dt" sz="half" idx="10"/>
          </p:nvPr>
        </p:nvSpPr>
        <p:spPr/>
        <p:txBody>
          <a:bodyPr/>
          <a:lstStyle>
            <a:lvl1pPr>
              <a:defRPr>
                <a:solidFill>
                  <a:schemeClr val="bg2"/>
                </a:solidFill>
              </a:defRPr>
            </a:lvl1pPr>
          </a:lstStyle>
          <a:p>
            <a:fld id="{96765E5A-3100-49AE-BCE9-B57FFA329043}" type="datetime1">
              <a:rPr lang="en-US" smtClean="0">
                <a:solidFill>
                  <a:srgbClr val="000000"/>
                </a:solidFill>
              </a:rPr>
              <a:pPr/>
              <a:t>7/15/2013</a:t>
            </a:fld>
            <a:endParaRPr lang="en-US">
              <a:solidFill>
                <a:srgbClr val="000000"/>
              </a:solidFill>
            </a:endParaRPr>
          </a:p>
        </p:txBody>
      </p:sp>
      <p:sp>
        <p:nvSpPr>
          <p:cNvPr id="4" name="Footer Placeholder 9"/>
          <p:cNvSpPr>
            <a:spLocks noGrp="1"/>
          </p:cNvSpPr>
          <p:nvPr>
            <p:ph type="ftr" sz="quarter" idx="11"/>
          </p:nvPr>
        </p:nvSpPr>
        <p:spPr/>
        <p:txBody>
          <a:bodyPr/>
          <a:lstStyle>
            <a:lvl1pPr>
              <a:defRPr>
                <a:solidFill>
                  <a:schemeClr val="bg2"/>
                </a:solidFill>
              </a:defRPr>
            </a:lvl1pPr>
          </a:lstStyle>
          <a:p>
            <a:r>
              <a:rPr lang="en-US" smtClean="0">
                <a:solidFill>
                  <a:srgbClr val="000000"/>
                </a:solidFill>
              </a:rPr>
              <a:t>Huntington Beach March 5, 2013</a:t>
            </a:r>
            <a:endParaRPr lang="en-US">
              <a:solidFill>
                <a:srgbClr val="000000"/>
              </a:solidFill>
            </a:endParaRPr>
          </a:p>
        </p:txBody>
      </p:sp>
      <p:sp>
        <p:nvSpPr>
          <p:cNvPr id="5" name="Slide Number Placeholder 21"/>
          <p:cNvSpPr>
            <a:spLocks noGrp="1"/>
          </p:cNvSpPr>
          <p:nvPr>
            <p:ph type="sldNum" sz="quarter" idx="12"/>
          </p:nvPr>
        </p:nvSpPr>
        <p:spPr/>
        <p:txBody>
          <a:bodyPr/>
          <a:lstStyle>
            <a:lvl1pPr>
              <a:defRPr>
                <a:solidFill>
                  <a:schemeClr val="bg2"/>
                </a:solidFill>
              </a:defRPr>
            </a:lvl1pPr>
          </a:lstStyle>
          <a:p>
            <a:fld id="{ADA2288E-63AA-4F23-9A82-6B8569F69C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2020830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3"/>
          <p:cNvSpPr>
            <a:spLocks noGrp="1"/>
          </p:cNvSpPr>
          <p:nvPr>
            <p:ph type="dt" sz="half" idx="10"/>
          </p:nvPr>
        </p:nvSpPr>
        <p:spPr/>
        <p:txBody>
          <a:bodyPr/>
          <a:lstStyle>
            <a:lvl1pPr>
              <a:defRPr/>
            </a:lvl1pPr>
          </a:lstStyle>
          <a:p>
            <a:fld id="{CFA8274A-4DA1-481E-B7AB-878ADF0C7648}" type="datetime1">
              <a:rPr lang="en-US" smtClean="0">
                <a:solidFill>
                  <a:srgbClr val="000000"/>
                </a:solidFill>
              </a:rPr>
              <a:pPr/>
              <a:t>7/15/2013</a:t>
            </a:fld>
            <a:endParaRPr lang="en-US">
              <a:solidFill>
                <a:srgbClr val="000000"/>
              </a:solidFill>
            </a:endParaRPr>
          </a:p>
        </p:txBody>
      </p:sp>
      <p:sp>
        <p:nvSpPr>
          <p:cNvPr id="3" name="Footer Placeholder 9"/>
          <p:cNvSpPr>
            <a:spLocks noGrp="1"/>
          </p:cNvSpPr>
          <p:nvPr>
            <p:ph type="ftr" sz="quarter" idx="11"/>
          </p:nvPr>
        </p:nvSpPr>
        <p:spPr/>
        <p:txBody>
          <a:bodyPr/>
          <a:lstStyle>
            <a:lvl1pPr>
              <a:defRPr/>
            </a:lvl1pPr>
          </a:lstStyle>
          <a:p>
            <a:r>
              <a:rPr lang="en-US" smtClean="0">
                <a:solidFill>
                  <a:srgbClr val="000000"/>
                </a:solidFill>
              </a:rPr>
              <a:t>Huntington Beach March 5, 2013</a:t>
            </a:r>
            <a:endParaRPr lang="en-US">
              <a:solidFill>
                <a:srgbClr val="000000"/>
              </a:solidFill>
            </a:endParaRPr>
          </a:p>
        </p:txBody>
      </p:sp>
      <p:sp>
        <p:nvSpPr>
          <p:cNvPr id="4" name="Slide Number Placeholder 21"/>
          <p:cNvSpPr>
            <a:spLocks noGrp="1"/>
          </p:cNvSpPr>
          <p:nvPr>
            <p:ph type="sldNum" sz="quarter" idx="12"/>
          </p:nvPr>
        </p:nvSpPr>
        <p:spPr/>
        <p:txBody>
          <a:bodyPr/>
          <a:lstStyle>
            <a:lvl1pPr>
              <a:defRPr/>
            </a:lvl1pPr>
          </a:lstStyle>
          <a:p>
            <a:fld id="{ADA2288E-63AA-4F23-9A82-6B8569F69C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54357500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Text Placeholder 2"/>
          <p:cNvSpPr>
            <a:spLocks noGrp="1"/>
          </p:cNvSpPr>
          <p:nvPr>
            <p:ph type="body" idx="2"/>
          </p:nvPr>
        </p:nvSpPr>
        <p:spPr>
          <a:xfrm>
            <a:off x="6781800" y="1600200"/>
            <a:ext cx="1984248" cy="4572000"/>
          </a:xfrm>
        </p:spPr>
        <p:txBody>
          <a:bodyPr/>
          <a:lstStyle>
            <a:lvl1pPr marL="0" indent="0">
              <a:lnSpc>
                <a:spcPct val="125000"/>
              </a:lnSpc>
              <a:spcAft>
                <a:spcPts val="1000"/>
              </a:spcAft>
              <a:buNone/>
              <a:defRPr sz="1600">
                <a:solidFill>
                  <a:schemeClr val="accent2">
                    <a:lumMod val="50000"/>
                  </a:schemeClr>
                </a:solidFill>
                <a:latin typeface="Calibri" pitchFamily="34" charset="0"/>
              </a:defRPr>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lstStyle>
            <a:lvl1pPr algn="l">
              <a:buNone/>
              <a:defRPr sz="1800" b="1" spc="-50" baseline="0">
                <a:ln w="3175">
                  <a:noFill/>
                </a:ln>
                <a:solidFill>
                  <a:schemeClr val="accent2">
                    <a:lumMod val="50000"/>
                  </a:schemeClr>
                </a:solidFill>
                <a:effectLst/>
                <a:latin typeface="Calibri" pitchFamily="34" charset="0"/>
                <a:ea typeface="+mn-ea"/>
                <a:cs typeface="+mn-cs"/>
              </a:defRPr>
            </a:lvl1pPr>
          </a:lstStyle>
          <a:p>
            <a:r>
              <a:rPr lang="en-US" smtClean="0"/>
              <a:t>Click to edit Master title style</a:t>
            </a:r>
            <a:endParaRPr lang="en-US" dirty="0"/>
          </a:p>
        </p:txBody>
      </p:sp>
      <p:sp>
        <p:nvSpPr>
          <p:cNvPr id="5" name="Date Placeholder 7"/>
          <p:cNvSpPr>
            <a:spLocks noGrp="1"/>
          </p:cNvSpPr>
          <p:nvPr>
            <p:ph type="dt" sz="half" idx="10"/>
          </p:nvPr>
        </p:nvSpPr>
        <p:spPr/>
        <p:txBody>
          <a:bodyPr/>
          <a:lstStyle>
            <a:lvl1pPr>
              <a:defRPr/>
            </a:lvl1pPr>
          </a:lstStyle>
          <a:p>
            <a:fld id="{7D521E33-8CBF-4F5E-BC03-6286A85DAA76}" type="datetime1">
              <a:rPr lang="en-US" smtClean="0">
                <a:solidFill>
                  <a:srgbClr val="000000"/>
                </a:solidFill>
              </a:rPr>
              <a:pPr/>
              <a:t>7/15/2013</a:t>
            </a:fld>
            <a:endParaRPr lang="en-US">
              <a:solidFill>
                <a:srgbClr val="000000"/>
              </a:solidFill>
            </a:endParaRPr>
          </a:p>
        </p:txBody>
      </p:sp>
      <p:sp>
        <p:nvSpPr>
          <p:cNvPr id="6" name="Slide Number Placeholder 8"/>
          <p:cNvSpPr>
            <a:spLocks noGrp="1"/>
          </p:cNvSpPr>
          <p:nvPr>
            <p:ph type="sldNum" sz="quarter" idx="11"/>
          </p:nvPr>
        </p:nvSpPr>
        <p:spPr/>
        <p:txBody>
          <a:bodyPr/>
          <a:lstStyle>
            <a:lvl1pPr>
              <a:defRPr/>
            </a:lvl1pPr>
          </a:lstStyle>
          <a:p>
            <a:fld id="{ADA2288E-63AA-4F23-9A82-6B8569F69C28}" type="slidenum">
              <a:rPr lang="en-US" smtClean="0">
                <a:solidFill>
                  <a:srgbClr val="000000"/>
                </a:solidFill>
              </a:rPr>
              <a:pPr/>
              <a:t>‹#›</a:t>
            </a:fld>
            <a:endParaRPr lang="en-US">
              <a:solidFill>
                <a:srgbClr val="000000"/>
              </a:solidFill>
            </a:endParaRPr>
          </a:p>
        </p:txBody>
      </p:sp>
      <p:sp>
        <p:nvSpPr>
          <p:cNvPr id="7" name="Footer Placeholder 9"/>
          <p:cNvSpPr>
            <a:spLocks noGrp="1"/>
          </p:cNvSpPr>
          <p:nvPr>
            <p:ph type="ftr" sz="quarter" idx="12"/>
          </p:nvPr>
        </p:nvSpPr>
        <p:spPr/>
        <p:txBody>
          <a:bodyPr/>
          <a:lstStyle>
            <a:lvl1pPr>
              <a:defRPr/>
            </a:lvl1pPr>
          </a:lstStyle>
          <a:p>
            <a:r>
              <a:rPr lang="en-US" smtClean="0">
                <a:solidFill>
                  <a:srgbClr val="000000"/>
                </a:solidFill>
              </a:rPr>
              <a:t>Huntington Beach March 5, 2013</a:t>
            </a:r>
            <a:endParaRPr lang="en-US">
              <a:solidFill>
                <a:srgbClr val="000000"/>
              </a:solidFill>
            </a:endParaRPr>
          </a:p>
        </p:txBody>
      </p:sp>
    </p:spTree>
    <p:extLst>
      <p:ext uri="{BB962C8B-B14F-4D97-AF65-F5344CB8AC3E}">
        <p14:creationId xmlns:p14="http://schemas.microsoft.com/office/powerpoint/2010/main" val="110844774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1066800"/>
            <a:ext cx="2057400" cy="914400"/>
          </a:xfrm>
        </p:spPr>
        <p:txBody>
          <a:bodyPr lIns="91440" tIns="91440"/>
          <a:lstStyle>
            <a:lvl1pPr algn="l">
              <a:buNone/>
              <a:defRPr sz="1800" b="1" spc="-50" baseline="0">
                <a:ln w="3175">
                  <a:noFill/>
                </a:ln>
                <a:solidFill>
                  <a:schemeClr val="accent2">
                    <a:lumMod val="50000"/>
                  </a:schemeClr>
                </a:solidFill>
                <a:effectLst/>
                <a:latin typeface="Calibri" pitchFamily="34" charset="0"/>
                <a:ea typeface="+mn-ea"/>
                <a:cs typeface="+mn-cs"/>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57200" y="1066800"/>
            <a:ext cx="6019800" cy="4953000"/>
          </a:xfrm>
          <a:solidFill>
            <a:schemeClr val="tx2">
              <a:tint val="40000"/>
            </a:schemeClr>
          </a:solidFill>
          <a:effectLst/>
        </p:spPr>
        <p:txBody>
          <a:bodyPr>
            <a:normAutofit/>
          </a:bodyPr>
          <a:lstStyle>
            <a:lvl1pPr marL="0" indent="0">
              <a:buNone/>
              <a:defRPr sz="3200">
                <a:solidFill>
                  <a:schemeClr val="bg1"/>
                </a:solidFill>
              </a:defRPr>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6629400" y="2133600"/>
            <a:ext cx="2057400" cy="3886200"/>
          </a:xfrm>
        </p:spPr>
        <p:txBody>
          <a:bodyPr/>
          <a:lstStyle>
            <a:lvl1pPr marL="0" indent="0">
              <a:lnSpc>
                <a:spcPct val="125000"/>
              </a:lnSpc>
              <a:spcAft>
                <a:spcPts val="1000"/>
              </a:spcAft>
              <a:buFontTx/>
              <a:buNone/>
              <a:defRPr sz="1600" b="0">
                <a:solidFill>
                  <a:schemeClr val="accent2">
                    <a:lumMod val="50000"/>
                  </a:schemeClr>
                </a:solidFill>
              </a:defRPr>
            </a:lvl1pPr>
            <a:lvl2pPr>
              <a:defRPr sz="1200"/>
            </a:lvl2pPr>
            <a:lvl3pPr>
              <a:defRPr sz="1000"/>
            </a:lvl3pPr>
            <a:lvl4pPr>
              <a:defRPr sz="900"/>
            </a:lvl4pPr>
            <a:lvl5pPr>
              <a:defRPr sz="900"/>
            </a:lvl5pPr>
          </a:lstStyle>
          <a:p>
            <a:pPr lvl="0"/>
            <a:r>
              <a:rPr lang="en-US" smtClean="0"/>
              <a:t>Click to edit Master text styles</a:t>
            </a:r>
          </a:p>
        </p:txBody>
      </p:sp>
      <p:sp>
        <p:nvSpPr>
          <p:cNvPr id="5" name="Date Placeholder 23"/>
          <p:cNvSpPr>
            <a:spLocks noGrp="1"/>
          </p:cNvSpPr>
          <p:nvPr>
            <p:ph type="dt" sz="half" idx="10"/>
          </p:nvPr>
        </p:nvSpPr>
        <p:spPr/>
        <p:txBody>
          <a:bodyPr/>
          <a:lstStyle>
            <a:lvl1pPr>
              <a:defRPr/>
            </a:lvl1pPr>
          </a:lstStyle>
          <a:p>
            <a:fld id="{B5BE4607-9687-47C8-893C-E57FC3E21FF6}" type="datetime1">
              <a:rPr lang="en-US" smtClean="0">
                <a:solidFill>
                  <a:srgbClr val="000000"/>
                </a:solidFill>
              </a:rPr>
              <a:pPr/>
              <a:t>7/15/2013</a:t>
            </a:fld>
            <a:endParaRPr lang="en-US">
              <a:solidFill>
                <a:srgbClr val="000000"/>
              </a:solidFill>
            </a:endParaRPr>
          </a:p>
        </p:txBody>
      </p:sp>
      <p:sp>
        <p:nvSpPr>
          <p:cNvPr id="6" name="Footer Placeholder 9"/>
          <p:cNvSpPr>
            <a:spLocks noGrp="1"/>
          </p:cNvSpPr>
          <p:nvPr>
            <p:ph type="ftr" sz="quarter" idx="11"/>
          </p:nvPr>
        </p:nvSpPr>
        <p:spPr/>
        <p:txBody>
          <a:bodyPr/>
          <a:lstStyle>
            <a:lvl1pPr>
              <a:defRPr/>
            </a:lvl1pPr>
          </a:lstStyle>
          <a:p>
            <a:r>
              <a:rPr lang="en-US" smtClean="0">
                <a:solidFill>
                  <a:srgbClr val="000000"/>
                </a:solidFill>
              </a:rPr>
              <a:t>Huntington Beach March 5, 2013</a:t>
            </a:r>
            <a:endParaRPr lang="en-US">
              <a:solidFill>
                <a:srgbClr val="000000"/>
              </a:solidFill>
            </a:endParaRPr>
          </a:p>
        </p:txBody>
      </p:sp>
      <p:sp>
        <p:nvSpPr>
          <p:cNvPr id="7" name="Slide Number Placeholder 21"/>
          <p:cNvSpPr>
            <a:spLocks noGrp="1"/>
          </p:cNvSpPr>
          <p:nvPr>
            <p:ph type="sldNum" sz="quarter" idx="12"/>
          </p:nvPr>
        </p:nvSpPr>
        <p:spPr/>
        <p:txBody>
          <a:bodyPr/>
          <a:lstStyle>
            <a:lvl1pPr>
              <a:defRPr/>
            </a:lvl1pPr>
          </a:lstStyle>
          <a:p>
            <a:fld id="{ADA2288E-63AA-4F23-9A82-6B8569F69C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0497223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3"/>
          <p:cNvSpPr>
            <a:spLocks noGrp="1"/>
          </p:cNvSpPr>
          <p:nvPr>
            <p:ph type="dt" sz="half" idx="10"/>
          </p:nvPr>
        </p:nvSpPr>
        <p:spPr/>
        <p:txBody>
          <a:bodyPr/>
          <a:lstStyle>
            <a:lvl1pPr>
              <a:defRPr/>
            </a:lvl1pPr>
          </a:lstStyle>
          <a:p>
            <a:fld id="{3AF67DB2-50A2-4E14-B98A-FD09C3B41A37}" type="datetime1">
              <a:rPr lang="en-US" smtClean="0">
                <a:solidFill>
                  <a:srgbClr val="000000"/>
                </a:solidFill>
              </a:rPr>
              <a:pPr/>
              <a:t>7/15/2013</a:t>
            </a:fld>
            <a:endParaRPr lang="en-US">
              <a:solidFill>
                <a:srgbClr val="000000"/>
              </a:solidFill>
            </a:endParaRPr>
          </a:p>
        </p:txBody>
      </p:sp>
      <p:sp>
        <p:nvSpPr>
          <p:cNvPr id="5" name="Footer Placeholder 9"/>
          <p:cNvSpPr>
            <a:spLocks noGrp="1"/>
          </p:cNvSpPr>
          <p:nvPr>
            <p:ph type="ftr" sz="quarter" idx="11"/>
          </p:nvPr>
        </p:nvSpPr>
        <p:spPr/>
        <p:txBody>
          <a:bodyPr/>
          <a:lstStyle>
            <a:lvl1pPr>
              <a:defRPr/>
            </a:lvl1pPr>
          </a:lstStyle>
          <a:p>
            <a:r>
              <a:rPr lang="en-US" smtClean="0">
                <a:solidFill>
                  <a:srgbClr val="000000"/>
                </a:solidFill>
              </a:rPr>
              <a:t>Huntington Beach March 5, 2013</a:t>
            </a:r>
            <a:endParaRPr lang="en-US">
              <a:solidFill>
                <a:srgbClr val="000000"/>
              </a:solidFill>
            </a:endParaRPr>
          </a:p>
        </p:txBody>
      </p:sp>
      <p:sp>
        <p:nvSpPr>
          <p:cNvPr id="6" name="Slide Number Placeholder 21"/>
          <p:cNvSpPr>
            <a:spLocks noGrp="1"/>
          </p:cNvSpPr>
          <p:nvPr>
            <p:ph type="sldNum" sz="quarter" idx="12"/>
          </p:nvPr>
        </p:nvSpPr>
        <p:spPr/>
        <p:txBody>
          <a:bodyPr/>
          <a:lstStyle>
            <a:lvl1pPr>
              <a:defRPr/>
            </a:lvl1pPr>
          </a:lstStyle>
          <a:p>
            <a:fld id="{ADA2288E-63AA-4F23-9A82-6B8569F69C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5326245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381625" y="6499225"/>
            <a:ext cx="2590800" cy="384175"/>
          </a:xfrm>
        </p:spPr>
        <p:txBody>
          <a:bodyPr/>
          <a:lstStyle>
            <a:lvl1pPr>
              <a:defRPr/>
            </a:lvl1pPr>
          </a:lstStyle>
          <a:p>
            <a:fld id="{1D8C0F5A-070F-42E4-B4D7-DB63B4C226FE}" type="datetime1">
              <a:rPr lang="en-US" smtClean="0">
                <a:solidFill>
                  <a:srgbClr val="000000"/>
                </a:solidFill>
              </a:rPr>
              <a:pPr/>
              <a:t>7/15/2013</a:t>
            </a:fld>
            <a:endParaRPr lang="en-US">
              <a:solidFill>
                <a:srgbClr val="000000"/>
              </a:solidFill>
            </a:endParaRPr>
          </a:p>
        </p:txBody>
      </p:sp>
      <p:sp>
        <p:nvSpPr>
          <p:cNvPr id="5" name="Footer Placeholder 4"/>
          <p:cNvSpPr>
            <a:spLocks noGrp="1"/>
          </p:cNvSpPr>
          <p:nvPr>
            <p:ph type="ftr" sz="quarter" idx="11"/>
          </p:nvPr>
        </p:nvSpPr>
        <p:spPr>
          <a:xfrm>
            <a:off x="1724025" y="6499225"/>
            <a:ext cx="3581400" cy="384175"/>
          </a:xfrm>
        </p:spPr>
        <p:txBody>
          <a:bodyPr/>
          <a:lstStyle>
            <a:lvl1pPr>
              <a:defRPr/>
            </a:lvl1pPr>
          </a:lstStyle>
          <a:p>
            <a:r>
              <a:rPr lang="en-US" smtClean="0">
                <a:solidFill>
                  <a:srgbClr val="000000"/>
                </a:solidFill>
              </a:rPr>
              <a:t>Huntington Beach March 5, 2013</a:t>
            </a:r>
            <a:endParaRPr lang="en-US">
              <a:solidFill>
                <a:srgbClr val="000000"/>
              </a:solidFill>
            </a:endParaRPr>
          </a:p>
        </p:txBody>
      </p:sp>
      <p:sp>
        <p:nvSpPr>
          <p:cNvPr id="6" name="Slide Number Placeholder 5"/>
          <p:cNvSpPr>
            <a:spLocks noGrp="1"/>
          </p:cNvSpPr>
          <p:nvPr>
            <p:ph type="sldNum" sz="quarter" idx="12"/>
          </p:nvPr>
        </p:nvSpPr>
        <p:spPr>
          <a:xfrm>
            <a:off x="8001000" y="6477000"/>
            <a:ext cx="609600" cy="457200"/>
          </a:xfrm>
        </p:spPr>
        <p:txBody>
          <a:bodyPr/>
          <a:lstStyle>
            <a:lvl1pPr>
              <a:defRPr/>
            </a:lvl1pPr>
          </a:lstStyle>
          <a:p>
            <a:fld id="{ADA2288E-63AA-4F23-9A82-6B8569F69C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65227504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sp>
        <p:nvSpPr>
          <p:cNvPr id="6"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accent2">
                    <a:lumMod val="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7" name="Title 27"/>
          <p:cNvSpPr>
            <a:spLocks noGrp="1"/>
          </p:cNvSpPr>
          <p:nvPr>
            <p:ph type="ctrTitle"/>
          </p:nvPr>
        </p:nvSpPr>
        <p:spPr>
          <a:xfrm>
            <a:off x="457200" y="1433732"/>
            <a:ext cx="8305800" cy="1981200"/>
          </a:xfrm>
          <a:ln w="6350" cap="rnd">
            <a:noFill/>
          </a:ln>
        </p:spPr>
        <p:txBody>
          <a:bodyPr>
            <a:noAutofit/>
          </a:bodyPr>
          <a:lstStyle>
            <a:lvl1pPr algn="ctr">
              <a:defRPr lang="en-US" sz="4800" b="0" dirty="0">
                <a:ln w="3200">
                  <a:solidFill>
                    <a:schemeClr val="bg2">
                      <a:shade val="75000"/>
                      <a:alpha val="25000"/>
                    </a:schemeClr>
                  </a:solidFill>
                  <a:prstDash val="solid"/>
                  <a:round/>
                </a:ln>
                <a:solidFill>
                  <a:schemeClr val="accent6">
                    <a:lumMod val="50000"/>
                  </a:schemeClr>
                </a:solidFill>
                <a:effectLst>
                  <a:innerShdw blurRad="50800" dist="25400" dir="13500000">
                    <a:srgbClr val="000000">
                      <a:alpha val="70000"/>
                    </a:srgbClr>
                  </a:innerShdw>
                </a:effectLst>
              </a:defRPr>
            </a:lvl1pPr>
          </a:lstStyle>
          <a:p>
            <a:r>
              <a:rPr lang="en-US" smtClean="0"/>
              <a:t>Click to edit Master title style</a:t>
            </a:r>
            <a:endParaRPr lang="en-US" dirty="0"/>
          </a:p>
        </p:txBody>
      </p:sp>
      <p:sp>
        <p:nvSpPr>
          <p:cNvPr id="4" name="Date Placeholder 2"/>
          <p:cNvSpPr>
            <a:spLocks noGrp="1"/>
          </p:cNvSpPr>
          <p:nvPr>
            <p:ph type="dt" sz="half" idx="10"/>
          </p:nvPr>
        </p:nvSpPr>
        <p:spPr/>
        <p:txBody>
          <a:bodyPr/>
          <a:lstStyle>
            <a:lvl1pPr>
              <a:defRPr/>
            </a:lvl1pPr>
          </a:lstStyle>
          <a:p>
            <a:fld id="{51EAE92D-5D0B-4A76-9B8B-28E0C6901CF8}" type="datetime1">
              <a:rPr lang="en-US" smtClean="0">
                <a:solidFill>
                  <a:srgbClr val="000000"/>
                </a:solidFill>
              </a:rPr>
              <a:pPr/>
              <a:t>7/15/2013</a:t>
            </a:fld>
            <a:endParaRPr lang="en-US">
              <a:solidFill>
                <a:srgbClr val="000000"/>
              </a:solidFill>
            </a:endParaRPr>
          </a:p>
        </p:txBody>
      </p:sp>
      <p:sp>
        <p:nvSpPr>
          <p:cNvPr id="5" name="Footer Placeholder 3"/>
          <p:cNvSpPr>
            <a:spLocks noGrp="1"/>
          </p:cNvSpPr>
          <p:nvPr>
            <p:ph type="ftr" sz="quarter" idx="11"/>
          </p:nvPr>
        </p:nvSpPr>
        <p:spPr/>
        <p:txBody>
          <a:bodyPr/>
          <a:lstStyle>
            <a:lvl1pPr>
              <a:defRPr/>
            </a:lvl1pPr>
          </a:lstStyle>
          <a:p>
            <a:r>
              <a:rPr lang="en-US" smtClean="0">
                <a:solidFill>
                  <a:srgbClr val="000000"/>
                </a:solidFill>
              </a:rPr>
              <a:t>Huntington Beach March 5, 2013</a:t>
            </a:r>
            <a:endParaRPr lang="en-US">
              <a:solidFill>
                <a:srgbClr val="000000"/>
              </a:solidFill>
            </a:endParaRPr>
          </a:p>
        </p:txBody>
      </p:sp>
      <p:sp>
        <p:nvSpPr>
          <p:cNvPr id="8" name="Slide Number Placeholder 4"/>
          <p:cNvSpPr>
            <a:spLocks noGrp="1"/>
          </p:cNvSpPr>
          <p:nvPr>
            <p:ph type="sldNum" sz="quarter" idx="12"/>
          </p:nvPr>
        </p:nvSpPr>
        <p:spPr/>
        <p:txBody>
          <a:bodyPr/>
          <a:lstStyle>
            <a:lvl1pPr>
              <a:defRPr/>
            </a:lvl1pPr>
          </a:lstStyle>
          <a:p>
            <a:fld id="{ADA2288E-63AA-4F23-9A82-6B8569F69C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11212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_Custom Layout">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1066800" y="2819400"/>
            <a:ext cx="6858000" cy="533400"/>
          </a:xfrm>
        </p:spPr>
        <p:txBody>
          <a:bodyPr/>
          <a:lstStyle>
            <a:lvl1pPr algn="ct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smtClean="0">
                <a:solidFill>
                  <a:schemeClr val="accent6">
                    <a:lumMod val="50000"/>
                  </a:schemeClr>
                </a:solidFill>
              </a:defRPr>
            </a:lvl1pPr>
          </a:lstStyle>
          <a:p>
            <a:fld id="{25BDC321-35CF-43B0-AE12-21C66EE3EFF8}" type="datetime1">
              <a:rPr lang="en-US">
                <a:solidFill>
                  <a:srgbClr val="2D393F">
                    <a:lumMod val="50000"/>
                  </a:srgbClr>
                </a:solidFill>
              </a:rPr>
              <a:pPr/>
              <a:t>7/15/2013</a:t>
            </a:fld>
            <a:endParaRPr lang="en-US">
              <a:solidFill>
                <a:srgbClr val="2D393F">
                  <a:lumMod val="50000"/>
                </a:srgbClr>
              </a:solidFill>
            </a:endParaRPr>
          </a:p>
        </p:txBody>
      </p:sp>
      <p:sp>
        <p:nvSpPr>
          <p:cNvPr id="4" name="Footer Placeholder 3"/>
          <p:cNvSpPr>
            <a:spLocks noGrp="1"/>
          </p:cNvSpPr>
          <p:nvPr>
            <p:ph type="ftr" sz="quarter" idx="11"/>
          </p:nvPr>
        </p:nvSpPr>
        <p:spPr/>
        <p:txBody>
          <a:bodyPr/>
          <a:lstStyle>
            <a:lvl1pPr>
              <a:defRPr dirty="0">
                <a:solidFill>
                  <a:schemeClr val="accent6">
                    <a:lumMod val="50000"/>
                  </a:schemeClr>
                </a:solidFill>
              </a:defRPr>
            </a:lvl1pPr>
          </a:lstStyle>
          <a:p>
            <a:r>
              <a:rPr lang="en-US" smtClean="0">
                <a:solidFill>
                  <a:srgbClr val="2D393F">
                    <a:lumMod val="50000"/>
                  </a:srgbClr>
                </a:solidFill>
              </a:rPr>
              <a:t>Huntington Beach March 5, 2013</a:t>
            </a:r>
            <a:endParaRPr lang="en-US">
              <a:solidFill>
                <a:srgbClr val="2D393F">
                  <a:lumMod val="50000"/>
                </a:srgbClr>
              </a:solidFill>
            </a:endParaRPr>
          </a:p>
        </p:txBody>
      </p:sp>
      <p:sp>
        <p:nvSpPr>
          <p:cNvPr id="5" name="Slide Number Placeholder 4"/>
          <p:cNvSpPr>
            <a:spLocks noGrp="1"/>
          </p:cNvSpPr>
          <p:nvPr>
            <p:ph type="sldNum" sz="quarter" idx="12"/>
          </p:nvPr>
        </p:nvSpPr>
        <p:spPr/>
        <p:txBody>
          <a:bodyPr/>
          <a:lstStyle>
            <a:lvl1pPr>
              <a:defRPr smtClean="0">
                <a:solidFill>
                  <a:schemeClr val="accent6">
                    <a:lumMod val="50000"/>
                  </a:schemeClr>
                </a:solidFill>
              </a:defRPr>
            </a:lvl1pPr>
          </a:lstStyle>
          <a:p>
            <a:fld id="{ADA2288E-63AA-4F23-9A82-6B8569F69C28}" type="slidenum">
              <a:rPr lang="en-US">
                <a:solidFill>
                  <a:srgbClr val="2D393F">
                    <a:lumMod val="50000"/>
                  </a:srgbClr>
                </a:solidFill>
              </a:rPr>
              <a:pPr/>
              <a:t>‹#›</a:t>
            </a:fld>
            <a:endParaRPr lang="en-US">
              <a:solidFill>
                <a:srgbClr val="2D393F">
                  <a:lumMod val="50000"/>
                </a:srgbClr>
              </a:solidFill>
            </a:endParaRPr>
          </a:p>
        </p:txBody>
      </p:sp>
    </p:spTree>
    <p:extLst>
      <p:ext uri="{BB962C8B-B14F-4D97-AF65-F5344CB8AC3E}">
        <p14:creationId xmlns:p14="http://schemas.microsoft.com/office/powerpoint/2010/main" val="11358652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5377939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end slide">
    <p:bg>
      <p:bgPr>
        <a:blipFill dpi="0" rotWithShape="1">
          <a:blip r:embed="rId2" cstate="print">
            <a:lum/>
          </a:blip>
          <a:srcRect/>
          <a:stretch>
            <a:fillRect l="-1000"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306920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12725" y="466725"/>
            <a:ext cx="8705850" cy="514350"/>
          </a:xfrm>
        </p:spPr>
        <p:txBody>
          <a:bodyPr/>
          <a:lstStyle>
            <a:lvl1pPr>
              <a:defRPr>
                <a:solidFill>
                  <a:schemeClr val="accent6"/>
                </a:solidFill>
              </a:defRPr>
            </a:lvl1pPr>
          </a:lstStyle>
          <a:p>
            <a:r>
              <a:rPr lang="en-US" smtClean="0"/>
              <a:t>Click to edit Master title style</a:t>
            </a:r>
            <a:endParaRPr lang="en-US" dirty="0"/>
          </a:p>
        </p:txBody>
      </p:sp>
      <p:sp>
        <p:nvSpPr>
          <p:cNvPr id="3" name="Table Placeholder 2"/>
          <p:cNvSpPr>
            <a:spLocks noGrp="1"/>
          </p:cNvSpPr>
          <p:nvPr>
            <p:ph type="tbl" idx="1"/>
          </p:nvPr>
        </p:nvSpPr>
        <p:spPr>
          <a:xfrm>
            <a:off x="212725" y="1206500"/>
            <a:ext cx="8705850" cy="5187950"/>
          </a:xfrm>
        </p:spPr>
        <p:txBody>
          <a:bodyPr/>
          <a:lstStyle/>
          <a:p>
            <a:pPr lvl="0"/>
            <a:r>
              <a:rPr lang="en-US" noProof="0" smtClean="0"/>
              <a:t>Click icon to add table</a:t>
            </a:r>
            <a:endParaRPr lang="en-US" noProof="0" dirty="0" smtClean="0"/>
          </a:p>
        </p:txBody>
      </p:sp>
      <p:sp>
        <p:nvSpPr>
          <p:cNvPr id="4" name="Rectangle 5"/>
          <p:cNvSpPr>
            <a:spLocks noGrp="1" noChangeArrowheads="1"/>
          </p:cNvSpPr>
          <p:nvPr>
            <p:ph type="dt" sz="half" idx="10"/>
          </p:nvPr>
        </p:nvSpPr>
        <p:spPr>
          <a:xfrm>
            <a:off x="211138" y="6564313"/>
            <a:ext cx="1819275" cy="293687"/>
          </a:xfrm>
          <a:prstGeom prst="rect">
            <a:avLst/>
          </a:prstGeom>
          <a:ln/>
        </p:spPr>
        <p:txBody>
          <a:bodyPr/>
          <a:lstStyle>
            <a:lvl1pPr>
              <a:defRPr sz="1000"/>
            </a:lvl1pPr>
          </a:lstStyle>
          <a:p>
            <a:fld id="{CFDC0CD9-373E-4277-B4CC-02431DF56747}" type="datetime1">
              <a:rPr lang="en-US" smtClean="0">
                <a:solidFill>
                  <a:srgbClr val="000000"/>
                </a:solidFill>
              </a:rPr>
              <a:pPr/>
              <a:t>7/15/2013</a:t>
            </a:fld>
            <a:endParaRPr lang="en-US">
              <a:solidFill>
                <a:srgbClr val="000000"/>
              </a:solidFill>
            </a:endParaRPr>
          </a:p>
        </p:txBody>
      </p:sp>
      <p:sp>
        <p:nvSpPr>
          <p:cNvPr id="5" name="Rectangle 6"/>
          <p:cNvSpPr>
            <a:spLocks noGrp="1" noChangeArrowheads="1"/>
          </p:cNvSpPr>
          <p:nvPr>
            <p:ph type="ftr" sz="quarter" idx="11"/>
          </p:nvPr>
        </p:nvSpPr>
        <p:spPr>
          <a:ln/>
        </p:spPr>
        <p:txBody>
          <a:bodyPr/>
          <a:lstStyle>
            <a:lvl1pPr>
              <a:defRPr/>
            </a:lvl1pPr>
          </a:lstStyle>
          <a:p>
            <a:r>
              <a:rPr lang="en-US" smtClean="0">
                <a:solidFill>
                  <a:srgbClr val="000000"/>
                </a:solidFill>
              </a:rPr>
              <a:t>Huntington Beach March 5, 2013</a:t>
            </a:r>
            <a:endParaRPr lang="en-US">
              <a:solidFill>
                <a:srgbClr val="000000"/>
              </a:solidFill>
            </a:endParaRPr>
          </a:p>
        </p:txBody>
      </p:sp>
      <p:sp>
        <p:nvSpPr>
          <p:cNvPr id="6" name="Rectangle 7"/>
          <p:cNvSpPr>
            <a:spLocks noGrp="1" noChangeArrowheads="1"/>
          </p:cNvSpPr>
          <p:nvPr>
            <p:ph type="sldNum" sz="quarter" idx="12"/>
          </p:nvPr>
        </p:nvSpPr>
        <p:spPr>
          <a:ln/>
        </p:spPr>
        <p:txBody>
          <a:bodyPr/>
          <a:lstStyle>
            <a:lvl1pPr>
              <a:defRPr/>
            </a:lvl1pPr>
          </a:lstStyle>
          <a:p>
            <a:fld id="{ADA2288E-63AA-4F23-9A82-6B8569F69C28}"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579863730"/>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025"/>
            <a:ext cx="7772400" cy="1470025"/>
          </a:xfrm>
        </p:spPr>
        <p:txBody>
          <a:bodyPr>
            <a:normAutofit/>
          </a:bodyPr>
          <a:lstStyle>
            <a:lvl1pPr algn="ctr">
              <a:defRPr lang="en-US" sz="3600" dirty="0"/>
            </a:lvl1pPr>
          </a:lstStyle>
          <a:p>
            <a:r>
              <a:rPr lang="en-US" smtClean="0"/>
              <a:t>Click to edit Master title style</a:t>
            </a:r>
            <a:endParaRPr lang="en-US" dirty="0"/>
          </a:p>
        </p:txBody>
      </p:sp>
      <p:sp>
        <p:nvSpPr>
          <p:cNvPr id="3" name="Subtitle 2"/>
          <p:cNvSpPr>
            <a:spLocks noGrp="1"/>
          </p:cNvSpPr>
          <p:nvPr>
            <p:ph type="subTitle" idx="1"/>
          </p:nvPr>
        </p:nvSpPr>
        <p:spPr>
          <a:xfrm>
            <a:off x="1371600" y="33528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solidFill>
                  <a:srgbClr val="005596"/>
                </a:solidFill>
              </a:rPr>
              <a:t>18.Feb.13</a:t>
            </a:r>
            <a:endParaRPr lang="en-US" dirty="0">
              <a:solidFill>
                <a:srgbClr val="005596"/>
              </a:solidFill>
            </a:endParaRPr>
          </a:p>
        </p:txBody>
      </p:sp>
      <p:sp>
        <p:nvSpPr>
          <p:cNvPr id="5" name="Footer Placeholder 4"/>
          <p:cNvSpPr>
            <a:spLocks noGrp="1"/>
          </p:cNvSpPr>
          <p:nvPr>
            <p:ph type="ftr" sz="quarter" idx="11"/>
          </p:nvPr>
        </p:nvSpPr>
        <p:spPr/>
        <p:txBody>
          <a:bodyPr/>
          <a:lstStyle/>
          <a:p>
            <a:r>
              <a:rPr lang="en-GB" smtClean="0">
                <a:solidFill>
                  <a:srgbClr val="005596"/>
                </a:solidFill>
              </a:rPr>
              <a:t>Cray OpenACC training at CSCS</a:t>
            </a:r>
            <a:endParaRPr lang="en-US">
              <a:solidFill>
                <a:srgbClr val="005596"/>
              </a:solidFill>
            </a:endParaRPr>
          </a:p>
        </p:txBody>
      </p:sp>
      <p:sp>
        <p:nvSpPr>
          <p:cNvPr id="8" name="Slide Number Placeholder 5"/>
          <p:cNvSpPr>
            <a:spLocks noGrp="1"/>
          </p:cNvSpPr>
          <p:nvPr>
            <p:ph type="sldNum" sz="quarter" idx="4"/>
          </p:nvPr>
        </p:nvSpPr>
        <p:spPr>
          <a:xfrm>
            <a:off x="8839200" y="6553200"/>
            <a:ext cx="228600" cy="228600"/>
          </a:xfrm>
          <a:prstGeom prst="ellipse">
            <a:avLst/>
          </a:prstGeom>
          <a:ln w="12700">
            <a:solidFill>
              <a:schemeClr val="tx1">
                <a:lumMod val="50000"/>
                <a:lumOff val="50000"/>
              </a:schemeClr>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800" b="1">
                <a:solidFill>
                  <a:schemeClr val="accent5"/>
                </a:solidFill>
                <a:latin typeface="Century Gothic" pitchFamily="34" charset="0"/>
              </a:defRPr>
            </a:lvl1pPr>
          </a:lstStyle>
          <a:p>
            <a:fld id="{F040BB64-8804-472C-89C9-1468A4B407E9}" type="slidenum">
              <a:rPr lang="en-US" smtClean="0">
                <a:solidFill>
                  <a:srgbClr val="005596"/>
                </a:solidFill>
              </a:rPr>
              <a:pPr/>
              <a:t>‹#›</a:t>
            </a:fld>
            <a:endParaRPr lang="en-US">
              <a:solidFill>
                <a:srgbClr val="005596"/>
              </a:solidFill>
            </a:endParaRPr>
          </a:p>
        </p:txBody>
      </p:sp>
    </p:spTree>
    <p:extLst>
      <p:ext uri="{BB962C8B-B14F-4D97-AF65-F5344CB8AC3E}">
        <p14:creationId xmlns:p14="http://schemas.microsoft.com/office/powerpoint/2010/main" val="25361127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ori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r>
              <a:rPr lang="en-US" smtClean="0">
                <a:solidFill>
                  <a:srgbClr val="005596"/>
                </a:solidFill>
              </a:rPr>
              <a:t>18.Feb.13</a:t>
            </a:r>
            <a:endParaRPr lang="en-US" dirty="0">
              <a:solidFill>
                <a:srgbClr val="005596"/>
              </a:solidFill>
            </a:endParaRPr>
          </a:p>
        </p:txBody>
      </p:sp>
      <p:sp>
        <p:nvSpPr>
          <p:cNvPr id="5" name="Footer Placeholder 4"/>
          <p:cNvSpPr>
            <a:spLocks noGrp="1"/>
          </p:cNvSpPr>
          <p:nvPr>
            <p:ph type="ftr" sz="quarter" idx="11"/>
          </p:nvPr>
        </p:nvSpPr>
        <p:spPr/>
        <p:txBody>
          <a:bodyPr/>
          <a:lstStyle/>
          <a:p>
            <a:r>
              <a:rPr lang="en-GB" smtClean="0">
                <a:solidFill>
                  <a:srgbClr val="005596"/>
                </a:solidFill>
              </a:rPr>
              <a:t>Cray OpenACC training at CSCS</a:t>
            </a:r>
            <a:endParaRPr lang="en-US">
              <a:solidFill>
                <a:srgbClr val="005596"/>
              </a:solidFill>
            </a:endParaRPr>
          </a:p>
        </p:txBody>
      </p:sp>
      <p:sp>
        <p:nvSpPr>
          <p:cNvPr id="7" name="Slide Number Placeholder 5"/>
          <p:cNvSpPr>
            <a:spLocks noGrp="1"/>
          </p:cNvSpPr>
          <p:nvPr>
            <p:ph type="sldNum" sz="quarter" idx="4"/>
          </p:nvPr>
        </p:nvSpPr>
        <p:spPr>
          <a:xfrm>
            <a:off x="8839200" y="6553200"/>
            <a:ext cx="228600" cy="228600"/>
          </a:xfrm>
          <a:prstGeom prst="ellipse">
            <a:avLst/>
          </a:prstGeom>
          <a:ln w="12700">
            <a:solidFill>
              <a:schemeClr val="tx1">
                <a:lumMod val="50000"/>
                <a:lumOff val="50000"/>
              </a:schemeClr>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800" b="1">
                <a:solidFill>
                  <a:schemeClr val="accent5"/>
                </a:solidFill>
                <a:latin typeface="Century Gothic" pitchFamily="34" charset="0"/>
              </a:defRPr>
            </a:lvl1pPr>
          </a:lstStyle>
          <a:p>
            <a:fld id="{F040BB64-8804-472C-89C9-1468A4B407E9}" type="slidenum">
              <a:rPr lang="en-US" smtClean="0">
                <a:solidFill>
                  <a:srgbClr val="005596"/>
                </a:solidFill>
              </a:rPr>
              <a:pPr/>
              <a:t>‹#›</a:t>
            </a:fld>
            <a:endParaRPr lang="en-US">
              <a:solidFill>
                <a:srgbClr val="005596"/>
              </a:solidFill>
            </a:endParaRPr>
          </a:p>
        </p:txBody>
      </p:sp>
      <p:sp>
        <p:nvSpPr>
          <p:cNvPr id="10" name="Text Placeholder 9"/>
          <p:cNvSpPr>
            <a:spLocks noGrp="1"/>
          </p:cNvSpPr>
          <p:nvPr>
            <p:ph type="body" sz="quarter" idx="12"/>
          </p:nvPr>
        </p:nvSpPr>
        <p:spPr>
          <a:xfrm>
            <a:off x="152400" y="1295400"/>
            <a:ext cx="87630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88927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r>
              <a:rPr lang="en-US" smtClean="0">
                <a:solidFill>
                  <a:srgbClr val="005596"/>
                </a:solidFill>
              </a:rPr>
              <a:t>18.Feb.13</a:t>
            </a:r>
            <a:endParaRPr lang="en-US" dirty="0">
              <a:solidFill>
                <a:srgbClr val="005596"/>
              </a:solidFill>
            </a:endParaRPr>
          </a:p>
        </p:txBody>
      </p:sp>
      <p:sp>
        <p:nvSpPr>
          <p:cNvPr id="5" name="Footer Placeholder 4"/>
          <p:cNvSpPr>
            <a:spLocks noGrp="1"/>
          </p:cNvSpPr>
          <p:nvPr>
            <p:ph type="ftr" sz="quarter" idx="11"/>
          </p:nvPr>
        </p:nvSpPr>
        <p:spPr/>
        <p:txBody>
          <a:bodyPr/>
          <a:lstStyle/>
          <a:p>
            <a:r>
              <a:rPr lang="en-GB" smtClean="0">
                <a:solidFill>
                  <a:srgbClr val="005596"/>
                </a:solidFill>
              </a:rPr>
              <a:t>Cray OpenACC training at CSCS</a:t>
            </a:r>
            <a:endParaRPr lang="en-US">
              <a:solidFill>
                <a:srgbClr val="005596"/>
              </a:solidFill>
            </a:endParaRPr>
          </a:p>
        </p:txBody>
      </p:sp>
      <p:sp>
        <p:nvSpPr>
          <p:cNvPr id="7" name="Slide Number Placeholder 5"/>
          <p:cNvSpPr>
            <a:spLocks noGrp="1"/>
          </p:cNvSpPr>
          <p:nvPr>
            <p:ph type="sldNum" sz="quarter" idx="4"/>
          </p:nvPr>
        </p:nvSpPr>
        <p:spPr>
          <a:xfrm>
            <a:off x="8839200" y="6553200"/>
            <a:ext cx="228600" cy="228600"/>
          </a:xfrm>
          <a:prstGeom prst="ellipse">
            <a:avLst/>
          </a:prstGeom>
          <a:ln w="12700">
            <a:solidFill>
              <a:schemeClr val="tx1">
                <a:lumMod val="50000"/>
                <a:lumOff val="50000"/>
              </a:schemeClr>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800" b="1">
                <a:solidFill>
                  <a:schemeClr val="accent5"/>
                </a:solidFill>
                <a:latin typeface="Century Gothic" pitchFamily="34" charset="0"/>
              </a:defRPr>
            </a:lvl1pPr>
          </a:lstStyle>
          <a:p>
            <a:fld id="{F040BB64-8804-472C-89C9-1468A4B407E9}" type="slidenum">
              <a:rPr lang="en-US" smtClean="0">
                <a:solidFill>
                  <a:srgbClr val="005596"/>
                </a:solidFill>
              </a:rPr>
              <a:pPr/>
              <a:t>‹#›</a:t>
            </a:fld>
            <a:endParaRPr lang="en-US">
              <a:solidFill>
                <a:srgbClr val="005596"/>
              </a:solidFill>
            </a:endParaRPr>
          </a:p>
        </p:txBody>
      </p:sp>
      <p:sp>
        <p:nvSpPr>
          <p:cNvPr id="6" name="Content Placeholder 5"/>
          <p:cNvSpPr>
            <a:spLocks noGrp="1"/>
          </p:cNvSpPr>
          <p:nvPr>
            <p:ph sz="quarter" idx="12"/>
          </p:nvPr>
        </p:nvSpPr>
        <p:spPr>
          <a:xfrm>
            <a:off x="179388" y="1268413"/>
            <a:ext cx="8713092" cy="52569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09609471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r>
              <a:rPr lang="en-US" smtClean="0">
                <a:solidFill>
                  <a:srgbClr val="005596"/>
                </a:solidFill>
              </a:rPr>
              <a:t>18.Feb.13</a:t>
            </a:r>
            <a:endParaRPr lang="en-US" dirty="0">
              <a:solidFill>
                <a:srgbClr val="005596"/>
              </a:solidFill>
            </a:endParaRPr>
          </a:p>
        </p:txBody>
      </p:sp>
      <p:sp>
        <p:nvSpPr>
          <p:cNvPr id="5" name="Footer Placeholder 4"/>
          <p:cNvSpPr>
            <a:spLocks noGrp="1"/>
          </p:cNvSpPr>
          <p:nvPr>
            <p:ph type="ftr" sz="quarter" idx="11"/>
          </p:nvPr>
        </p:nvSpPr>
        <p:spPr/>
        <p:txBody>
          <a:bodyPr/>
          <a:lstStyle/>
          <a:p>
            <a:r>
              <a:rPr lang="en-GB" smtClean="0">
                <a:solidFill>
                  <a:srgbClr val="005596"/>
                </a:solidFill>
              </a:rPr>
              <a:t>Cray OpenACC training at CSCS</a:t>
            </a:r>
            <a:endParaRPr lang="en-US">
              <a:solidFill>
                <a:srgbClr val="005596"/>
              </a:solidFill>
            </a:endParaRPr>
          </a:p>
        </p:txBody>
      </p:sp>
      <p:sp>
        <p:nvSpPr>
          <p:cNvPr id="7" name="Slide Number Placeholder 5"/>
          <p:cNvSpPr>
            <a:spLocks noGrp="1"/>
          </p:cNvSpPr>
          <p:nvPr>
            <p:ph type="sldNum" sz="quarter" idx="4"/>
          </p:nvPr>
        </p:nvSpPr>
        <p:spPr>
          <a:xfrm>
            <a:off x="8839200" y="6553200"/>
            <a:ext cx="228600" cy="228600"/>
          </a:xfrm>
          <a:prstGeom prst="ellipse">
            <a:avLst/>
          </a:prstGeom>
          <a:ln w="12700">
            <a:solidFill>
              <a:schemeClr val="tx1">
                <a:lumMod val="50000"/>
                <a:lumOff val="50000"/>
              </a:schemeClr>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800" b="1">
                <a:solidFill>
                  <a:schemeClr val="accent5"/>
                </a:solidFill>
                <a:latin typeface="Century Gothic" pitchFamily="34" charset="0"/>
              </a:defRPr>
            </a:lvl1pPr>
          </a:lstStyle>
          <a:p>
            <a:fld id="{F040BB64-8804-472C-89C9-1468A4B407E9}" type="slidenum">
              <a:rPr lang="en-US" smtClean="0">
                <a:solidFill>
                  <a:srgbClr val="005596"/>
                </a:solidFill>
              </a:rPr>
              <a:pPr/>
              <a:t>‹#›</a:t>
            </a:fld>
            <a:endParaRPr lang="en-US">
              <a:solidFill>
                <a:srgbClr val="005596"/>
              </a:solidFill>
            </a:endParaRPr>
          </a:p>
        </p:txBody>
      </p:sp>
      <p:sp>
        <p:nvSpPr>
          <p:cNvPr id="6" name="Content Placeholder 5"/>
          <p:cNvSpPr>
            <a:spLocks noGrp="1"/>
          </p:cNvSpPr>
          <p:nvPr>
            <p:ph sz="quarter" idx="12"/>
          </p:nvPr>
        </p:nvSpPr>
        <p:spPr>
          <a:xfrm>
            <a:off x="179388" y="1268413"/>
            <a:ext cx="4248596" cy="52569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8" name="Content Placeholder 5"/>
          <p:cNvSpPr>
            <a:spLocks noGrp="1"/>
          </p:cNvSpPr>
          <p:nvPr>
            <p:ph sz="quarter" idx="13"/>
          </p:nvPr>
        </p:nvSpPr>
        <p:spPr>
          <a:xfrm>
            <a:off x="4716016" y="1268760"/>
            <a:ext cx="4248596" cy="52569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86702587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ntent (T&amp;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r>
              <a:rPr lang="en-US" smtClean="0">
                <a:solidFill>
                  <a:srgbClr val="005596"/>
                </a:solidFill>
              </a:rPr>
              <a:t>18.Feb.13</a:t>
            </a:r>
            <a:endParaRPr lang="en-US" dirty="0">
              <a:solidFill>
                <a:srgbClr val="005596"/>
              </a:solidFill>
            </a:endParaRPr>
          </a:p>
        </p:txBody>
      </p:sp>
      <p:sp>
        <p:nvSpPr>
          <p:cNvPr id="5" name="Footer Placeholder 4"/>
          <p:cNvSpPr>
            <a:spLocks noGrp="1"/>
          </p:cNvSpPr>
          <p:nvPr>
            <p:ph type="ftr" sz="quarter" idx="11"/>
          </p:nvPr>
        </p:nvSpPr>
        <p:spPr/>
        <p:txBody>
          <a:bodyPr/>
          <a:lstStyle/>
          <a:p>
            <a:r>
              <a:rPr lang="en-GB" smtClean="0">
                <a:solidFill>
                  <a:srgbClr val="005596"/>
                </a:solidFill>
              </a:rPr>
              <a:t>Cray OpenACC training at CSCS</a:t>
            </a:r>
            <a:endParaRPr lang="en-US">
              <a:solidFill>
                <a:srgbClr val="005596"/>
              </a:solidFill>
            </a:endParaRPr>
          </a:p>
        </p:txBody>
      </p:sp>
      <p:sp>
        <p:nvSpPr>
          <p:cNvPr id="7" name="Slide Number Placeholder 5"/>
          <p:cNvSpPr>
            <a:spLocks noGrp="1"/>
          </p:cNvSpPr>
          <p:nvPr>
            <p:ph type="sldNum" sz="quarter" idx="4"/>
          </p:nvPr>
        </p:nvSpPr>
        <p:spPr>
          <a:xfrm>
            <a:off x="8839200" y="6553200"/>
            <a:ext cx="228600" cy="228600"/>
          </a:xfrm>
          <a:prstGeom prst="ellipse">
            <a:avLst/>
          </a:prstGeom>
          <a:ln w="12700">
            <a:solidFill>
              <a:schemeClr val="tx1">
                <a:lumMod val="50000"/>
                <a:lumOff val="50000"/>
              </a:schemeClr>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800" b="1">
                <a:solidFill>
                  <a:schemeClr val="accent5"/>
                </a:solidFill>
                <a:latin typeface="Century Gothic" pitchFamily="34" charset="0"/>
              </a:defRPr>
            </a:lvl1pPr>
          </a:lstStyle>
          <a:p>
            <a:fld id="{F040BB64-8804-472C-89C9-1468A4B407E9}" type="slidenum">
              <a:rPr lang="en-US" smtClean="0">
                <a:solidFill>
                  <a:srgbClr val="005596"/>
                </a:solidFill>
              </a:rPr>
              <a:pPr/>
              <a:t>‹#›</a:t>
            </a:fld>
            <a:endParaRPr lang="en-US">
              <a:solidFill>
                <a:srgbClr val="005596"/>
              </a:solidFill>
            </a:endParaRPr>
          </a:p>
        </p:txBody>
      </p:sp>
      <p:sp>
        <p:nvSpPr>
          <p:cNvPr id="6" name="Content Placeholder 5"/>
          <p:cNvSpPr>
            <a:spLocks noGrp="1"/>
          </p:cNvSpPr>
          <p:nvPr>
            <p:ph sz="quarter" idx="12"/>
          </p:nvPr>
        </p:nvSpPr>
        <p:spPr>
          <a:xfrm>
            <a:off x="179388" y="1268413"/>
            <a:ext cx="8713092" cy="252062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8" name="Content Placeholder 5"/>
          <p:cNvSpPr>
            <a:spLocks noGrp="1"/>
          </p:cNvSpPr>
          <p:nvPr>
            <p:ph sz="quarter" idx="13"/>
          </p:nvPr>
        </p:nvSpPr>
        <p:spPr>
          <a:xfrm>
            <a:off x="179512" y="3933056"/>
            <a:ext cx="8713092" cy="252062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362720182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r>
              <a:rPr lang="en-US" smtClean="0">
                <a:solidFill>
                  <a:srgbClr val="005596"/>
                </a:solidFill>
              </a:rPr>
              <a:t>18.Feb.13</a:t>
            </a:r>
            <a:endParaRPr lang="en-US" dirty="0">
              <a:solidFill>
                <a:srgbClr val="005596"/>
              </a:solidFill>
            </a:endParaRPr>
          </a:p>
        </p:txBody>
      </p:sp>
      <p:sp>
        <p:nvSpPr>
          <p:cNvPr id="5" name="Footer Placeholder 4"/>
          <p:cNvSpPr>
            <a:spLocks noGrp="1"/>
          </p:cNvSpPr>
          <p:nvPr>
            <p:ph type="ftr" sz="quarter" idx="11"/>
          </p:nvPr>
        </p:nvSpPr>
        <p:spPr/>
        <p:txBody>
          <a:bodyPr/>
          <a:lstStyle/>
          <a:p>
            <a:r>
              <a:rPr lang="en-GB" smtClean="0">
                <a:solidFill>
                  <a:srgbClr val="005596"/>
                </a:solidFill>
              </a:rPr>
              <a:t>Cray OpenACC training at CSCS</a:t>
            </a:r>
            <a:endParaRPr lang="en-US">
              <a:solidFill>
                <a:srgbClr val="005596"/>
              </a:solidFill>
            </a:endParaRPr>
          </a:p>
        </p:txBody>
      </p:sp>
      <p:sp>
        <p:nvSpPr>
          <p:cNvPr id="7" name="Slide Number Placeholder 5"/>
          <p:cNvSpPr>
            <a:spLocks noGrp="1"/>
          </p:cNvSpPr>
          <p:nvPr>
            <p:ph type="sldNum" sz="quarter" idx="4"/>
          </p:nvPr>
        </p:nvSpPr>
        <p:spPr>
          <a:xfrm>
            <a:off x="8839200" y="6553200"/>
            <a:ext cx="228600" cy="228600"/>
          </a:xfrm>
          <a:prstGeom prst="ellipse">
            <a:avLst/>
          </a:prstGeom>
          <a:ln w="12700">
            <a:solidFill>
              <a:schemeClr val="tx1">
                <a:lumMod val="50000"/>
                <a:lumOff val="50000"/>
              </a:schemeClr>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800" b="1">
                <a:solidFill>
                  <a:schemeClr val="accent5"/>
                </a:solidFill>
                <a:latin typeface="Century Gothic" pitchFamily="34" charset="0"/>
              </a:defRPr>
            </a:lvl1pPr>
          </a:lstStyle>
          <a:p>
            <a:fld id="{F040BB64-8804-472C-89C9-1468A4B407E9}" type="slidenum">
              <a:rPr lang="en-US" smtClean="0">
                <a:solidFill>
                  <a:srgbClr val="005596"/>
                </a:solidFill>
              </a:rPr>
              <a:pPr/>
              <a:t>‹#›</a:t>
            </a:fld>
            <a:endParaRPr lang="en-US">
              <a:solidFill>
                <a:srgbClr val="005596"/>
              </a:solidFill>
            </a:endParaRPr>
          </a:p>
        </p:txBody>
      </p:sp>
    </p:spTree>
    <p:extLst>
      <p:ext uri="{BB962C8B-B14F-4D97-AF65-F5344CB8AC3E}">
        <p14:creationId xmlns:p14="http://schemas.microsoft.com/office/powerpoint/2010/main" val="161813975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05596"/>
                </a:solidFill>
              </a:rPr>
              <a:t>18.Feb.13</a:t>
            </a:r>
            <a:endParaRPr lang="en-US" dirty="0">
              <a:solidFill>
                <a:srgbClr val="005596"/>
              </a:solidFill>
            </a:endParaRPr>
          </a:p>
        </p:txBody>
      </p:sp>
      <p:sp>
        <p:nvSpPr>
          <p:cNvPr id="3" name="Footer Placeholder 2"/>
          <p:cNvSpPr>
            <a:spLocks noGrp="1"/>
          </p:cNvSpPr>
          <p:nvPr>
            <p:ph type="ftr" sz="quarter" idx="11"/>
          </p:nvPr>
        </p:nvSpPr>
        <p:spPr/>
        <p:txBody>
          <a:bodyPr/>
          <a:lstStyle/>
          <a:p>
            <a:r>
              <a:rPr lang="en-GB" smtClean="0">
                <a:solidFill>
                  <a:srgbClr val="005596"/>
                </a:solidFill>
              </a:rPr>
              <a:t>Cray OpenACC training at CSCS</a:t>
            </a:r>
            <a:endParaRPr lang="en-US">
              <a:solidFill>
                <a:srgbClr val="005596"/>
              </a:solidFill>
            </a:endParaRPr>
          </a:p>
        </p:txBody>
      </p:sp>
      <p:sp>
        <p:nvSpPr>
          <p:cNvPr id="5" name="Slide Number Placeholder 5"/>
          <p:cNvSpPr>
            <a:spLocks noGrp="1"/>
          </p:cNvSpPr>
          <p:nvPr>
            <p:ph type="sldNum" sz="quarter" idx="4"/>
          </p:nvPr>
        </p:nvSpPr>
        <p:spPr>
          <a:xfrm>
            <a:off x="8839200" y="6553200"/>
            <a:ext cx="228600" cy="228600"/>
          </a:xfrm>
          <a:prstGeom prst="ellipse">
            <a:avLst/>
          </a:prstGeom>
          <a:ln w="12700">
            <a:solidFill>
              <a:schemeClr val="tx1">
                <a:lumMod val="50000"/>
                <a:lumOff val="50000"/>
              </a:schemeClr>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800" b="1">
                <a:solidFill>
                  <a:schemeClr val="accent5"/>
                </a:solidFill>
                <a:latin typeface="Century Gothic" pitchFamily="34" charset="0"/>
              </a:defRPr>
            </a:lvl1pPr>
          </a:lstStyle>
          <a:p>
            <a:fld id="{F040BB64-8804-472C-89C9-1468A4B407E9}" type="slidenum">
              <a:rPr lang="en-US" smtClean="0">
                <a:solidFill>
                  <a:srgbClr val="005596"/>
                </a:solidFill>
              </a:rPr>
              <a:pPr/>
              <a:t>‹#›</a:t>
            </a:fld>
            <a:endParaRPr lang="en-US">
              <a:solidFill>
                <a:srgbClr val="005596"/>
              </a:solidFill>
            </a:endParaRPr>
          </a:p>
        </p:txBody>
      </p:sp>
    </p:spTree>
    <p:extLst>
      <p:ext uri="{BB962C8B-B14F-4D97-AF65-F5344CB8AC3E}">
        <p14:creationId xmlns:p14="http://schemas.microsoft.com/office/powerpoint/2010/main" val="22772920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Sb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r>
              <a:rPr lang="en-US" smtClean="0">
                <a:solidFill>
                  <a:srgbClr val="005596"/>
                </a:solidFill>
              </a:rPr>
              <a:t>18.Feb.13</a:t>
            </a:r>
            <a:endParaRPr lang="en-US" dirty="0">
              <a:solidFill>
                <a:srgbClr val="005596"/>
              </a:solidFill>
            </a:endParaRPr>
          </a:p>
        </p:txBody>
      </p:sp>
      <p:sp>
        <p:nvSpPr>
          <p:cNvPr id="5" name="Footer Placeholder 4"/>
          <p:cNvSpPr>
            <a:spLocks noGrp="1"/>
          </p:cNvSpPr>
          <p:nvPr>
            <p:ph type="ftr" sz="quarter" idx="11"/>
          </p:nvPr>
        </p:nvSpPr>
        <p:spPr/>
        <p:txBody>
          <a:bodyPr/>
          <a:lstStyle/>
          <a:p>
            <a:r>
              <a:rPr lang="en-GB" smtClean="0">
                <a:solidFill>
                  <a:srgbClr val="005596"/>
                </a:solidFill>
              </a:rPr>
              <a:t>Cray OpenACC training at CSCS</a:t>
            </a:r>
            <a:endParaRPr lang="en-US">
              <a:solidFill>
                <a:srgbClr val="005596"/>
              </a:solidFill>
            </a:endParaRPr>
          </a:p>
        </p:txBody>
      </p:sp>
      <p:sp>
        <p:nvSpPr>
          <p:cNvPr id="7" name="Slide Number Placeholder 5"/>
          <p:cNvSpPr>
            <a:spLocks noGrp="1"/>
          </p:cNvSpPr>
          <p:nvPr>
            <p:ph type="sldNum" sz="quarter" idx="4"/>
          </p:nvPr>
        </p:nvSpPr>
        <p:spPr>
          <a:xfrm>
            <a:off x="8839200" y="6553200"/>
            <a:ext cx="228600" cy="228600"/>
          </a:xfrm>
          <a:prstGeom prst="ellipse">
            <a:avLst/>
          </a:prstGeom>
          <a:ln w="12700">
            <a:solidFill>
              <a:schemeClr val="tx1">
                <a:lumMod val="50000"/>
                <a:lumOff val="50000"/>
              </a:schemeClr>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800" b="1">
                <a:solidFill>
                  <a:schemeClr val="accent5"/>
                </a:solidFill>
                <a:latin typeface="Century Gothic" pitchFamily="34" charset="0"/>
              </a:defRPr>
            </a:lvl1pPr>
          </a:lstStyle>
          <a:p>
            <a:fld id="{F040BB64-8804-472C-89C9-1468A4B407E9}" type="slidenum">
              <a:rPr lang="en-US" smtClean="0">
                <a:solidFill>
                  <a:srgbClr val="005596"/>
                </a:solidFill>
              </a:rPr>
              <a:pPr/>
              <a:t>‹#›</a:t>
            </a:fld>
            <a:endParaRPr lang="en-US">
              <a:solidFill>
                <a:srgbClr val="005596"/>
              </a:solidFill>
            </a:endParaRPr>
          </a:p>
        </p:txBody>
      </p:sp>
      <p:sp>
        <p:nvSpPr>
          <p:cNvPr id="6" name="Content Placeholder 5"/>
          <p:cNvSpPr>
            <a:spLocks noGrp="1"/>
          </p:cNvSpPr>
          <p:nvPr>
            <p:ph sz="quarter" idx="12"/>
          </p:nvPr>
        </p:nvSpPr>
        <p:spPr>
          <a:xfrm>
            <a:off x="179388" y="1268413"/>
            <a:ext cx="4248596" cy="52569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8" name="Content Placeholder 5"/>
          <p:cNvSpPr>
            <a:spLocks noGrp="1"/>
          </p:cNvSpPr>
          <p:nvPr>
            <p:ph sz="quarter" idx="13"/>
          </p:nvPr>
        </p:nvSpPr>
        <p:spPr>
          <a:xfrm>
            <a:off x="4716016" y="1268760"/>
            <a:ext cx="4248596" cy="525693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5242438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w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image" Target="../media/image10.png"/><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image" Target="../media/image29.jpeg"/><Relationship Id="rId5" Type="http://schemas.openxmlformats.org/officeDocument/2006/relationships/slideLayout" Target="../slideLayouts/slideLayout66.xml"/><Relationship Id="rId10" Type="http://schemas.openxmlformats.org/officeDocument/2006/relationships/theme" Target="../theme/theme10.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theme" Target="../theme/theme11.xml"/><Relationship Id="rId1" Type="http://schemas.openxmlformats.org/officeDocument/2006/relationships/slideLayout" Target="../slideLayouts/slideLayout7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7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image" Target="../media/image19.jpeg"/><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theme" Target="../theme/theme13.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5" Type="http://schemas.openxmlformats.org/officeDocument/2006/relationships/slideLayout" Target="../slideLayouts/slideLayout96.xml"/><Relationship Id="rId10" Type="http://schemas.openxmlformats.org/officeDocument/2006/relationships/image" Target="../media/image7.png"/><Relationship Id="rId4" Type="http://schemas.openxmlformats.org/officeDocument/2006/relationships/slideLayout" Target="../slideLayouts/slideLayout95.xml"/><Relationship Id="rId9" Type="http://schemas.openxmlformats.org/officeDocument/2006/relationships/theme" Target="../theme/theme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7.png"/><Relationship Id="rId4" Type="http://schemas.openxmlformats.org/officeDocument/2006/relationships/slideLayout" Target="../slideLayouts/slideLayout1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9.jpe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10" Type="http://schemas.openxmlformats.org/officeDocument/2006/relationships/image" Target="../media/image10.png"/><Relationship Id="rId4" Type="http://schemas.openxmlformats.org/officeDocument/2006/relationships/slideLayout" Target="../slideLayouts/slideLayout32.xml"/><Relationship Id="rId9" Type="http://schemas.openxmlformats.org/officeDocument/2006/relationships/image" Target="../media/image13.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38.xml"/><Relationship Id="rId7" Type="http://schemas.openxmlformats.org/officeDocument/2006/relationships/image" Target="../media/image16.jpe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6.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image" Target="../media/image19.jpeg"/><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theme" Target="../theme/theme7.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theme" Target="../theme/theme8.xml"/><Relationship Id="rId1" Type="http://schemas.openxmlformats.org/officeDocument/2006/relationships/slideLayout" Target="../slideLayouts/slideLayout60.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theme" Target="../theme/theme9.xml"/><Relationship Id="rId1"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152400"/>
            <a:ext cx="7315200" cy="838200"/>
          </a:xfrm>
          <a:prstGeom prst="rect">
            <a:avLst/>
          </a:prstGeom>
        </p:spPr>
        <p:txBody>
          <a:bodyPr vert="horz" lIns="0" tIns="0" rIns="0" bIns="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52400" y="1295400"/>
            <a:ext cx="8763000" cy="5257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0" y="6629400"/>
            <a:ext cx="2133600" cy="228600"/>
          </a:xfrm>
          <a:prstGeom prst="rect">
            <a:avLst/>
          </a:prstGeom>
        </p:spPr>
        <p:txBody>
          <a:bodyPr vert="horz" lIns="91440" tIns="45720" rIns="91440" bIns="45720" rtlCol="0" anchor="ctr"/>
          <a:lstStyle>
            <a:lvl1pPr algn="l">
              <a:defRPr sz="800" b="1">
                <a:solidFill>
                  <a:schemeClr val="accent5"/>
                </a:solidFill>
                <a:latin typeface="Century Gothic" pitchFamily="34" charset="0"/>
              </a:defRPr>
            </a:lvl1pPr>
          </a:lstStyle>
          <a:p>
            <a:r>
              <a:rPr lang="en-US" smtClean="0"/>
              <a:t>7/15/2013</a:t>
            </a:r>
            <a:endParaRPr lang="en-US"/>
          </a:p>
        </p:txBody>
      </p:sp>
      <p:sp>
        <p:nvSpPr>
          <p:cNvPr id="5" name="Footer Placeholder 4"/>
          <p:cNvSpPr>
            <a:spLocks noGrp="1"/>
          </p:cNvSpPr>
          <p:nvPr>
            <p:ph type="ftr" sz="quarter" idx="3"/>
          </p:nvPr>
        </p:nvSpPr>
        <p:spPr>
          <a:xfrm>
            <a:off x="3124200" y="6629400"/>
            <a:ext cx="2895600" cy="228600"/>
          </a:xfrm>
          <a:prstGeom prst="rect">
            <a:avLst/>
          </a:prstGeom>
        </p:spPr>
        <p:txBody>
          <a:bodyPr vert="horz" lIns="91440" tIns="45720" rIns="91440" bIns="45720" rtlCol="0" anchor="ctr"/>
          <a:lstStyle>
            <a:lvl1pPr algn="ctr">
              <a:defRPr sz="800" b="1">
                <a:solidFill>
                  <a:schemeClr val="accent5"/>
                </a:solidFill>
                <a:latin typeface="Century Gothic" pitchFamily="34" charset="0"/>
              </a:defRPr>
            </a:lvl1pPr>
          </a:lstStyle>
          <a:p>
            <a:r>
              <a:rPr lang="en-US" smtClean="0"/>
              <a:t>ORNL - Titan - OpenACC Worrkshop</a:t>
            </a:r>
            <a:endParaRPr lang="en-US"/>
          </a:p>
        </p:txBody>
      </p:sp>
      <p:sp>
        <p:nvSpPr>
          <p:cNvPr id="6" name="Slide Number Placeholder 5"/>
          <p:cNvSpPr>
            <a:spLocks noGrp="1"/>
          </p:cNvSpPr>
          <p:nvPr>
            <p:ph type="sldNum" sz="quarter" idx="4"/>
          </p:nvPr>
        </p:nvSpPr>
        <p:spPr>
          <a:xfrm>
            <a:off x="8839200" y="6553200"/>
            <a:ext cx="228600" cy="228600"/>
          </a:xfrm>
          <a:prstGeom prst="ellipse">
            <a:avLst/>
          </a:prstGeom>
          <a:ln w="12700">
            <a:solidFill>
              <a:schemeClr val="tx1">
                <a:lumMod val="50000"/>
                <a:lumOff val="50000"/>
              </a:schemeClr>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800" b="1">
                <a:solidFill>
                  <a:schemeClr val="accent5"/>
                </a:solidFill>
                <a:latin typeface="Century Gothic" pitchFamily="34" charset="0"/>
              </a:defRPr>
            </a:lvl1pPr>
          </a:lstStyle>
          <a:p>
            <a:fld id="{F040BB64-8804-472C-89C9-1468A4B407E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hf hdr="0"/>
  <p:txStyles>
    <p:titleStyle>
      <a:lvl1pPr algn="l" defTabSz="914400" rtl="0" eaLnBrk="1" latinLnBrk="0" hangingPunct="1">
        <a:lnSpc>
          <a:spcPct val="85000"/>
        </a:lnSpc>
        <a:spcBef>
          <a:spcPct val="0"/>
        </a:spcBef>
        <a:buNone/>
        <a:defRPr sz="2600" b="1" kern="1200" spc="-30" baseline="0">
          <a:solidFill>
            <a:schemeClr val="accent5"/>
          </a:solidFill>
          <a:latin typeface="Arial" pitchFamily="34" charset="0"/>
          <a:ea typeface="+mj-ea"/>
          <a:cs typeface="Arial" pitchFamily="34" charset="0"/>
        </a:defRPr>
      </a:lvl1pPr>
    </p:titleStyle>
    <p:bodyStyle>
      <a:lvl1pPr marL="283464" indent="-283464" algn="l" defTabSz="914400" rtl="0" eaLnBrk="1" latinLnBrk="0" hangingPunct="1">
        <a:lnSpc>
          <a:spcPct val="85000"/>
        </a:lnSpc>
        <a:spcBef>
          <a:spcPts val="150"/>
        </a:spcBef>
        <a:spcAft>
          <a:spcPts val="150"/>
        </a:spcAft>
        <a:buClr>
          <a:schemeClr val="accent2"/>
        </a:buClr>
        <a:buSzPct val="100000"/>
        <a:buFont typeface="Arial" pitchFamily="34" charset="0"/>
        <a:buChar char="●"/>
        <a:defRPr lang="en-US" sz="2400" b="1" kern="1200" spc="-30" baseline="0" dirty="0" smtClean="0">
          <a:solidFill>
            <a:schemeClr val="tx1">
              <a:lumMod val="65000"/>
              <a:lumOff val="35000"/>
            </a:schemeClr>
          </a:solidFill>
          <a:latin typeface="Arial" pitchFamily="34" charset="0"/>
          <a:ea typeface="+mn-ea"/>
          <a:cs typeface="Arial" pitchFamily="34" charset="0"/>
        </a:defRPr>
      </a:lvl1pPr>
      <a:lvl2pPr marL="649224" indent="-285750" algn="l" defTabSz="914400" rtl="0" eaLnBrk="1" latinLnBrk="0" hangingPunct="1">
        <a:lnSpc>
          <a:spcPct val="85000"/>
        </a:lnSpc>
        <a:spcBef>
          <a:spcPts val="150"/>
        </a:spcBef>
        <a:spcAft>
          <a:spcPts val="150"/>
        </a:spcAft>
        <a:buClr>
          <a:schemeClr val="accent2"/>
        </a:buClr>
        <a:buSzPct val="85000"/>
        <a:buFont typeface="Arial" pitchFamily="34" charset="0"/>
        <a:buChar char="●"/>
        <a:defRPr lang="en-US" sz="2000" kern="1200" dirty="0" smtClean="0">
          <a:solidFill>
            <a:schemeClr val="tx1">
              <a:lumMod val="50000"/>
              <a:lumOff val="50000"/>
            </a:schemeClr>
          </a:solidFill>
          <a:latin typeface="Arial" pitchFamily="34" charset="0"/>
          <a:ea typeface="+mn-ea"/>
          <a:cs typeface="Arial" pitchFamily="34" charset="0"/>
        </a:defRPr>
      </a:lvl2pPr>
      <a:lvl3pPr marL="914400" indent="-228600" algn="l" defTabSz="914400" rtl="0" eaLnBrk="1" latinLnBrk="0" hangingPunct="1">
        <a:lnSpc>
          <a:spcPct val="85000"/>
        </a:lnSpc>
        <a:spcBef>
          <a:spcPts val="150"/>
        </a:spcBef>
        <a:spcAft>
          <a:spcPts val="150"/>
        </a:spcAft>
        <a:buClr>
          <a:schemeClr val="tx2">
            <a:lumMod val="60000"/>
            <a:lumOff val="40000"/>
          </a:schemeClr>
        </a:buClr>
        <a:buSzPct val="85000"/>
        <a:buFont typeface="Arial" pitchFamily="34" charset="0"/>
        <a:buChar char="●"/>
        <a:defRPr lang="en-US" sz="1800" kern="1200" dirty="0" smtClean="0">
          <a:solidFill>
            <a:schemeClr val="tx1">
              <a:lumMod val="50000"/>
              <a:lumOff val="50000"/>
            </a:schemeClr>
          </a:solidFill>
          <a:latin typeface="Arial" pitchFamily="34" charset="0"/>
          <a:ea typeface="+mn-ea"/>
          <a:cs typeface="Arial" pitchFamily="34" charset="0"/>
        </a:defRPr>
      </a:lvl3pPr>
      <a:lvl4pPr marL="1188720" indent="-228600" algn="l" defTabSz="914400" rtl="0" eaLnBrk="1" latinLnBrk="0" hangingPunct="1">
        <a:lnSpc>
          <a:spcPct val="85000"/>
        </a:lnSpc>
        <a:spcBef>
          <a:spcPts val="150"/>
        </a:spcBef>
        <a:spcAft>
          <a:spcPts val="150"/>
        </a:spcAft>
        <a:buClr>
          <a:schemeClr val="tx2">
            <a:lumMod val="60000"/>
            <a:lumOff val="40000"/>
          </a:schemeClr>
        </a:buClr>
        <a:buSzPct val="85000"/>
        <a:buFont typeface="Arial" pitchFamily="34" charset="0"/>
        <a:buChar char="●"/>
        <a:defRPr lang="en-US" sz="1600" kern="1200" dirty="0" smtClean="0">
          <a:solidFill>
            <a:schemeClr val="tx1">
              <a:lumMod val="50000"/>
              <a:lumOff val="50000"/>
            </a:schemeClr>
          </a:solidFill>
          <a:latin typeface="Arial" pitchFamily="34" charset="0"/>
          <a:ea typeface="+mn-ea"/>
          <a:cs typeface="Arial" pitchFamily="34" charset="0"/>
        </a:defRPr>
      </a:lvl4pPr>
      <a:lvl5pPr marL="1463040" indent="-228600" algn="l" defTabSz="914400" rtl="0" eaLnBrk="1" latinLnBrk="0" hangingPunct="1">
        <a:lnSpc>
          <a:spcPct val="85000"/>
        </a:lnSpc>
        <a:spcBef>
          <a:spcPts val="150"/>
        </a:spcBef>
        <a:spcAft>
          <a:spcPts val="150"/>
        </a:spcAft>
        <a:buClr>
          <a:schemeClr val="tx2">
            <a:lumMod val="60000"/>
            <a:lumOff val="40000"/>
          </a:schemeClr>
        </a:buClr>
        <a:buSzPct val="85000"/>
        <a:buFont typeface="Arial" pitchFamily="34" charset="0"/>
        <a:buChar char="●"/>
        <a:defRPr lang="en-US" sz="1600" kern="1200" dirty="0">
          <a:solidFill>
            <a:schemeClr val="tx1">
              <a:lumMod val="50000"/>
              <a:lumOff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1" cstate="screen">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1026" name="Rectangle 2"/>
          <p:cNvSpPr>
            <a:spLocks noGrp="1" noChangeArrowheads="1"/>
          </p:cNvSpPr>
          <p:nvPr>
            <p:ph type="title"/>
          </p:nvPr>
        </p:nvSpPr>
        <p:spPr bwMode="auto">
          <a:xfrm>
            <a:off x="457730" y="275168"/>
            <a:ext cx="8352896" cy="5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457731" y="1599848"/>
            <a:ext cx="8368771" cy="47254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2" name="Text Box 10"/>
          <p:cNvSpPr txBox="1">
            <a:spLocks noChangeArrowheads="1"/>
          </p:cNvSpPr>
          <p:nvPr/>
        </p:nvSpPr>
        <p:spPr bwMode="auto">
          <a:xfrm>
            <a:off x="8001706" y="6528752"/>
            <a:ext cx="874448" cy="276999"/>
          </a:xfrm>
          <a:prstGeom prst="rect">
            <a:avLst/>
          </a:prstGeom>
          <a:noFill/>
          <a:ln w="9525">
            <a:noFill/>
            <a:miter lim="800000"/>
            <a:headEnd/>
            <a:tailEnd/>
          </a:ln>
          <a:effectLst/>
        </p:spPr>
        <p:txBody>
          <a:bodyPr>
            <a:spAutoFit/>
          </a:bodyPr>
          <a:lstStyle/>
          <a:p>
            <a:pPr algn="r" fontAlgn="base">
              <a:spcBef>
                <a:spcPct val="50000"/>
              </a:spcBef>
              <a:spcAft>
                <a:spcPct val="0"/>
              </a:spcAft>
              <a:defRPr/>
            </a:pPr>
            <a:fld id="{18747776-94FE-445D-B5FE-AA45A7A4C941}" type="slidenum">
              <a:rPr lang="en-US" sz="1200">
                <a:solidFill>
                  <a:srgbClr val="FFFFFF"/>
                </a:solidFill>
                <a:cs typeface="Arial" charset="0"/>
              </a:rPr>
              <a:pPr algn="r" fontAlgn="base">
                <a:spcBef>
                  <a:spcPct val="50000"/>
                </a:spcBef>
                <a:spcAft>
                  <a:spcPct val="0"/>
                </a:spcAft>
                <a:defRPr/>
              </a:pPr>
              <a:t>‹#›</a:t>
            </a:fld>
            <a:endParaRPr lang="en-US" sz="1200">
              <a:solidFill>
                <a:srgbClr val="FFFFFF"/>
              </a:solidFill>
              <a:cs typeface="Arial" charset="0"/>
            </a:endParaRPr>
          </a:p>
        </p:txBody>
      </p:sp>
    </p:spTree>
    <p:extLst>
      <p:ext uri="{BB962C8B-B14F-4D97-AF65-F5344CB8AC3E}">
        <p14:creationId xmlns:p14="http://schemas.microsoft.com/office/powerpoint/2010/main" val="1671032867"/>
      </p:ext>
    </p:extLst>
  </p:cSld>
  <p:clrMap bg1="dk2" tx1="lt1" bg2="dk1"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Lst>
  <p:transition/>
  <p:hf hdr="0"/>
  <p:txStyles>
    <p:titleStyle>
      <a:lvl1pPr algn="ctr" rtl="0" eaLnBrk="0" fontAlgn="base" hangingPunct="0">
        <a:spcBef>
          <a:spcPct val="0"/>
        </a:spcBef>
        <a:spcAft>
          <a:spcPct val="0"/>
        </a:spcAft>
        <a:defRPr sz="3200" b="1">
          <a:solidFill>
            <a:srgbClr val="73B900"/>
          </a:solidFill>
          <a:latin typeface="Trebuchet MS" pitchFamily="34" charset="0"/>
          <a:ea typeface="+mj-ea"/>
          <a:cs typeface="+mj-cs"/>
        </a:defRPr>
      </a:lvl1pPr>
      <a:lvl2pPr algn="l" rtl="0" eaLnBrk="0" fontAlgn="base" hangingPunct="0">
        <a:spcBef>
          <a:spcPct val="0"/>
        </a:spcBef>
        <a:spcAft>
          <a:spcPct val="0"/>
        </a:spcAft>
        <a:defRPr sz="3200" b="1">
          <a:solidFill>
            <a:srgbClr val="73B900"/>
          </a:solidFill>
          <a:latin typeface="Arial" charset="0"/>
        </a:defRPr>
      </a:lvl2pPr>
      <a:lvl3pPr algn="l" rtl="0" eaLnBrk="0" fontAlgn="base" hangingPunct="0">
        <a:spcBef>
          <a:spcPct val="0"/>
        </a:spcBef>
        <a:spcAft>
          <a:spcPct val="0"/>
        </a:spcAft>
        <a:defRPr sz="3200" b="1">
          <a:solidFill>
            <a:srgbClr val="73B900"/>
          </a:solidFill>
          <a:latin typeface="Arial" charset="0"/>
        </a:defRPr>
      </a:lvl3pPr>
      <a:lvl4pPr algn="l" rtl="0" eaLnBrk="0" fontAlgn="base" hangingPunct="0">
        <a:spcBef>
          <a:spcPct val="0"/>
        </a:spcBef>
        <a:spcAft>
          <a:spcPct val="0"/>
        </a:spcAft>
        <a:defRPr sz="3200" b="1">
          <a:solidFill>
            <a:srgbClr val="73B900"/>
          </a:solidFill>
          <a:latin typeface="Arial" charset="0"/>
        </a:defRPr>
      </a:lvl4pPr>
      <a:lvl5pPr algn="l" rtl="0" eaLnBrk="0" fontAlgn="base" hangingPunct="0">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342900" indent="-342900" algn="l" rtl="0" eaLnBrk="0" fontAlgn="base" hangingPunct="0">
        <a:spcBef>
          <a:spcPct val="20000"/>
        </a:spcBef>
        <a:spcAft>
          <a:spcPct val="0"/>
        </a:spcAft>
        <a:buSzPct val="100000"/>
        <a:buBlip>
          <a:blip r:embed="rId12"/>
        </a:buBlip>
        <a:defRPr sz="2400" b="1">
          <a:solidFill>
            <a:schemeClr val="tx1"/>
          </a:solidFill>
          <a:latin typeface="+mn-lt"/>
          <a:ea typeface="+mn-ea"/>
          <a:cs typeface="+mn-cs"/>
        </a:defRPr>
      </a:lvl1pPr>
      <a:lvl2pPr marL="914400" indent="-342900" algn="l" rtl="0" eaLnBrk="0" fontAlgn="base" hangingPunct="0">
        <a:spcBef>
          <a:spcPct val="20000"/>
        </a:spcBef>
        <a:spcAft>
          <a:spcPct val="0"/>
        </a:spcAft>
        <a:buSzPct val="100000"/>
        <a:buBlip>
          <a:blip r:embed="rId12"/>
        </a:buBlip>
        <a:defRPr sz="2000" b="1">
          <a:solidFill>
            <a:schemeClr val="tx1"/>
          </a:solidFill>
          <a:latin typeface="+mn-lt"/>
        </a:defRPr>
      </a:lvl2pPr>
      <a:lvl3pPr marL="1371600" indent="-282575" algn="l" rtl="0" eaLnBrk="0" fontAlgn="base" hangingPunct="0">
        <a:spcBef>
          <a:spcPct val="20000"/>
        </a:spcBef>
        <a:spcAft>
          <a:spcPct val="0"/>
        </a:spcAft>
        <a:buSzPct val="100000"/>
        <a:buBlip>
          <a:blip r:embed="rId12"/>
        </a:buBlip>
        <a:defRPr sz="2400" b="1">
          <a:solidFill>
            <a:schemeClr val="tx1"/>
          </a:solidFill>
          <a:latin typeface="+mn-lt"/>
        </a:defRPr>
      </a:lvl3pPr>
      <a:lvl4pPr marL="1774825" indent="-228600" algn="l" rtl="0" eaLnBrk="0" fontAlgn="base" hangingPunct="0">
        <a:spcBef>
          <a:spcPct val="20000"/>
        </a:spcBef>
        <a:spcAft>
          <a:spcPct val="0"/>
        </a:spcAft>
        <a:buChar char="–"/>
        <a:defRPr sz="2000">
          <a:solidFill>
            <a:schemeClr val="bg1"/>
          </a:solidFill>
          <a:latin typeface="+mn-lt"/>
        </a:defRPr>
      </a:lvl4pPr>
      <a:lvl5pPr marL="2117725" indent="-228600" algn="l" rtl="0" eaLnBrk="0" fontAlgn="base" hangingPunct="0">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print">
            <a:lum/>
          </a:blip>
          <a:srcRect/>
          <a:stretch>
            <a:fillRect l="-1000" r="-1000"/>
          </a:stretch>
        </a:blipFill>
        <a:effectLst/>
      </p:bgPr>
    </p:bg>
    <p:spTree>
      <p:nvGrpSpPr>
        <p:cNvPr id="1" name=""/>
        <p:cNvGrpSpPr/>
        <p:nvPr/>
      </p:nvGrpSpPr>
      <p:grpSpPr>
        <a:xfrm>
          <a:off x="0" y="0"/>
          <a:ext cx="0" cy="0"/>
          <a:chOff x="0" y="0"/>
          <a:chExt cx="0" cy="0"/>
        </a:xfrm>
      </p:grpSpPr>
      <p:sp>
        <p:nvSpPr>
          <p:cNvPr id="1026" name="Text Placeholder 8"/>
          <p:cNvSpPr>
            <a:spLocks noGrp="1"/>
          </p:cNvSpPr>
          <p:nvPr>
            <p:ph type="body" idx="1"/>
          </p:nvPr>
        </p:nvSpPr>
        <p:spPr bwMode="auto">
          <a:xfrm>
            <a:off x="152400" y="1066800"/>
            <a:ext cx="88392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4" name="Date Placeholder 23"/>
          <p:cNvSpPr>
            <a:spLocks noGrp="1"/>
          </p:cNvSpPr>
          <p:nvPr>
            <p:ph type="dt" sz="half" idx="2"/>
          </p:nvPr>
        </p:nvSpPr>
        <p:spPr>
          <a:xfrm>
            <a:off x="5791200" y="6499225"/>
            <a:ext cx="2590800" cy="384175"/>
          </a:xfrm>
          <a:prstGeom prst="rect">
            <a:avLst/>
          </a:prstGeom>
        </p:spPr>
        <p:txBody>
          <a:bodyPr vert="horz" anchor="ctr" anchorCtr="0"/>
          <a:lstStyle>
            <a:lvl1pPr algn="l" eaLnBrk="1" fontAlgn="auto" latinLnBrk="0" hangingPunct="1">
              <a:spcBef>
                <a:spcPts val="0"/>
              </a:spcBef>
              <a:spcAft>
                <a:spcPts val="0"/>
              </a:spcAft>
              <a:defRPr kumimoji="0" sz="1000" smtClean="0">
                <a:solidFill>
                  <a:schemeClr val="tx1"/>
                </a:solidFill>
                <a:latin typeface="Arial" pitchFamily="34" charset="0"/>
                <a:cs typeface="Arial" pitchFamily="34" charset="0"/>
              </a:defRPr>
            </a:lvl1pPr>
          </a:lstStyle>
          <a:p>
            <a:pPr>
              <a:defRPr/>
            </a:pPr>
            <a:fld id="{9F972E49-7882-46D2-B48E-E68A5EDCA615}" type="datetime1">
              <a:rPr lang="en-US">
                <a:solidFill>
                  <a:srgbClr val="FFFFFF"/>
                </a:solidFill>
                <a:ea typeface="Arial Unicode MS" pitchFamily="34" charset="-128"/>
              </a:rPr>
              <a:pPr>
                <a:defRPr/>
              </a:pPr>
              <a:t>7/15/2013</a:t>
            </a:fld>
            <a:r>
              <a:rPr lang="en-US">
                <a:solidFill>
                  <a:srgbClr val="FFFFFF"/>
                </a:solidFill>
                <a:ea typeface="Arial Unicode MS" pitchFamily="34" charset="-128"/>
              </a:rPr>
              <a:t>March 28, 2007</a:t>
            </a:r>
          </a:p>
        </p:txBody>
      </p:sp>
      <p:sp>
        <p:nvSpPr>
          <p:cNvPr id="10" name="Footer Placeholder 9"/>
          <p:cNvSpPr>
            <a:spLocks noGrp="1"/>
          </p:cNvSpPr>
          <p:nvPr>
            <p:ph type="ftr" sz="quarter" idx="3"/>
          </p:nvPr>
        </p:nvSpPr>
        <p:spPr>
          <a:xfrm>
            <a:off x="2133600" y="6499225"/>
            <a:ext cx="3581400" cy="384175"/>
          </a:xfrm>
          <a:prstGeom prst="rect">
            <a:avLst/>
          </a:prstGeom>
        </p:spPr>
        <p:txBody>
          <a:bodyPr vert="horz" anchor="ctr" anchorCtr="0"/>
          <a:lstStyle>
            <a:lvl1pPr algn="r" eaLnBrk="1" fontAlgn="auto" latinLnBrk="0" hangingPunct="1">
              <a:spcBef>
                <a:spcPts val="0"/>
              </a:spcBef>
              <a:spcAft>
                <a:spcPts val="0"/>
              </a:spcAft>
              <a:defRPr kumimoji="0" sz="1000">
                <a:solidFill>
                  <a:schemeClr val="tx1"/>
                </a:solidFill>
                <a:latin typeface="Arial" pitchFamily="34" charset="0"/>
                <a:cs typeface="Arial" pitchFamily="34" charset="0"/>
              </a:defRPr>
            </a:lvl1pPr>
          </a:lstStyle>
          <a:p>
            <a:r>
              <a:rPr lang="en-US" smtClean="0">
                <a:solidFill>
                  <a:srgbClr val="FFFFFF"/>
                </a:solidFill>
                <a:ea typeface="Arial Unicode MS" pitchFamily="34" charset="-128"/>
              </a:rPr>
              <a:t>Huntington Beach March 5, 2013</a:t>
            </a:r>
            <a:endParaRPr lang="en-US">
              <a:solidFill>
                <a:srgbClr val="FFFFFF"/>
              </a:solidFill>
              <a:ea typeface="Arial Unicode MS" pitchFamily="34" charset="-128"/>
            </a:endParaRPr>
          </a:p>
        </p:txBody>
      </p:sp>
      <p:sp>
        <p:nvSpPr>
          <p:cNvPr id="22" name="Slide Number Placeholder 21"/>
          <p:cNvSpPr>
            <a:spLocks noGrp="1"/>
          </p:cNvSpPr>
          <p:nvPr>
            <p:ph type="sldNum" sz="quarter" idx="4"/>
          </p:nvPr>
        </p:nvSpPr>
        <p:spPr>
          <a:xfrm>
            <a:off x="8410575" y="6477000"/>
            <a:ext cx="609600" cy="457200"/>
          </a:xfrm>
          <a:prstGeom prst="rect">
            <a:avLst/>
          </a:prstGeom>
          <a:noFill/>
        </p:spPr>
        <p:txBody>
          <a:bodyPr vert="horz" lIns="0" tIns="0" rIns="0" bIns="0" anchor="ctr" anchorCtr="0">
            <a:noAutofit/>
          </a:bodyPr>
          <a:lstStyle>
            <a:lvl1pPr algn="ctr" eaLnBrk="1" fontAlgn="auto" latinLnBrk="0" hangingPunct="1">
              <a:spcBef>
                <a:spcPts val="0"/>
              </a:spcBef>
              <a:spcAft>
                <a:spcPts val="0"/>
              </a:spcAft>
              <a:defRPr kumimoji="0" sz="1000" baseline="0" smtClean="0">
                <a:solidFill>
                  <a:schemeClr val="tx1"/>
                </a:solidFill>
                <a:latin typeface="Arial" pitchFamily="34" charset="0"/>
                <a:cs typeface="Arial" pitchFamily="34" charset="0"/>
              </a:defRPr>
            </a:lvl1pPr>
          </a:lstStyle>
          <a:p>
            <a:pPr>
              <a:defRPr/>
            </a:pPr>
            <a:r>
              <a:rPr lang="en-US">
                <a:solidFill>
                  <a:srgbClr val="FFFFFF"/>
                </a:solidFill>
                <a:ea typeface="Arial Unicode MS" pitchFamily="34" charset="-128"/>
              </a:rPr>
              <a:t>Slide </a:t>
            </a:r>
            <a:fld id="{4F689506-80A9-4A6D-AFCE-52BB08BCD585}" type="slidenum">
              <a:rPr lang="en-US">
                <a:solidFill>
                  <a:srgbClr val="FFFFFF"/>
                </a:solidFill>
                <a:ea typeface="Arial Unicode MS" pitchFamily="34" charset="-128"/>
              </a:rPr>
              <a:pPr>
                <a:defRPr/>
              </a:pPr>
              <a:t>‹#›</a:t>
            </a:fld>
            <a:r>
              <a:rPr lang="en-US">
                <a:solidFill>
                  <a:srgbClr val="FFFFFF"/>
                </a:solidFill>
                <a:ea typeface="Arial Unicode MS" pitchFamily="34" charset="-128"/>
              </a:rPr>
              <a:t> </a:t>
            </a:r>
          </a:p>
        </p:txBody>
      </p:sp>
      <p:sp>
        <p:nvSpPr>
          <p:cNvPr id="5" name="Title Placeholder 4"/>
          <p:cNvSpPr>
            <a:spLocks noGrp="1"/>
          </p:cNvSpPr>
          <p:nvPr>
            <p:ph type="title"/>
          </p:nvPr>
        </p:nvSpPr>
        <p:spPr>
          <a:xfrm>
            <a:off x="0" y="-1"/>
            <a:ext cx="7010400" cy="771525"/>
          </a:xfrm>
          <a:prstGeom prst="rect">
            <a:avLst/>
          </a:prstGeom>
          <a:ln w="6350" cap="rnd">
            <a:noFill/>
          </a:ln>
        </p:spPr>
        <p:txBody>
          <a:bodyPr vert="horz" anchor="ctr" anchorCtr="0">
            <a:normAutofit/>
          </a:bodyPr>
          <a:lstStyle/>
          <a:p>
            <a:r>
              <a:rPr lang="en-US" smtClean="0"/>
              <a:t>Click to edit Master title style</a:t>
            </a:r>
            <a:endParaRPr lang="en-US" dirty="0"/>
          </a:p>
        </p:txBody>
      </p:sp>
    </p:spTree>
    <p:extLst>
      <p:ext uri="{BB962C8B-B14F-4D97-AF65-F5344CB8AC3E}">
        <p14:creationId xmlns:p14="http://schemas.microsoft.com/office/powerpoint/2010/main" val="4134769424"/>
      </p:ext>
    </p:extLst>
  </p:cSld>
  <p:clrMap bg1="dk1" tx1="lt1" bg2="dk2" tx2="lt2" accent1="accent1" accent2="accent2" accent3="accent3" accent4="accent4" accent5="accent5" accent6="accent6" hlink="hlink" folHlink="folHlink"/>
  <p:sldLayoutIdLst>
    <p:sldLayoutId id="2147483746" r:id="rId1"/>
  </p:sldLayoutIdLst>
  <p:transition>
    <p:fade/>
  </p:transition>
  <p:hf hdr="0"/>
  <p:txStyles>
    <p:titleStyle>
      <a:lvl1pPr marL="182880" algn="l" rtl="0" eaLnBrk="1" fontAlgn="base" hangingPunct="1">
        <a:lnSpc>
          <a:spcPct val="70000"/>
        </a:lnSpc>
        <a:spcBef>
          <a:spcPct val="0"/>
        </a:spcBef>
        <a:spcAft>
          <a:spcPct val="0"/>
        </a:spcAft>
        <a:defRPr lang="en-US" sz="2800" b="1" kern="1200" spc="-100" dirty="0">
          <a:ln w="3200">
            <a:solidFill>
              <a:schemeClr val="bg2">
                <a:shade val="75000"/>
                <a:alpha val="25000"/>
              </a:schemeClr>
            </a:solidFill>
            <a:prstDash val="solid"/>
            <a:round/>
          </a:ln>
          <a:solidFill>
            <a:schemeClr val="accent5"/>
          </a:solidFill>
          <a:effectLst>
            <a:innerShdw blurRad="50800" dist="25400" dir="13500000">
              <a:prstClr val="black">
                <a:alpha val="70000"/>
              </a:prstClr>
            </a:innerShdw>
          </a:effectLst>
          <a:latin typeface="Calibri" pitchFamily="34" charset="0"/>
          <a:ea typeface="+mj-ea"/>
          <a:cs typeface="+mj-cs"/>
        </a:defRPr>
      </a:lvl1pPr>
      <a:lvl2pPr algn="l" rtl="0" eaLnBrk="1" fontAlgn="base" hangingPunct="1">
        <a:lnSpc>
          <a:spcPts val="1800"/>
        </a:lnSpc>
        <a:spcBef>
          <a:spcPct val="0"/>
        </a:spcBef>
        <a:spcAft>
          <a:spcPct val="0"/>
        </a:spcAft>
        <a:defRPr sz="2000">
          <a:solidFill>
            <a:srgbClr val="344E6D"/>
          </a:solidFill>
          <a:latin typeface="Calibri" pitchFamily="34" charset="0"/>
        </a:defRPr>
      </a:lvl2pPr>
      <a:lvl3pPr algn="l" rtl="0" eaLnBrk="1" fontAlgn="base" hangingPunct="1">
        <a:lnSpc>
          <a:spcPts val="1800"/>
        </a:lnSpc>
        <a:spcBef>
          <a:spcPct val="0"/>
        </a:spcBef>
        <a:spcAft>
          <a:spcPct val="0"/>
        </a:spcAft>
        <a:defRPr sz="2000">
          <a:solidFill>
            <a:srgbClr val="344E6D"/>
          </a:solidFill>
          <a:latin typeface="Calibri" pitchFamily="34" charset="0"/>
        </a:defRPr>
      </a:lvl3pPr>
      <a:lvl4pPr algn="l" rtl="0" eaLnBrk="1" fontAlgn="base" hangingPunct="1">
        <a:lnSpc>
          <a:spcPts val="1800"/>
        </a:lnSpc>
        <a:spcBef>
          <a:spcPct val="0"/>
        </a:spcBef>
        <a:spcAft>
          <a:spcPct val="0"/>
        </a:spcAft>
        <a:defRPr sz="2000">
          <a:solidFill>
            <a:srgbClr val="344E6D"/>
          </a:solidFill>
          <a:latin typeface="Calibri" pitchFamily="34" charset="0"/>
        </a:defRPr>
      </a:lvl4pPr>
      <a:lvl5pPr algn="l" rtl="0" eaLnBrk="1" fontAlgn="base" hangingPunct="1">
        <a:lnSpc>
          <a:spcPts val="1800"/>
        </a:lnSpc>
        <a:spcBef>
          <a:spcPct val="0"/>
        </a:spcBef>
        <a:spcAft>
          <a:spcPct val="0"/>
        </a:spcAft>
        <a:defRPr sz="2000">
          <a:solidFill>
            <a:srgbClr val="344E6D"/>
          </a:solidFill>
          <a:latin typeface="Calibri" pitchFamily="34" charset="0"/>
        </a:defRPr>
      </a:lvl5pPr>
      <a:lvl6pPr marL="457200" algn="l" rtl="0" eaLnBrk="1" fontAlgn="base" hangingPunct="1">
        <a:lnSpc>
          <a:spcPts val="1800"/>
        </a:lnSpc>
        <a:spcBef>
          <a:spcPct val="0"/>
        </a:spcBef>
        <a:spcAft>
          <a:spcPct val="0"/>
        </a:spcAft>
        <a:defRPr sz="2000">
          <a:solidFill>
            <a:srgbClr val="344E6D"/>
          </a:solidFill>
          <a:latin typeface="Calibri" pitchFamily="34" charset="0"/>
        </a:defRPr>
      </a:lvl6pPr>
      <a:lvl7pPr marL="914400" algn="l" rtl="0" eaLnBrk="1" fontAlgn="base" hangingPunct="1">
        <a:lnSpc>
          <a:spcPts val="1800"/>
        </a:lnSpc>
        <a:spcBef>
          <a:spcPct val="0"/>
        </a:spcBef>
        <a:spcAft>
          <a:spcPct val="0"/>
        </a:spcAft>
        <a:defRPr sz="2000">
          <a:solidFill>
            <a:srgbClr val="344E6D"/>
          </a:solidFill>
          <a:latin typeface="Calibri" pitchFamily="34" charset="0"/>
        </a:defRPr>
      </a:lvl7pPr>
      <a:lvl8pPr marL="1371600" algn="l" rtl="0" eaLnBrk="1" fontAlgn="base" hangingPunct="1">
        <a:lnSpc>
          <a:spcPts val="1800"/>
        </a:lnSpc>
        <a:spcBef>
          <a:spcPct val="0"/>
        </a:spcBef>
        <a:spcAft>
          <a:spcPct val="0"/>
        </a:spcAft>
        <a:defRPr sz="2000">
          <a:solidFill>
            <a:srgbClr val="344E6D"/>
          </a:solidFill>
          <a:latin typeface="Calibri" pitchFamily="34" charset="0"/>
        </a:defRPr>
      </a:lvl8pPr>
      <a:lvl9pPr marL="1828800" algn="l" rtl="0" eaLnBrk="1" fontAlgn="base" hangingPunct="1">
        <a:lnSpc>
          <a:spcPts val="1800"/>
        </a:lnSpc>
        <a:spcBef>
          <a:spcPct val="0"/>
        </a:spcBef>
        <a:spcAft>
          <a:spcPct val="0"/>
        </a:spcAft>
        <a:defRPr sz="2000">
          <a:solidFill>
            <a:srgbClr val="344E6D"/>
          </a:solidFill>
          <a:latin typeface="Calibri" pitchFamily="34" charset="0"/>
        </a:defRPr>
      </a:lvl9pPr>
    </p:titleStyle>
    <p:bodyStyle>
      <a:lvl1pPr marL="273050" indent="-273050" algn="l" rtl="0" eaLnBrk="1" fontAlgn="base" hangingPunct="1">
        <a:spcBef>
          <a:spcPts val="600"/>
        </a:spcBef>
        <a:spcAft>
          <a:spcPct val="0"/>
        </a:spcAft>
        <a:buClr>
          <a:schemeClr val="accent2"/>
        </a:buClr>
        <a:buSzPct val="65000"/>
        <a:buFont typeface="Wingdings 2" pitchFamily="18" charset="2"/>
        <a:buChar char=""/>
        <a:defRPr sz="2000" b="1" kern="1200">
          <a:solidFill>
            <a:srgbClr val="595959"/>
          </a:solidFill>
          <a:latin typeface="Calibri" pitchFamily="34" charset="0"/>
          <a:ea typeface="+mn-ea"/>
          <a:cs typeface="+mn-cs"/>
        </a:defRPr>
      </a:lvl1pPr>
      <a:lvl2pPr marL="639763" indent="-273050" algn="l" rtl="0" eaLnBrk="1" fontAlgn="base" hangingPunct="1">
        <a:spcBef>
          <a:spcPts val="300"/>
        </a:spcBef>
        <a:spcAft>
          <a:spcPct val="0"/>
        </a:spcAft>
        <a:buClr>
          <a:srgbClr val="D6903D"/>
        </a:buClr>
        <a:buSzPct val="85000"/>
        <a:buFont typeface="Wingdings 2" pitchFamily="18" charset="2"/>
        <a:buChar char=""/>
        <a:defRPr sz="2000" kern="1200">
          <a:solidFill>
            <a:srgbClr val="595959"/>
          </a:solidFill>
          <a:latin typeface="Calibri" pitchFamily="34" charset="0"/>
          <a:ea typeface="+mn-ea"/>
          <a:cs typeface="+mn-cs"/>
        </a:defRPr>
      </a:lvl2pPr>
      <a:lvl3pPr marL="1004888" indent="-228600" algn="l" rtl="0" eaLnBrk="1" fontAlgn="base" hangingPunct="1">
        <a:spcBef>
          <a:spcPts val="300"/>
        </a:spcBef>
        <a:spcAft>
          <a:spcPct val="0"/>
        </a:spcAft>
        <a:buClr>
          <a:srgbClr val="B37732"/>
        </a:buClr>
        <a:buSzPct val="85000"/>
        <a:buFont typeface="Wingdings 2" pitchFamily="18" charset="2"/>
        <a:buChar char=""/>
        <a:defRPr sz="1400" kern="1200">
          <a:solidFill>
            <a:srgbClr val="595959"/>
          </a:solidFill>
          <a:latin typeface="Calibri" pitchFamily="34" charset="0"/>
          <a:ea typeface="+mn-ea"/>
          <a:cs typeface="+mn-cs"/>
        </a:defRPr>
      </a:lvl3pPr>
      <a:lvl4pPr marL="1279525" indent="-228600" algn="l" rtl="0" eaLnBrk="1" fontAlgn="base" hangingPunct="1">
        <a:spcBef>
          <a:spcPts val="300"/>
        </a:spcBef>
        <a:spcAft>
          <a:spcPct val="0"/>
        </a:spcAft>
        <a:buClr>
          <a:srgbClr val="D6903D"/>
        </a:buClr>
        <a:buSzPct val="85000"/>
        <a:buFont typeface="Wingdings 2" pitchFamily="18" charset="2"/>
        <a:buChar char=""/>
        <a:defRPr sz="1400" kern="1200">
          <a:solidFill>
            <a:srgbClr val="595959"/>
          </a:solidFill>
          <a:latin typeface="Calibri" pitchFamily="34" charset="0"/>
          <a:ea typeface="+mn-ea"/>
          <a:cs typeface="+mn-cs"/>
        </a:defRPr>
      </a:lvl4pPr>
      <a:lvl5pPr marL="1554163" indent="-228600" algn="l" rtl="0" eaLnBrk="1" fontAlgn="base" hangingPunct="1">
        <a:spcBef>
          <a:spcPts val="338"/>
        </a:spcBef>
        <a:spcAft>
          <a:spcPct val="0"/>
        </a:spcAft>
        <a:buClr>
          <a:srgbClr val="D6903D"/>
        </a:buClr>
        <a:buSzPct val="85000"/>
        <a:buFont typeface="Wingdings 2" pitchFamily="18" charset="2"/>
        <a:buChar char=""/>
        <a:defRPr sz="1400" kern="1200">
          <a:solidFill>
            <a:srgbClr val="595959"/>
          </a:solidFill>
          <a:latin typeface="Calibri" pitchFamily="34" charset="0"/>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extLst/>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5" name="Slide Number Placeholder 4"/>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2"/>
                </a:solidFill>
              </a:defRPr>
            </a:lvl1pPr>
          </a:lstStyle>
          <a:p>
            <a:pPr eaLnBrk="0" fontAlgn="base" hangingPunct="0">
              <a:lnSpc>
                <a:spcPct val="45000"/>
              </a:lnSpc>
              <a:spcBef>
                <a:spcPct val="25000"/>
              </a:spcBef>
              <a:spcAft>
                <a:spcPct val="50000"/>
              </a:spcAft>
              <a:buClr>
                <a:srgbClr val="0033CC"/>
              </a:buClr>
              <a:buSzPct val="65000"/>
              <a:buFont typeface="Wingdings" pitchFamily="2" charset="2"/>
              <a:buNone/>
            </a:pPr>
            <a:fld id="{FF5DA9FF-C374-4DFA-AF5A-AADE5567A0AB}" type="slidenum">
              <a:rPr lang="en-US" smtClean="0">
                <a:solidFill>
                  <a:srgbClr val="D6ECFF"/>
                </a:solidFill>
                <a:latin typeface="Courier New" pitchFamily="49" charset="0"/>
              </a:rPr>
              <a:pPr eaLnBrk="0" fontAlgn="base" hangingPunct="0">
                <a:lnSpc>
                  <a:spcPct val="45000"/>
                </a:lnSpc>
                <a:spcBef>
                  <a:spcPct val="25000"/>
                </a:spcBef>
                <a:spcAft>
                  <a:spcPct val="50000"/>
                </a:spcAft>
                <a:buClr>
                  <a:srgbClr val="0033CC"/>
                </a:buClr>
                <a:buSzPct val="65000"/>
                <a:buFont typeface="Wingdings" pitchFamily="2" charset="2"/>
                <a:buNone/>
              </a:pPr>
              <a:t>‹#›</a:t>
            </a:fld>
            <a:endParaRPr lang="en-US">
              <a:solidFill>
                <a:srgbClr val="D6ECFF"/>
              </a:solidFill>
              <a:latin typeface="Courier New" pitchFamily="49" charset="0"/>
            </a:endParaRPr>
          </a:p>
        </p:txBody>
      </p:sp>
    </p:spTree>
    <p:extLst>
      <p:ext uri="{BB962C8B-B14F-4D97-AF65-F5344CB8AC3E}">
        <p14:creationId xmlns:p14="http://schemas.microsoft.com/office/powerpoint/2010/main" val="30784436"/>
      </p:ext>
    </p:extLst>
  </p:cSld>
  <p:clrMap bg1="dk1" tx1="lt1" bg2="dk2" tx2="lt2" accent1="accent1" accent2="accent2" accent3="accent3" accent4="accent4" accent5="accent5" accent6="accent6" hlink="hlink" folHlink="folHlink"/>
  <p:sldLayoutIdLst>
    <p:sldLayoutId id="2147483748" r:id="rId1"/>
  </p:sldLayoutIdLst>
  <p:timing>
    <p:tnLst>
      <p:par>
        <p:cTn id="1" dur="indefinite" restart="never" nodeType="tmRoot"/>
      </p:par>
    </p:tnLst>
  </p:timing>
  <p:hf hdr="0" ftr="0" dt="0"/>
  <p:txStyles>
    <p:titleStyle>
      <a:lvl1pPr algn="ctr" rtl="0" eaLnBrk="1" latinLnBrk="0" hangingPunct="1">
        <a:spcBef>
          <a:spcPct val="0"/>
        </a:spcBef>
        <a:buNone/>
        <a:defRPr kumimoji="0" sz="36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tx1"/>
        </a:buClr>
        <a:buSzPct val="90000"/>
        <a:buFont typeface="Wingdings" pitchFamily="2" charset="2"/>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tx1"/>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tx1"/>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cstate="print">
            <a:lum/>
          </a:blip>
          <a:srcRect/>
          <a:stretch>
            <a:fillRect l="-1000" r="-1000"/>
          </a:stretch>
        </a:blipFill>
        <a:effectLst/>
      </p:bgPr>
    </p:bg>
    <p:spTree>
      <p:nvGrpSpPr>
        <p:cNvPr id="1" name=""/>
        <p:cNvGrpSpPr/>
        <p:nvPr/>
      </p:nvGrpSpPr>
      <p:grpSpPr>
        <a:xfrm>
          <a:off x="0" y="0"/>
          <a:ext cx="0" cy="0"/>
          <a:chOff x="0" y="0"/>
          <a:chExt cx="0" cy="0"/>
        </a:xfrm>
      </p:grpSpPr>
      <p:sp>
        <p:nvSpPr>
          <p:cNvPr id="1026" name="Text Placeholder 8"/>
          <p:cNvSpPr>
            <a:spLocks noGrp="1"/>
          </p:cNvSpPr>
          <p:nvPr>
            <p:ph type="body" idx="1"/>
          </p:nvPr>
        </p:nvSpPr>
        <p:spPr bwMode="auto">
          <a:xfrm>
            <a:off x="152400" y="1066800"/>
            <a:ext cx="88392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4" name="Date Placeholder 23"/>
          <p:cNvSpPr>
            <a:spLocks noGrp="1"/>
          </p:cNvSpPr>
          <p:nvPr>
            <p:ph type="dt" sz="half" idx="2"/>
          </p:nvPr>
        </p:nvSpPr>
        <p:spPr>
          <a:xfrm>
            <a:off x="6392008" y="6499225"/>
            <a:ext cx="1989992" cy="358775"/>
          </a:xfrm>
          <a:prstGeom prst="rect">
            <a:avLst/>
          </a:prstGeom>
        </p:spPr>
        <p:txBody>
          <a:bodyPr vert="horz" anchor="ctr" anchorCtr="0"/>
          <a:lstStyle>
            <a:lvl1pPr algn="ctr" eaLnBrk="1" fontAlgn="auto" latinLnBrk="0" hangingPunct="1">
              <a:spcBef>
                <a:spcPts val="0"/>
              </a:spcBef>
              <a:spcAft>
                <a:spcPts val="0"/>
              </a:spcAft>
              <a:defRPr kumimoji="0" sz="1000" smtClean="0">
                <a:solidFill>
                  <a:schemeClr val="bg1"/>
                </a:solidFill>
                <a:latin typeface="Arial" pitchFamily="34" charset="0"/>
                <a:cs typeface="Arial" pitchFamily="34" charset="0"/>
              </a:defRPr>
            </a:lvl1pPr>
          </a:lstStyle>
          <a:p>
            <a:fld id="{E329D318-641E-43B8-92D1-542411056AAF}" type="datetime1">
              <a:rPr lang="en-US">
                <a:solidFill>
                  <a:srgbClr val="000000"/>
                </a:solidFill>
              </a:rPr>
              <a:pPr/>
              <a:t>7/15/2013</a:t>
            </a:fld>
            <a:endParaRPr lang="en-US">
              <a:solidFill>
                <a:srgbClr val="000000"/>
              </a:solidFill>
            </a:endParaRPr>
          </a:p>
        </p:txBody>
      </p:sp>
      <p:sp>
        <p:nvSpPr>
          <p:cNvPr id="10" name="Footer Placeholder 9"/>
          <p:cNvSpPr>
            <a:spLocks noGrp="1"/>
          </p:cNvSpPr>
          <p:nvPr>
            <p:ph type="ftr" sz="quarter" idx="3"/>
          </p:nvPr>
        </p:nvSpPr>
        <p:spPr>
          <a:xfrm>
            <a:off x="2781300" y="6499225"/>
            <a:ext cx="3581400" cy="358775"/>
          </a:xfrm>
          <a:prstGeom prst="rect">
            <a:avLst/>
          </a:prstGeom>
        </p:spPr>
        <p:txBody>
          <a:bodyPr vert="horz" anchor="ctr" anchorCtr="0"/>
          <a:lstStyle>
            <a:lvl1pPr algn="ctr" eaLnBrk="1" fontAlgn="auto" latinLnBrk="0" hangingPunct="1">
              <a:spcBef>
                <a:spcPts val="0"/>
              </a:spcBef>
              <a:spcAft>
                <a:spcPts val="0"/>
              </a:spcAft>
              <a:defRPr kumimoji="0" sz="1000">
                <a:solidFill>
                  <a:schemeClr val="bg1"/>
                </a:solidFill>
                <a:latin typeface="Arial" pitchFamily="34" charset="0"/>
                <a:cs typeface="Arial" pitchFamily="34" charset="0"/>
              </a:defRPr>
            </a:lvl1pPr>
          </a:lstStyle>
          <a:p>
            <a:r>
              <a:rPr lang="en-US" smtClean="0">
                <a:solidFill>
                  <a:srgbClr val="000000"/>
                </a:solidFill>
              </a:rPr>
              <a:t>Huntington Beach March 5, 2013</a:t>
            </a:r>
            <a:endParaRPr lang="en-US">
              <a:solidFill>
                <a:srgbClr val="000000"/>
              </a:solidFill>
            </a:endParaRPr>
          </a:p>
        </p:txBody>
      </p:sp>
      <p:sp>
        <p:nvSpPr>
          <p:cNvPr id="22" name="Slide Number Placeholder 21"/>
          <p:cNvSpPr>
            <a:spLocks noGrp="1"/>
          </p:cNvSpPr>
          <p:nvPr>
            <p:ph type="sldNum" sz="quarter" idx="4"/>
          </p:nvPr>
        </p:nvSpPr>
        <p:spPr>
          <a:xfrm>
            <a:off x="8410575" y="6477000"/>
            <a:ext cx="609600" cy="381000"/>
          </a:xfrm>
          <a:prstGeom prst="rect">
            <a:avLst/>
          </a:prstGeom>
          <a:noFill/>
        </p:spPr>
        <p:txBody>
          <a:bodyPr vert="horz" lIns="0" tIns="0" rIns="0" bIns="0" anchor="ctr" anchorCtr="0">
            <a:noAutofit/>
          </a:bodyPr>
          <a:lstStyle>
            <a:lvl1pPr algn="ctr" eaLnBrk="1" fontAlgn="auto" latinLnBrk="0" hangingPunct="1">
              <a:spcBef>
                <a:spcPts val="0"/>
              </a:spcBef>
              <a:spcAft>
                <a:spcPts val="0"/>
              </a:spcAft>
              <a:defRPr kumimoji="0" sz="1000" baseline="0" smtClean="0">
                <a:solidFill>
                  <a:schemeClr val="bg1"/>
                </a:solidFill>
                <a:latin typeface="Arial" pitchFamily="34" charset="0"/>
                <a:cs typeface="Arial" pitchFamily="34" charset="0"/>
              </a:defRPr>
            </a:lvl1pPr>
          </a:lstStyle>
          <a:p>
            <a:fld id="{ADA2288E-63AA-4F23-9A82-6B8569F69C28}" type="slidenum">
              <a:rPr lang="en-US">
                <a:solidFill>
                  <a:srgbClr val="000000"/>
                </a:solidFill>
              </a:rPr>
              <a:pPr/>
              <a:t>‹#›</a:t>
            </a:fld>
            <a:endParaRPr lang="en-US">
              <a:solidFill>
                <a:srgbClr val="000000"/>
              </a:solidFill>
            </a:endParaRPr>
          </a:p>
        </p:txBody>
      </p:sp>
      <p:sp>
        <p:nvSpPr>
          <p:cNvPr id="5" name="Title Placeholder 4"/>
          <p:cNvSpPr>
            <a:spLocks noGrp="1"/>
          </p:cNvSpPr>
          <p:nvPr>
            <p:ph type="title"/>
          </p:nvPr>
        </p:nvSpPr>
        <p:spPr>
          <a:xfrm>
            <a:off x="152400" y="152400"/>
            <a:ext cx="6858000" cy="533400"/>
          </a:xfrm>
          <a:prstGeom prst="rect">
            <a:avLst/>
          </a:prstGeom>
          <a:ln w="6350" cap="rnd">
            <a:noFill/>
          </a:ln>
        </p:spPr>
        <p:txBody>
          <a:bodyPr vert="horz" anchor="b" anchorCtr="0">
            <a:normAutofit/>
          </a:bodyPr>
          <a:lstStyle/>
          <a:p>
            <a:r>
              <a:rPr lang="en-US" smtClean="0"/>
              <a:t>Click to edit Master title style</a:t>
            </a:r>
            <a:endParaRPr lang="en-US" dirty="0"/>
          </a:p>
        </p:txBody>
      </p:sp>
    </p:spTree>
    <p:extLst>
      <p:ext uri="{BB962C8B-B14F-4D97-AF65-F5344CB8AC3E}">
        <p14:creationId xmlns:p14="http://schemas.microsoft.com/office/powerpoint/2010/main" val="946850704"/>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Lst>
  <p:transition>
    <p:fade/>
  </p:transition>
  <p:hf hdr="0"/>
  <p:txStyles>
    <p:titleStyle>
      <a:lvl1pPr algn="l" rtl="0" eaLnBrk="1" fontAlgn="base" hangingPunct="1">
        <a:lnSpc>
          <a:spcPts val="1800"/>
        </a:lnSpc>
        <a:spcBef>
          <a:spcPct val="0"/>
        </a:spcBef>
        <a:spcAft>
          <a:spcPct val="0"/>
        </a:spcAft>
        <a:defRPr lang="en-US" sz="2800" kern="1200" spc="-100" dirty="0">
          <a:ln w="3200">
            <a:solidFill>
              <a:schemeClr val="bg2">
                <a:shade val="75000"/>
                <a:alpha val="25000"/>
              </a:schemeClr>
            </a:solidFill>
            <a:prstDash val="solid"/>
            <a:round/>
          </a:ln>
          <a:solidFill>
            <a:srgbClr val="344E6D"/>
          </a:solidFill>
          <a:effectLst>
            <a:innerShdw blurRad="50800" dist="25400" dir="13500000">
              <a:prstClr val="black">
                <a:alpha val="70000"/>
              </a:prstClr>
            </a:innerShdw>
          </a:effectLst>
          <a:latin typeface="Calibri" pitchFamily="34" charset="0"/>
          <a:ea typeface="+mj-ea"/>
          <a:cs typeface="+mj-cs"/>
        </a:defRPr>
      </a:lvl1pPr>
      <a:lvl2pPr algn="l" rtl="0" eaLnBrk="1" fontAlgn="base" hangingPunct="1">
        <a:lnSpc>
          <a:spcPts val="1800"/>
        </a:lnSpc>
        <a:spcBef>
          <a:spcPct val="0"/>
        </a:spcBef>
        <a:spcAft>
          <a:spcPct val="0"/>
        </a:spcAft>
        <a:defRPr sz="2000">
          <a:solidFill>
            <a:srgbClr val="344E6D"/>
          </a:solidFill>
          <a:latin typeface="Calibri" pitchFamily="34" charset="0"/>
        </a:defRPr>
      </a:lvl2pPr>
      <a:lvl3pPr algn="l" rtl="0" eaLnBrk="1" fontAlgn="base" hangingPunct="1">
        <a:lnSpc>
          <a:spcPts val="1800"/>
        </a:lnSpc>
        <a:spcBef>
          <a:spcPct val="0"/>
        </a:spcBef>
        <a:spcAft>
          <a:spcPct val="0"/>
        </a:spcAft>
        <a:defRPr sz="2000">
          <a:solidFill>
            <a:srgbClr val="344E6D"/>
          </a:solidFill>
          <a:latin typeface="Calibri" pitchFamily="34" charset="0"/>
        </a:defRPr>
      </a:lvl3pPr>
      <a:lvl4pPr algn="l" rtl="0" eaLnBrk="1" fontAlgn="base" hangingPunct="1">
        <a:lnSpc>
          <a:spcPts val="1800"/>
        </a:lnSpc>
        <a:spcBef>
          <a:spcPct val="0"/>
        </a:spcBef>
        <a:spcAft>
          <a:spcPct val="0"/>
        </a:spcAft>
        <a:defRPr sz="2000">
          <a:solidFill>
            <a:srgbClr val="344E6D"/>
          </a:solidFill>
          <a:latin typeface="Calibri" pitchFamily="34" charset="0"/>
        </a:defRPr>
      </a:lvl4pPr>
      <a:lvl5pPr algn="l" rtl="0" eaLnBrk="1" fontAlgn="base" hangingPunct="1">
        <a:lnSpc>
          <a:spcPts val="1800"/>
        </a:lnSpc>
        <a:spcBef>
          <a:spcPct val="0"/>
        </a:spcBef>
        <a:spcAft>
          <a:spcPct val="0"/>
        </a:spcAft>
        <a:defRPr sz="2000">
          <a:solidFill>
            <a:srgbClr val="344E6D"/>
          </a:solidFill>
          <a:latin typeface="Calibri" pitchFamily="34" charset="0"/>
        </a:defRPr>
      </a:lvl5pPr>
      <a:lvl6pPr marL="457200" algn="l" rtl="0" eaLnBrk="1" fontAlgn="base" hangingPunct="1">
        <a:lnSpc>
          <a:spcPts val="1800"/>
        </a:lnSpc>
        <a:spcBef>
          <a:spcPct val="0"/>
        </a:spcBef>
        <a:spcAft>
          <a:spcPct val="0"/>
        </a:spcAft>
        <a:defRPr sz="2000">
          <a:solidFill>
            <a:srgbClr val="344E6D"/>
          </a:solidFill>
          <a:latin typeface="Calibri" pitchFamily="34" charset="0"/>
        </a:defRPr>
      </a:lvl6pPr>
      <a:lvl7pPr marL="914400" algn="l" rtl="0" eaLnBrk="1" fontAlgn="base" hangingPunct="1">
        <a:lnSpc>
          <a:spcPts val="1800"/>
        </a:lnSpc>
        <a:spcBef>
          <a:spcPct val="0"/>
        </a:spcBef>
        <a:spcAft>
          <a:spcPct val="0"/>
        </a:spcAft>
        <a:defRPr sz="2000">
          <a:solidFill>
            <a:srgbClr val="344E6D"/>
          </a:solidFill>
          <a:latin typeface="Calibri" pitchFamily="34" charset="0"/>
        </a:defRPr>
      </a:lvl7pPr>
      <a:lvl8pPr marL="1371600" algn="l" rtl="0" eaLnBrk="1" fontAlgn="base" hangingPunct="1">
        <a:lnSpc>
          <a:spcPts val="1800"/>
        </a:lnSpc>
        <a:spcBef>
          <a:spcPct val="0"/>
        </a:spcBef>
        <a:spcAft>
          <a:spcPct val="0"/>
        </a:spcAft>
        <a:defRPr sz="2000">
          <a:solidFill>
            <a:srgbClr val="344E6D"/>
          </a:solidFill>
          <a:latin typeface="Calibri" pitchFamily="34" charset="0"/>
        </a:defRPr>
      </a:lvl8pPr>
      <a:lvl9pPr marL="1828800" algn="l" rtl="0" eaLnBrk="1" fontAlgn="base" hangingPunct="1">
        <a:lnSpc>
          <a:spcPts val="1800"/>
        </a:lnSpc>
        <a:spcBef>
          <a:spcPct val="0"/>
        </a:spcBef>
        <a:spcAft>
          <a:spcPct val="0"/>
        </a:spcAft>
        <a:defRPr sz="2000">
          <a:solidFill>
            <a:srgbClr val="344E6D"/>
          </a:solidFill>
          <a:latin typeface="Calibri" pitchFamily="34" charset="0"/>
        </a:defRPr>
      </a:lvl9pPr>
    </p:titleStyle>
    <p:bodyStyle>
      <a:lvl1pPr marL="273050" indent="-273050" algn="l" rtl="0" eaLnBrk="1" fontAlgn="base" hangingPunct="1">
        <a:spcBef>
          <a:spcPts val="600"/>
        </a:spcBef>
        <a:spcAft>
          <a:spcPct val="0"/>
        </a:spcAft>
        <a:buClr>
          <a:schemeClr val="accent2"/>
        </a:buClr>
        <a:buSzPct val="85000"/>
        <a:buFont typeface="Wingdings 2" pitchFamily="18" charset="2"/>
        <a:buChar char=""/>
        <a:defRPr sz="2400" kern="1200">
          <a:solidFill>
            <a:srgbClr val="595959"/>
          </a:solidFill>
          <a:latin typeface="Calibri" pitchFamily="34" charset="0"/>
          <a:ea typeface="+mn-ea"/>
          <a:cs typeface="+mn-cs"/>
        </a:defRPr>
      </a:lvl1pPr>
      <a:lvl2pPr marL="639763" indent="-273050" algn="l" rtl="0" eaLnBrk="1" fontAlgn="base" hangingPunct="1">
        <a:spcBef>
          <a:spcPts val="300"/>
        </a:spcBef>
        <a:spcAft>
          <a:spcPct val="0"/>
        </a:spcAft>
        <a:buClr>
          <a:srgbClr val="D6903D"/>
        </a:buClr>
        <a:buSzPct val="85000"/>
        <a:buFont typeface="Wingdings 2" pitchFamily="18" charset="2"/>
        <a:buChar char=""/>
        <a:defRPr sz="2400" kern="1200">
          <a:solidFill>
            <a:srgbClr val="595959"/>
          </a:solidFill>
          <a:latin typeface="Calibri" pitchFamily="34" charset="0"/>
          <a:ea typeface="+mn-ea"/>
          <a:cs typeface="+mn-cs"/>
        </a:defRPr>
      </a:lvl2pPr>
      <a:lvl3pPr marL="1004888" indent="-228600" algn="l" rtl="0" eaLnBrk="1" fontAlgn="base" hangingPunct="1">
        <a:spcBef>
          <a:spcPts val="300"/>
        </a:spcBef>
        <a:spcAft>
          <a:spcPct val="0"/>
        </a:spcAft>
        <a:buClr>
          <a:srgbClr val="B37732"/>
        </a:buClr>
        <a:buSzPct val="85000"/>
        <a:buFont typeface="Wingdings 2" pitchFamily="18" charset="2"/>
        <a:buChar char=""/>
        <a:defRPr sz="2000" kern="1200">
          <a:solidFill>
            <a:srgbClr val="595959"/>
          </a:solidFill>
          <a:latin typeface="Calibri" pitchFamily="34" charset="0"/>
          <a:ea typeface="+mn-ea"/>
          <a:cs typeface="+mn-cs"/>
        </a:defRPr>
      </a:lvl3pPr>
      <a:lvl4pPr marL="1279525" indent="-228600" algn="l" rtl="0" eaLnBrk="1" fontAlgn="base" hangingPunct="1">
        <a:spcBef>
          <a:spcPts val="300"/>
        </a:spcBef>
        <a:spcAft>
          <a:spcPct val="0"/>
        </a:spcAft>
        <a:buClr>
          <a:srgbClr val="D6903D"/>
        </a:buClr>
        <a:buSzPct val="85000"/>
        <a:buFont typeface="Wingdings 2" pitchFamily="18" charset="2"/>
        <a:buChar char=""/>
        <a:defRPr sz="1800" kern="1200">
          <a:solidFill>
            <a:srgbClr val="595959"/>
          </a:solidFill>
          <a:latin typeface="Calibri" pitchFamily="34" charset="0"/>
          <a:ea typeface="+mn-ea"/>
          <a:cs typeface="+mn-cs"/>
        </a:defRPr>
      </a:lvl4pPr>
      <a:lvl5pPr marL="1554163" indent="-228600" algn="l" rtl="0" eaLnBrk="1" fontAlgn="base" hangingPunct="1">
        <a:spcBef>
          <a:spcPts val="338"/>
        </a:spcBef>
        <a:spcAft>
          <a:spcPct val="0"/>
        </a:spcAft>
        <a:buClr>
          <a:srgbClr val="D6903D"/>
        </a:buClr>
        <a:buSzPct val="85000"/>
        <a:buFont typeface="Wingdings 2" pitchFamily="18" charset="2"/>
        <a:buChar char=""/>
        <a:defRPr sz="1800" kern="1200">
          <a:solidFill>
            <a:srgbClr val="595959"/>
          </a:solidFill>
          <a:latin typeface="Calibri" pitchFamily="34" charset="0"/>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10"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152400"/>
            <a:ext cx="7315200" cy="838200"/>
          </a:xfrm>
          <a:prstGeom prst="rect">
            <a:avLst/>
          </a:prstGeom>
        </p:spPr>
        <p:txBody>
          <a:bodyPr vert="horz" lIns="0" tIns="0" rIns="0" bIns="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52400" y="1295400"/>
            <a:ext cx="8763000" cy="5257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0" y="6629400"/>
            <a:ext cx="2133600" cy="228600"/>
          </a:xfrm>
          <a:prstGeom prst="rect">
            <a:avLst/>
          </a:prstGeom>
        </p:spPr>
        <p:txBody>
          <a:bodyPr vert="horz" lIns="91440" tIns="45720" rIns="91440" bIns="45720" rtlCol="0" anchor="ctr"/>
          <a:lstStyle>
            <a:lvl1pPr algn="l">
              <a:defRPr sz="800" b="1">
                <a:solidFill>
                  <a:schemeClr val="accent5"/>
                </a:solidFill>
                <a:latin typeface="Century Gothic" pitchFamily="34" charset="0"/>
              </a:defRPr>
            </a:lvl1pPr>
          </a:lstStyle>
          <a:p>
            <a:r>
              <a:rPr lang="en-US" smtClean="0">
                <a:solidFill>
                  <a:srgbClr val="005596"/>
                </a:solidFill>
              </a:rPr>
              <a:t>18.Feb.13</a:t>
            </a:r>
            <a:endParaRPr lang="en-US" dirty="0">
              <a:solidFill>
                <a:srgbClr val="005596"/>
              </a:solidFill>
            </a:endParaRPr>
          </a:p>
        </p:txBody>
      </p:sp>
      <p:sp>
        <p:nvSpPr>
          <p:cNvPr id="5" name="Footer Placeholder 4"/>
          <p:cNvSpPr>
            <a:spLocks noGrp="1"/>
          </p:cNvSpPr>
          <p:nvPr>
            <p:ph type="ftr" sz="quarter" idx="3"/>
          </p:nvPr>
        </p:nvSpPr>
        <p:spPr>
          <a:xfrm>
            <a:off x="3124200" y="6629400"/>
            <a:ext cx="2895600" cy="228600"/>
          </a:xfrm>
          <a:prstGeom prst="rect">
            <a:avLst/>
          </a:prstGeom>
        </p:spPr>
        <p:txBody>
          <a:bodyPr vert="horz" lIns="91440" tIns="45720" rIns="91440" bIns="45720" rtlCol="0" anchor="ctr"/>
          <a:lstStyle>
            <a:lvl1pPr algn="ctr">
              <a:defRPr sz="800" b="1">
                <a:solidFill>
                  <a:schemeClr val="accent5"/>
                </a:solidFill>
                <a:latin typeface="Century Gothic" pitchFamily="34" charset="0"/>
              </a:defRPr>
            </a:lvl1pPr>
          </a:lstStyle>
          <a:p>
            <a:r>
              <a:rPr lang="en-GB" smtClean="0">
                <a:solidFill>
                  <a:srgbClr val="005596"/>
                </a:solidFill>
              </a:rPr>
              <a:t>Cray OpenACC training at CSCS</a:t>
            </a:r>
            <a:endParaRPr lang="en-US">
              <a:solidFill>
                <a:srgbClr val="005596"/>
              </a:solidFill>
            </a:endParaRPr>
          </a:p>
        </p:txBody>
      </p:sp>
      <p:sp>
        <p:nvSpPr>
          <p:cNvPr id="6" name="Slide Number Placeholder 5"/>
          <p:cNvSpPr>
            <a:spLocks noGrp="1"/>
          </p:cNvSpPr>
          <p:nvPr>
            <p:ph type="sldNum" sz="quarter" idx="4"/>
          </p:nvPr>
        </p:nvSpPr>
        <p:spPr>
          <a:xfrm>
            <a:off x="8839200" y="6553200"/>
            <a:ext cx="228600" cy="228600"/>
          </a:xfrm>
          <a:prstGeom prst="ellipse">
            <a:avLst/>
          </a:prstGeom>
          <a:ln w="12700">
            <a:solidFill>
              <a:schemeClr val="tx1">
                <a:lumMod val="50000"/>
                <a:lumOff val="50000"/>
              </a:schemeClr>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800" b="1">
                <a:solidFill>
                  <a:schemeClr val="accent5"/>
                </a:solidFill>
                <a:latin typeface="Century Gothic" pitchFamily="34" charset="0"/>
              </a:defRPr>
            </a:lvl1pPr>
          </a:lstStyle>
          <a:p>
            <a:fld id="{F040BB64-8804-472C-89C9-1468A4B407E9}" type="slidenum">
              <a:rPr lang="en-US" smtClean="0">
                <a:solidFill>
                  <a:srgbClr val="005596"/>
                </a:solidFill>
              </a:rPr>
              <a:pPr/>
              <a:t>‹#›</a:t>
            </a:fld>
            <a:endParaRPr lang="en-US">
              <a:solidFill>
                <a:srgbClr val="005596"/>
              </a:solidFill>
            </a:endParaRPr>
          </a:p>
        </p:txBody>
      </p:sp>
    </p:spTree>
    <p:extLst>
      <p:ext uri="{BB962C8B-B14F-4D97-AF65-F5344CB8AC3E}">
        <p14:creationId xmlns:p14="http://schemas.microsoft.com/office/powerpoint/2010/main" val="372972458"/>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Lst>
  <p:hf hdr="0"/>
  <p:txStyles>
    <p:titleStyle>
      <a:lvl1pPr algn="l" defTabSz="914400" rtl="0" eaLnBrk="1" latinLnBrk="0" hangingPunct="1">
        <a:lnSpc>
          <a:spcPct val="85000"/>
        </a:lnSpc>
        <a:spcBef>
          <a:spcPct val="0"/>
        </a:spcBef>
        <a:buNone/>
        <a:defRPr sz="2600" b="1" kern="1200" spc="-30" baseline="0">
          <a:solidFill>
            <a:schemeClr val="accent5"/>
          </a:solidFill>
          <a:latin typeface="Arial" pitchFamily="34" charset="0"/>
          <a:ea typeface="+mj-ea"/>
          <a:cs typeface="Arial" pitchFamily="34" charset="0"/>
        </a:defRPr>
      </a:lvl1pPr>
    </p:titleStyle>
    <p:bodyStyle>
      <a:lvl1pPr marL="283464" indent="-283464" algn="l" defTabSz="914400" rtl="0" eaLnBrk="1" latinLnBrk="0" hangingPunct="1">
        <a:lnSpc>
          <a:spcPct val="85000"/>
        </a:lnSpc>
        <a:spcBef>
          <a:spcPts val="150"/>
        </a:spcBef>
        <a:spcAft>
          <a:spcPts val="150"/>
        </a:spcAft>
        <a:buClr>
          <a:schemeClr val="accent2"/>
        </a:buClr>
        <a:buSzPct val="100000"/>
        <a:buFont typeface="Arial" pitchFamily="34" charset="0"/>
        <a:buChar char="●"/>
        <a:defRPr sz="2400" b="1" kern="1200" spc="-30" baseline="0">
          <a:solidFill>
            <a:schemeClr val="tx1">
              <a:lumMod val="65000"/>
              <a:lumOff val="35000"/>
            </a:schemeClr>
          </a:solidFill>
          <a:latin typeface="Arial" pitchFamily="34" charset="0"/>
          <a:ea typeface="+mn-ea"/>
          <a:cs typeface="Arial" pitchFamily="34" charset="0"/>
        </a:defRPr>
      </a:lvl1pPr>
      <a:lvl2pPr marL="649224" indent="-285750" algn="l" defTabSz="914400" rtl="0" eaLnBrk="1" latinLnBrk="0" hangingPunct="1">
        <a:lnSpc>
          <a:spcPct val="85000"/>
        </a:lnSpc>
        <a:spcBef>
          <a:spcPts val="150"/>
        </a:spcBef>
        <a:spcAft>
          <a:spcPts val="150"/>
        </a:spcAft>
        <a:buClr>
          <a:schemeClr val="accent2"/>
        </a:buClr>
        <a:buSzPct val="85000"/>
        <a:buFont typeface="Calibri" pitchFamily="34" charset="0"/>
        <a:buChar char="●"/>
        <a:defRPr lang="en-US" sz="2000" kern="1200" dirty="0" smtClean="0">
          <a:solidFill>
            <a:schemeClr val="tx1">
              <a:lumMod val="50000"/>
              <a:lumOff val="50000"/>
            </a:schemeClr>
          </a:solidFill>
          <a:latin typeface="Arial" pitchFamily="34" charset="0"/>
          <a:ea typeface="+mn-ea"/>
          <a:cs typeface="Arial" pitchFamily="34" charset="0"/>
        </a:defRPr>
      </a:lvl2pPr>
      <a:lvl3pPr marL="914400" indent="-228600" algn="l" defTabSz="914400" rtl="0" eaLnBrk="1" latinLnBrk="0" hangingPunct="1">
        <a:lnSpc>
          <a:spcPct val="85000"/>
        </a:lnSpc>
        <a:spcBef>
          <a:spcPts val="150"/>
        </a:spcBef>
        <a:spcAft>
          <a:spcPts val="150"/>
        </a:spcAft>
        <a:buClr>
          <a:schemeClr val="tx2">
            <a:lumMod val="60000"/>
            <a:lumOff val="40000"/>
          </a:schemeClr>
        </a:buClr>
        <a:buSzPct val="85000"/>
        <a:buFont typeface="Calibri" pitchFamily="34" charset="0"/>
        <a:buChar char="●"/>
        <a:defRPr lang="en-US" sz="1800" kern="1200" dirty="0" smtClean="0">
          <a:solidFill>
            <a:schemeClr val="tx1">
              <a:lumMod val="50000"/>
              <a:lumOff val="50000"/>
            </a:schemeClr>
          </a:solidFill>
          <a:latin typeface="Arial" pitchFamily="34" charset="0"/>
          <a:ea typeface="+mn-ea"/>
          <a:cs typeface="Arial" pitchFamily="34" charset="0"/>
        </a:defRPr>
      </a:lvl3pPr>
      <a:lvl4pPr marL="1188720" indent="-228600" algn="l" defTabSz="914400" rtl="0" eaLnBrk="1" latinLnBrk="0" hangingPunct="1">
        <a:lnSpc>
          <a:spcPct val="85000"/>
        </a:lnSpc>
        <a:spcBef>
          <a:spcPts val="150"/>
        </a:spcBef>
        <a:spcAft>
          <a:spcPts val="150"/>
        </a:spcAft>
        <a:buClr>
          <a:schemeClr val="tx2">
            <a:lumMod val="60000"/>
            <a:lumOff val="40000"/>
          </a:schemeClr>
        </a:buClr>
        <a:buSzPct val="85000"/>
        <a:buFont typeface="Calibri" pitchFamily="34" charset="0"/>
        <a:buChar char="●"/>
        <a:defRPr lang="en-US" sz="1600" kern="1200" dirty="0" smtClean="0">
          <a:solidFill>
            <a:schemeClr val="tx1">
              <a:lumMod val="50000"/>
              <a:lumOff val="50000"/>
            </a:schemeClr>
          </a:solidFill>
          <a:latin typeface="Arial" pitchFamily="34" charset="0"/>
          <a:ea typeface="+mn-ea"/>
          <a:cs typeface="Arial" pitchFamily="34" charset="0"/>
        </a:defRPr>
      </a:lvl4pPr>
      <a:lvl5pPr marL="1463040" indent="-228600" algn="l" defTabSz="914400" rtl="0" eaLnBrk="1" latinLnBrk="0" hangingPunct="1">
        <a:lnSpc>
          <a:spcPct val="85000"/>
        </a:lnSpc>
        <a:spcBef>
          <a:spcPts val="150"/>
        </a:spcBef>
        <a:spcAft>
          <a:spcPts val="150"/>
        </a:spcAft>
        <a:buClr>
          <a:schemeClr val="tx2">
            <a:lumMod val="60000"/>
            <a:lumOff val="40000"/>
          </a:schemeClr>
        </a:buClr>
        <a:buSzPct val="85000"/>
        <a:buFont typeface="Calibri" pitchFamily="34" charset="0"/>
        <a:buChar char="●"/>
        <a:defRPr lang="en-US" sz="1600" kern="1200" dirty="0">
          <a:solidFill>
            <a:schemeClr val="tx1">
              <a:lumMod val="50000"/>
              <a:lumOff val="50000"/>
            </a:schemeClr>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098" y="152400"/>
            <a:ext cx="8229600" cy="484748"/>
          </a:xfrm>
          <a:prstGeom prst="rect">
            <a:avLst/>
          </a:prstGeom>
        </p:spPr>
        <p:txBody>
          <a:bodyPr vert="horz" lIns="91440" tIns="45720" rIns="91440" bIns="4572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11204" y="1344823"/>
            <a:ext cx="8229600" cy="2024144"/>
          </a:xfrm>
          <a:prstGeom prst="rect">
            <a:avLst/>
          </a:prstGeom>
        </p:spPr>
        <p:txBody>
          <a:bodyPr vert="horz" lIns="91440" tIns="45720" rIns="91440" bIns="4572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Content Placeholder 10" descr="ORNL emboss_2.png"/>
          <p:cNvPicPr>
            <a:picLocks noChangeAspect="1"/>
          </p:cNvPicPr>
          <p:nvPr userDrawn="1"/>
        </p:nvPicPr>
        <p:blipFill>
          <a:blip r:embed="rId7" cstate="print"/>
          <a:srcRect/>
          <a:stretch>
            <a:fillRect/>
          </a:stretch>
        </p:blipFill>
        <p:spPr bwMode="auto">
          <a:xfrm>
            <a:off x="8214598" y="6353175"/>
            <a:ext cx="890588" cy="457200"/>
          </a:xfrm>
          <a:prstGeom prst="rect">
            <a:avLst/>
          </a:prstGeom>
          <a:noFill/>
          <a:ln w="9525">
            <a:noFill/>
            <a:miter lim="800000"/>
            <a:headEnd/>
            <a:tailEnd/>
          </a:ln>
        </p:spPr>
      </p:pic>
      <p:sp>
        <p:nvSpPr>
          <p:cNvPr id="11" name="Rectangle 10"/>
          <p:cNvSpPr>
            <a:spLocks noChangeArrowheads="1"/>
          </p:cNvSpPr>
          <p:nvPr userDrawn="1"/>
        </p:nvSpPr>
        <p:spPr bwMode="auto">
          <a:xfrm flipH="1">
            <a:off x="103414" y="6604907"/>
            <a:ext cx="457200" cy="152400"/>
          </a:xfrm>
          <a:prstGeom prst="rect">
            <a:avLst/>
          </a:prstGeom>
          <a:noFill/>
          <a:ln w="9525">
            <a:noFill/>
            <a:miter lim="800000"/>
            <a:headEnd/>
            <a:tailEnd/>
          </a:ln>
          <a:effectLst/>
        </p:spPr>
        <p:txBody>
          <a:bodyPr lIns="0" tIns="0" rIns="0" bIns="0"/>
          <a:lstStyle/>
          <a:p>
            <a:pPr defTabSz="173038" fontAlgn="base">
              <a:lnSpc>
                <a:spcPct val="90000"/>
              </a:lnSpc>
              <a:spcBef>
                <a:spcPct val="0"/>
              </a:spcBef>
              <a:spcAft>
                <a:spcPct val="0"/>
              </a:spcAft>
              <a:tabLst>
                <a:tab pos="230188" algn="l"/>
              </a:tabLst>
              <a:defRPr/>
            </a:pPr>
            <a:fld id="{5090E27C-CA13-484A-97F4-0144A35C19E2}" type="slidenum">
              <a:rPr lang="en-US" sz="1100">
                <a:solidFill>
                  <a:prstClr val="black">
                    <a:lumMod val="75000"/>
                    <a:lumOff val="25000"/>
                  </a:prstClr>
                </a:solidFill>
                <a:latin typeface="Times New Roman" pitchFamily="18" charset="0"/>
                <a:ea typeface="Arial Unicode MS" pitchFamily="34" charset="-128"/>
                <a:cs typeface="Times New Roman" pitchFamily="18" charset="0"/>
              </a:rPr>
              <a:pPr defTabSz="173038" fontAlgn="base">
                <a:lnSpc>
                  <a:spcPct val="90000"/>
                </a:lnSpc>
                <a:spcBef>
                  <a:spcPct val="0"/>
                </a:spcBef>
                <a:spcAft>
                  <a:spcPct val="0"/>
                </a:spcAft>
                <a:tabLst>
                  <a:tab pos="230188" algn="l"/>
                </a:tabLst>
                <a:defRPr/>
              </a:pPr>
              <a:t>‹#›</a:t>
            </a:fld>
            <a:endParaRPr lang="en-US" sz="1100" dirty="0">
              <a:solidFill>
                <a:prstClr val="black">
                  <a:lumMod val="75000"/>
                  <a:lumOff val="25000"/>
                </a:prstClr>
              </a:solidFill>
              <a:latin typeface="Times New Roman" pitchFamily="18" charset="0"/>
              <a:ea typeface="Arial Unicode MS" pitchFamily="34" charset="-128"/>
              <a:cs typeface="Times New Roman" pitchFamily="18" charset="0"/>
            </a:endParaRPr>
          </a:p>
        </p:txBody>
      </p:sp>
      <p:pic>
        <p:nvPicPr>
          <p:cNvPr id="8" name="Picture 2" descr="C:\Users\qjs\Desktop\OLCF Official\OLCF PPT Logos\OLCF PPT footFINAL.png"/>
          <p:cNvPicPr>
            <a:picLocks noChangeAspect="1" noChangeArrowheads="1"/>
          </p:cNvPicPr>
          <p:nvPr userDrawn="1"/>
        </p:nvPicPr>
        <p:blipFill>
          <a:blip r:embed="rId8" cstate="print"/>
          <a:srcRect l="21127"/>
          <a:stretch>
            <a:fillRect/>
          </a:stretch>
        </p:blipFill>
        <p:spPr bwMode="auto">
          <a:xfrm>
            <a:off x="323560" y="6554787"/>
            <a:ext cx="1353522" cy="265113"/>
          </a:xfrm>
          <a:prstGeom prst="rect">
            <a:avLst/>
          </a:prstGeom>
          <a:noFill/>
        </p:spPr>
      </p:pic>
    </p:spTree>
    <p:extLst>
      <p:ext uri="{BB962C8B-B14F-4D97-AF65-F5344CB8AC3E}">
        <p14:creationId xmlns:p14="http://schemas.microsoft.com/office/powerpoint/2010/main" val="191560109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hf hdr="0"/>
  <p:txStyles>
    <p:titleStyle>
      <a:lvl1pPr algn="l" defTabSz="914400" rtl="0" eaLnBrk="1" latinLnBrk="0" hangingPunct="1">
        <a:lnSpc>
          <a:spcPct val="85000"/>
        </a:lnSpc>
        <a:spcBef>
          <a:spcPct val="0"/>
        </a:spcBef>
        <a:buNone/>
        <a:defRPr sz="3000" kern="1200">
          <a:solidFill>
            <a:schemeClr val="tx1">
              <a:lumMod val="75000"/>
              <a:lumOff val="25000"/>
            </a:schemeClr>
          </a:solidFill>
          <a:latin typeface="Arial Black" pitchFamily="34" charset="0"/>
          <a:ea typeface="+mj-ea"/>
          <a:cs typeface="+mj-cs"/>
        </a:defRPr>
      </a:lvl1pPr>
    </p:titleStyle>
    <p:bodyStyle>
      <a:lvl1pPr marL="230188" indent="-230188" algn="l" defTabSz="914400" rtl="0" eaLnBrk="1" latinLnBrk="0" hangingPunct="1">
        <a:lnSpc>
          <a:spcPct val="90000"/>
        </a:lnSpc>
        <a:spcBef>
          <a:spcPts val="1400"/>
        </a:spcBef>
        <a:buClr>
          <a:schemeClr val="tx1">
            <a:lumMod val="75000"/>
            <a:lumOff val="25000"/>
          </a:schemeClr>
        </a:buClr>
        <a:buFont typeface="Arial" pitchFamily="34" charset="0"/>
        <a:buChar char="•"/>
        <a:defRPr sz="2800" b="0" kern="1200">
          <a:solidFill>
            <a:schemeClr val="tx1">
              <a:lumMod val="75000"/>
              <a:lumOff val="25000"/>
            </a:schemeClr>
          </a:solidFill>
          <a:latin typeface="Arial Narrow" pitchFamily="34" charset="0"/>
          <a:ea typeface="+mn-ea"/>
          <a:cs typeface="+mn-cs"/>
        </a:defRPr>
      </a:lvl1pPr>
      <a:lvl2pPr marL="625475" indent="-279400" algn="l" defTabSz="914400" rtl="0" eaLnBrk="1" latinLnBrk="0" hangingPunct="1">
        <a:lnSpc>
          <a:spcPct val="90000"/>
        </a:lnSpc>
        <a:spcBef>
          <a:spcPts val="800"/>
        </a:spcBef>
        <a:buClr>
          <a:schemeClr val="tx1">
            <a:lumMod val="75000"/>
            <a:lumOff val="25000"/>
          </a:schemeClr>
        </a:buClr>
        <a:buFont typeface="Arial" pitchFamily="34" charset="0"/>
        <a:buChar char="–"/>
        <a:defRPr sz="2400" b="0" kern="1200">
          <a:solidFill>
            <a:schemeClr val="tx1">
              <a:lumMod val="75000"/>
              <a:lumOff val="25000"/>
            </a:schemeClr>
          </a:solidFill>
          <a:latin typeface="Arial Narrow" pitchFamily="34" charset="0"/>
          <a:ea typeface="+mn-ea"/>
          <a:cs typeface="+mn-cs"/>
        </a:defRPr>
      </a:lvl2pPr>
      <a:lvl3pPr marL="914400" indent="-230188" algn="l" defTabSz="914400" rtl="0" eaLnBrk="1" latinLnBrk="0" hangingPunct="1">
        <a:lnSpc>
          <a:spcPct val="90000"/>
        </a:lnSpc>
        <a:spcBef>
          <a:spcPts val="800"/>
        </a:spcBef>
        <a:buClr>
          <a:schemeClr val="tx1">
            <a:lumMod val="75000"/>
            <a:lumOff val="25000"/>
          </a:schemeClr>
        </a:buClr>
        <a:buFont typeface="Arial" pitchFamily="34" charset="0"/>
        <a:buChar char="•"/>
        <a:defRPr sz="2000" b="0" kern="1200">
          <a:solidFill>
            <a:schemeClr val="tx1">
              <a:lumMod val="75000"/>
              <a:lumOff val="25000"/>
            </a:schemeClr>
          </a:solidFill>
          <a:latin typeface="Arial Narrow" pitchFamily="34" charset="0"/>
          <a:ea typeface="+mn-ea"/>
          <a:cs typeface="+mn-cs"/>
        </a:defRPr>
      </a:lvl3pPr>
      <a:lvl4pPr marL="1144588" indent="-173038" algn="l" defTabSz="914400" rtl="0" eaLnBrk="1" latinLnBrk="0" hangingPunct="1">
        <a:lnSpc>
          <a:spcPct val="90000"/>
        </a:lnSpc>
        <a:spcBef>
          <a:spcPts val="800"/>
        </a:spcBef>
        <a:buClr>
          <a:schemeClr val="tx1">
            <a:lumMod val="75000"/>
            <a:lumOff val="25000"/>
          </a:schemeClr>
        </a:buClr>
        <a:buFont typeface="Arial" pitchFamily="34" charset="0"/>
        <a:buChar char="–"/>
        <a:defRPr sz="1800" b="0" kern="1200">
          <a:solidFill>
            <a:schemeClr val="tx1">
              <a:lumMod val="75000"/>
              <a:lumOff val="25000"/>
            </a:schemeClr>
          </a:solidFill>
          <a:latin typeface="Arial Narrow" pitchFamily="34" charset="0"/>
          <a:ea typeface="+mn-ea"/>
          <a:cs typeface="+mn-cs"/>
        </a:defRPr>
      </a:lvl4pPr>
      <a:lvl5pPr marL="1482725" indent="-222250" algn="l" defTabSz="914400" rtl="0" eaLnBrk="1" latinLnBrk="0" hangingPunct="1">
        <a:lnSpc>
          <a:spcPct val="90000"/>
        </a:lnSpc>
        <a:spcBef>
          <a:spcPts val="600"/>
        </a:spcBef>
        <a:buClr>
          <a:schemeClr val="tx1">
            <a:lumMod val="75000"/>
            <a:lumOff val="25000"/>
          </a:schemeClr>
        </a:buClr>
        <a:buFont typeface="Arial" pitchFamily="34" charset="0"/>
        <a:buChar char="»"/>
        <a:defRPr sz="1800" b="0" kern="1200">
          <a:solidFill>
            <a:schemeClr val="tx1">
              <a:lumMod val="75000"/>
              <a:lumOff val="25000"/>
            </a:schemeClr>
          </a:solidFill>
          <a:latin typeface="Arial Narrow"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0"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152400"/>
            <a:ext cx="7315200" cy="838200"/>
          </a:xfrm>
          <a:prstGeom prst="rect">
            <a:avLst/>
          </a:prstGeom>
        </p:spPr>
        <p:txBody>
          <a:bodyPr vert="horz" lIns="0" tIns="0" rIns="0" bIns="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52400" y="1295400"/>
            <a:ext cx="8763000" cy="5257800"/>
          </a:xfrm>
          <a:prstGeom prst="rect">
            <a:avLst/>
          </a:prstGeom>
        </p:spPr>
        <p:txBody>
          <a:bodyPr vert="horz" lIns="91428" tIns="45715" rIns="91428" bIns="4571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0" y="6629400"/>
            <a:ext cx="2133600" cy="228600"/>
          </a:xfrm>
          <a:prstGeom prst="rect">
            <a:avLst/>
          </a:prstGeom>
        </p:spPr>
        <p:txBody>
          <a:bodyPr vert="horz" lIns="91428" tIns="45715" rIns="91428" bIns="45715" rtlCol="0" anchor="ctr"/>
          <a:lstStyle>
            <a:lvl1pPr algn="l">
              <a:defRPr sz="800" b="1">
                <a:solidFill>
                  <a:schemeClr val="accent5"/>
                </a:solidFill>
                <a:latin typeface="Century Gothic" pitchFamily="34" charset="0"/>
              </a:defRPr>
            </a:lvl1pPr>
          </a:lstStyle>
          <a:p>
            <a:pPr defTabSz="914290"/>
            <a:r>
              <a:rPr lang="en-US" smtClean="0">
                <a:solidFill>
                  <a:srgbClr val="005596"/>
                </a:solidFill>
              </a:rPr>
              <a:t>7/15/2013</a:t>
            </a:r>
            <a:endParaRPr lang="en-US">
              <a:solidFill>
                <a:srgbClr val="005596"/>
              </a:solidFill>
            </a:endParaRPr>
          </a:p>
        </p:txBody>
      </p:sp>
      <p:sp>
        <p:nvSpPr>
          <p:cNvPr id="5" name="Footer Placeholder 4"/>
          <p:cNvSpPr>
            <a:spLocks noGrp="1"/>
          </p:cNvSpPr>
          <p:nvPr>
            <p:ph type="ftr" sz="quarter" idx="3"/>
          </p:nvPr>
        </p:nvSpPr>
        <p:spPr>
          <a:xfrm>
            <a:off x="3124200" y="6629400"/>
            <a:ext cx="2895600" cy="228600"/>
          </a:xfrm>
          <a:prstGeom prst="rect">
            <a:avLst/>
          </a:prstGeom>
        </p:spPr>
        <p:txBody>
          <a:bodyPr vert="horz" lIns="91428" tIns="45715" rIns="91428" bIns="45715" rtlCol="0" anchor="ctr"/>
          <a:lstStyle>
            <a:lvl1pPr algn="ctr">
              <a:defRPr sz="800" b="1">
                <a:solidFill>
                  <a:schemeClr val="accent5"/>
                </a:solidFill>
                <a:latin typeface="Century Gothic" pitchFamily="34" charset="0"/>
              </a:defRPr>
            </a:lvl1pPr>
          </a:lstStyle>
          <a:p>
            <a:pPr defTabSz="914290"/>
            <a:r>
              <a:rPr lang="en-US" smtClean="0">
                <a:solidFill>
                  <a:srgbClr val="005596"/>
                </a:solidFill>
              </a:rPr>
              <a:t>ORNL - Titan - OpenACC Worrkshop</a:t>
            </a:r>
            <a:endParaRPr lang="en-US">
              <a:solidFill>
                <a:srgbClr val="005596"/>
              </a:solidFill>
            </a:endParaRPr>
          </a:p>
        </p:txBody>
      </p:sp>
      <p:sp>
        <p:nvSpPr>
          <p:cNvPr id="6" name="Slide Number Placeholder 5"/>
          <p:cNvSpPr>
            <a:spLocks noGrp="1"/>
          </p:cNvSpPr>
          <p:nvPr>
            <p:ph type="sldNum" sz="quarter" idx="4"/>
          </p:nvPr>
        </p:nvSpPr>
        <p:spPr>
          <a:xfrm>
            <a:off x="8839200" y="6553200"/>
            <a:ext cx="228600" cy="228600"/>
          </a:xfrm>
          <a:prstGeom prst="ellipse">
            <a:avLst/>
          </a:prstGeom>
          <a:ln w="12700">
            <a:solidFill>
              <a:schemeClr val="tx1">
                <a:lumMod val="50000"/>
                <a:lumOff val="50000"/>
              </a:schemeClr>
            </a:solidFill>
          </a:ln>
        </p:spPr>
        <p:style>
          <a:lnRef idx="2">
            <a:schemeClr val="accent1"/>
          </a:lnRef>
          <a:fillRef idx="1">
            <a:schemeClr val="lt1"/>
          </a:fillRef>
          <a:effectRef idx="0">
            <a:schemeClr val="accent1"/>
          </a:effectRef>
          <a:fontRef idx="none"/>
        </p:style>
        <p:txBody>
          <a:bodyPr vert="horz" lIns="0" tIns="0" rIns="0" bIns="0" rtlCol="0" anchor="ctr"/>
          <a:lstStyle>
            <a:lvl1pPr algn="ctr">
              <a:defRPr sz="800" b="1">
                <a:solidFill>
                  <a:schemeClr val="accent5"/>
                </a:solidFill>
                <a:latin typeface="Century Gothic" pitchFamily="34" charset="0"/>
              </a:defRPr>
            </a:lvl1pPr>
          </a:lstStyle>
          <a:p>
            <a:pPr defTabSz="914290"/>
            <a:fld id="{FC9ED4A4-420B-43F0-8D5A-A3F0ACCC8C50}" type="slidenum">
              <a:rPr lang="en-US" smtClean="0">
                <a:solidFill>
                  <a:srgbClr val="005596"/>
                </a:solidFill>
              </a:rPr>
              <a:pPr defTabSz="914290"/>
              <a:t>‹#›</a:t>
            </a:fld>
            <a:endParaRPr lang="en-US">
              <a:solidFill>
                <a:srgbClr val="005596"/>
              </a:solidFill>
            </a:endParaRPr>
          </a:p>
        </p:txBody>
      </p:sp>
    </p:spTree>
    <p:extLst>
      <p:ext uri="{BB962C8B-B14F-4D97-AF65-F5344CB8AC3E}">
        <p14:creationId xmlns:p14="http://schemas.microsoft.com/office/powerpoint/2010/main" val="188923512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Lst>
  <p:hf hdr="0"/>
  <p:txStyles>
    <p:titleStyle>
      <a:lvl1pPr algn="l" defTabSz="914290" rtl="0" eaLnBrk="1" latinLnBrk="0" hangingPunct="1">
        <a:lnSpc>
          <a:spcPct val="85000"/>
        </a:lnSpc>
        <a:spcBef>
          <a:spcPct val="0"/>
        </a:spcBef>
        <a:buNone/>
        <a:defRPr sz="2600" b="1" kern="1200" spc="-30" baseline="0">
          <a:solidFill>
            <a:schemeClr val="accent5"/>
          </a:solidFill>
          <a:latin typeface="Arial" pitchFamily="34" charset="0"/>
          <a:ea typeface="+mj-ea"/>
          <a:cs typeface="Arial" pitchFamily="34" charset="0"/>
        </a:defRPr>
      </a:lvl1pPr>
    </p:titleStyle>
    <p:bodyStyle>
      <a:lvl1pPr marL="283430" indent="-283430" algn="l" defTabSz="914290" rtl="0" eaLnBrk="1" latinLnBrk="0" hangingPunct="1">
        <a:lnSpc>
          <a:spcPct val="85000"/>
        </a:lnSpc>
        <a:spcBef>
          <a:spcPts val="150"/>
        </a:spcBef>
        <a:spcAft>
          <a:spcPts val="150"/>
        </a:spcAft>
        <a:buClr>
          <a:schemeClr val="accent2"/>
        </a:buClr>
        <a:buSzPct val="100000"/>
        <a:buFont typeface="Arial" pitchFamily="34" charset="0"/>
        <a:buChar char="●"/>
        <a:defRPr sz="2400" b="1" kern="1200" spc="-30" baseline="0">
          <a:solidFill>
            <a:schemeClr val="tx1">
              <a:lumMod val="65000"/>
              <a:lumOff val="35000"/>
            </a:schemeClr>
          </a:solidFill>
          <a:latin typeface="Arial" pitchFamily="34" charset="0"/>
          <a:ea typeface="+mn-ea"/>
          <a:cs typeface="Arial" pitchFamily="34" charset="0"/>
        </a:defRPr>
      </a:lvl1pPr>
      <a:lvl2pPr marL="649146" indent="-285717" algn="l" defTabSz="914290" rtl="0" eaLnBrk="1" latinLnBrk="0" hangingPunct="1">
        <a:lnSpc>
          <a:spcPct val="85000"/>
        </a:lnSpc>
        <a:spcBef>
          <a:spcPts val="150"/>
        </a:spcBef>
        <a:spcAft>
          <a:spcPts val="150"/>
        </a:spcAft>
        <a:buClr>
          <a:schemeClr val="accent2"/>
        </a:buClr>
        <a:buSzPct val="85000"/>
        <a:buFont typeface="Calibri" pitchFamily="34" charset="0"/>
        <a:buChar char="●"/>
        <a:defRPr lang="en-US" sz="2000" kern="1200" dirty="0" smtClean="0">
          <a:solidFill>
            <a:schemeClr val="tx1">
              <a:lumMod val="50000"/>
              <a:lumOff val="50000"/>
            </a:schemeClr>
          </a:solidFill>
          <a:latin typeface="Arial" pitchFamily="34" charset="0"/>
          <a:ea typeface="+mn-ea"/>
          <a:cs typeface="Arial" pitchFamily="34" charset="0"/>
        </a:defRPr>
      </a:lvl2pPr>
      <a:lvl3pPr marL="914290" indent="-228573" algn="l" defTabSz="914290" rtl="0" eaLnBrk="1" latinLnBrk="0" hangingPunct="1">
        <a:lnSpc>
          <a:spcPct val="85000"/>
        </a:lnSpc>
        <a:spcBef>
          <a:spcPts val="150"/>
        </a:spcBef>
        <a:spcAft>
          <a:spcPts val="150"/>
        </a:spcAft>
        <a:buClr>
          <a:schemeClr val="tx2">
            <a:lumMod val="60000"/>
            <a:lumOff val="40000"/>
          </a:schemeClr>
        </a:buClr>
        <a:buSzPct val="85000"/>
        <a:buFont typeface="Calibri" pitchFamily="34" charset="0"/>
        <a:buChar char="●"/>
        <a:defRPr lang="en-US" sz="1800" kern="1200" dirty="0" smtClean="0">
          <a:solidFill>
            <a:schemeClr val="tx1">
              <a:lumMod val="50000"/>
              <a:lumOff val="50000"/>
            </a:schemeClr>
          </a:solidFill>
          <a:latin typeface="Arial" pitchFamily="34" charset="0"/>
          <a:ea typeface="+mn-ea"/>
          <a:cs typeface="Arial" pitchFamily="34" charset="0"/>
        </a:defRPr>
      </a:lvl3pPr>
      <a:lvl4pPr marL="1188577" indent="-228573" algn="l" defTabSz="914290" rtl="0" eaLnBrk="1" latinLnBrk="0" hangingPunct="1">
        <a:lnSpc>
          <a:spcPct val="85000"/>
        </a:lnSpc>
        <a:spcBef>
          <a:spcPts val="150"/>
        </a:spcBef>
        <a:spcAft>
          <a:spcPts val="150"/>
        </a:spcAft>
        <a:buClr>
          <a:schemeClr val="tx2">
            <a:lumMod val="60000"/>
            <a:lumOff val="40000"/>
          </a:schemeClr>
        </a:buClr>
        <a:buSzPct val="85000"/>
        <a:buFont typeface="Calibri" pitchFamily="34" charset="0"/>
        <a:buChar char="●"/>
        <a:defRPr lang="en-US" sz="1600" kern="1200" dirty="0" smtClean="0">
          <a:solidFill>
            <a:schemeClr val="tx1">
              <a:lumMod val="50000"/>
              <a:lumOff val="50000"/>
            </a:schemeClr>
          </a:solidFill>
          <a:latin typeface="Arial" pitchFamily="34" charset="0"/>
          <a:ea typeface="+mn-ea"/>
          <a:cs typeface="Arial" pitchFamily="34" charset="0"/>
        </a:defRPr>
      </a:lvl4pPr>
      <a:lvl5pPr marL="1462863" indent="-228573" algn="l" defTabSz="914290" rtl="0" eaLnBrk="1" latinLnBrk="0" hangingPunct="1">
        <a:lnSpc>
          <a:spcPct val="85000"/>
        </a:lnSpc>
        <a:spcBef>
          <a:spcPts val="150"/>
        </a:spcBef>
        <a:spcAft>
          <a:spcPts val="150"/>
        </a:spcAft>
        <a:buClr>
          <a:schemeClr val="tx2">
            <a:lumMod val="60000"/>
            <a:lumOff val="40000"/>
          </a:schemeClr>
        </a:buClr>
        <a:buSzPct val="85000"/>
        <a:buFont typeface="Calibri" pitchFamily="34" charset="0"/>
        <a:buChar char="●"/>
        <a:defRPr lang="en-US" sz="1600" kern="1200" dirty="0">
          <a:solidFill>
            <a:schemeClr val="tx1">
              <a:lumMod val="50000"/>
              <a:lumOff val="50000"/>
            </a:schemeClr>
          </a:solidFill>
          <a:latin typeface="Arial" pitchFamily="34" charset="0"/>
          <a:ea typeface="+mn-ea"/>
          <a:cs typeface="Arial" pitchFamily="34" charset="0"/>
        </a:defRPr>
      </a:lvl5pPr>
      <a:lvl6pPr marL="251429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43"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89"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35" indent="-228573" algn="l" defTabSz="91429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90" rtl="0" eaLnBrk="1" latinLnBrk="0" hangingPunct="1">
        <a:defRPr sz="1800" kern="1200">
          <a:solidFill>
            <a:schemeClr val="tx1"/>
          </a:solidFill>
          <a:latin typeface="+mn-lt"/>
          <a:ea typeface="+mn-ea"/>
          <a:cs typeface="+mn-cs"/>
        </a:defRPr>
      </a:lvl1pPr>
      <a:lvl2pPr marL="457145" algn="l" defTabSz="914290" rtl="0" eaLnBrk="1" latinLnBrk="0" hangingPunct="1">
        <a:defRPr sz="1800" kern="1200">
          <a:solidFill>
            <a:schemeClr val="tx1"/>
          </a:solidFill>
          <a:latin typeface="+mn-lt"/>
          <a:ea typeface="+mn-ea"/>
          <a:cs typeface="+mn-cs"/>
        </a:defRPr>
      </a:lvl2pPr>
      <a:lvl3pPr marL="914290" algn="l" defTabSz="914290" rtl="0" eaLnBrk="1" latinLnBrk="0" hangingPunct="1">
        <a:defRPr sz="1800" kern="1200">
          <a:solidFill>
            <a:schemeClr val="tx1"/>
          </a:solidFill>
          <a:latin typeface="+mn-lt"/>
          <a:ea typeface="+mn-ea"/>
          <a:cs typeface="+mn-cs"/>
        </a:defRPr>
      </a:lvl3pPr>
      <a:lvl4pPr marL="1371435" algn="l" defTabSz="914290" rtl="0" eaLnBrk="1" latinLnBrk="0" hangingPunct="1">
        <a:defRPr sz="1800" kern="1200">
          <a:solidFill>
            <a:schemeClr val="tx1"/>
          </a:solidFill>
          <a:latin typeface="+mn-lt"/>
          <a:ea typeface="+mn-ea"/>
          <a:cs typeface="+mn-cs"/>
        </a:defRPr>
      </a:lvl4pPr>
      <a:lvl5pPr marL="1828581" algn="l" defTabSz="914290" rtl="0" eaLnBrk="1" latinLnBrk="0" hangingPunct="1">
        <a:defRPr sz="1800" kern="1200">
          <a:solidFill>
            <a:schemeClr val="tx1"/>
          </a:solidFill>
          <a:latin typeface="+mn-lt"/>
          <a:ea typeface="+mn-ea"/>
          <a:cs typeface="+mn-cs"/>
        </a:defRPr>
      </a:lvl5pPr>
      <a:lvl6pPr marL="2285727" algn="l" defTabSz="914290" rtl="0" eaLnBrk="1" latinLnBrk="0" hangingPunct="1">
        <a:defRPr sz="1800" kern="1200">
          <a:solidFill>
            <a:schemeClr val="tx1"/>
          </a:solidFill>
          <a:latin typeface="+mn-lt"/>
          <a:ea typeface="+mn-ea"/>
          <a:cs typeface="+mn-cs"/>
        </a:defRPr>
      </a:lvl6pPr>
      <a:lvl7pPr marL="2742870" algn="l" defTabSz="914290" rtl="0" eaLnBrk="1" latinLnBrk="0" hangingPunct="1">
        <a:defRPr sz="1800" kern="1200">
          <a:solidFill>
            <a:schemeClr val="tx1"/>
          </a:solidFill>
          <a:latin typeface="+mn-lt"/>
          <a:ea typeface="+mn-ea"/>
          <a:cs typeface="+mn-cs"/>
        </a:defRPr>
      </a:lvl7pPr>
      <a:lvl8pPr marL="3200016" algn="l" defTabSz="914290" rtl="0" eaLnBrk="1" latinLnBrk="0" hangingPunct="1">
        <a:defRPr sz="1800" kern="1200">
          <a:solidFill>
            <a:schemeClr val="tx1"/>
          </a:solidFill>
          <a:latin typeface="+mn-lt"/>
          <a:ea typeface="+mn-ea"/>
          <a:cs typeface="+mn-cs"/>
        </a:defRPr>
      </a:lvl8pPr>
      <a:lvl9pPr marL="3657162" algn="l" defTabSz="91429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7391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600200"/>
            <a:ext cx="82296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32" name="Text Box 8"/>
          <p:cNvSpPr txBox="1">
            <a:spLocks noChangeArrowheads="1"/>
          </p:cNvSpPr>
          <p:nvPr/>
        </p:nvSpPr>
        <p:spPr bwMode="auto">
          <a:xfrm>
            <a:off x="457200" y="6477000"/>
            <a:ext cx="2057400" cy="214313"/>
          </a:xfrm>
          <a:prstGeom prst="rect">
            <a:avLst/>
          </a:prstGeom>
          <a:noFill/>
          <a:ln w="9525">
            <a:noFill/>
            <a:miter lim="800000"/>
            <a:headEnd/>
            <a:tailEnd/>
          </a:ln>
          <a:effectLst/>
        </p:spPr>
        <p:txBody>
          <a:bodyPr>
            <a:spAutoFit/>
          </a:bodyPr>
          <a:lstStyle/>
          <a:p>
            <a:pPr fontAlgn="base">
              <a:spcBef>
                <a:spcPct val="50000"/>
              </a:spcBef>
              <a:spcAft>
                <a:spcPct val="0"/>
              </a:spcAft>
              <a:defRPr/>
            </a:pPr>
            <a:r>
              <a:rPr lang="en-US" sz="800">
                <a:solidFill>
                  <a:srgbClr val="FFFFFF"/>
                </a:solidFill>
                <a:cs typeface="Arial" charset="0"/>
              </a:rPr>
              <a:t>NVIDIA Confidential</a:t>
            </a:r>
          </a:p>
        </p:txBody>
      </p:sp>
    </p:spTree>
    <p:extLst>
      <p:ext uri="{BB962C8B-B14F-4D97-AF65-F5344CB8AC3E}">
        <p14:creationId xmlns:p14="http://schemas.microsoft.com/office/powerpoint/2010/main" val="2797260841"/>
      </p:ext>
    </p:extLst>
  </p:cSld>
  <p:clrMap bg1="dk2" tx1="lt1" bg2="dk1"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ransition/>
  <p:hf hdr="0"/>
  <p:txStyles>
    <p:titleStyle>
      <a:lvl1pPr algn="l" rtl="0" eaLnBrk="0" fontAlgn="base" hangingPunct="0">
        <a:spcBef>
          <a:spcPct val="0"/>
        </a:spcBef>
        <a:spcAft>
          <a:spcPct val="0"/>
        </a:spcAft>
        <a:defRPr sz="3200" b="1">
          <a:solidFill>
            <a:srgbClr val="73B900"/>
          </a:solidFill>
          <a:latin typeface="+mj-lt"/>
          <a:ea typeface="+mj-ea"/>
          <a:cs typeface="+mj-cs"/>
        </a:defRPr>
      </a:lvl1pPr>
      <a:lvl2pPr algn="l" rtl="0" eaLnBrk="0" fontAlgn="base" hangingPunct="0">
        <a:spcBef>
          <a:spcPct val="0"/>
        </a:spcBef>
        <a:spcAft>
          <a:spcPct val="0"/>
        </a:spcAft>
        <a:defRPr sz="3200" b="1">
          <a:solidFill>
            <a:srgbClr val="73B900"/>
          </a:solidFill>
          <a:latin typeface="Arial" charset="0"/>
        </a:defRPr>
      </a:lvl2pPr>
      <a:lvl3pPr algn="l" rtl="0" eaLnBrk="0" fontAlgn="base" hangingPunct="0">
        <a:spcBef>
          <a:spcPct val="0"/>
        </a:spcBef>
        <a:spcAft>
          <a:spcPct val="0"/>
        </a:spcAft>
        <a:defRPr sz="3200" b="1">
          <a:solidFill>
            <a:srgbClr val="73B900"/>
          </a:solidFill>
          <a:latin typeface="Arial" charset="0"/>
        </a:defRPr>
      </a:lvl3pPr>
      <a:lvl4pPr algn="l" rtl="0" eaLnBrk="0" fontAlgn="base" hangingPunct="0">
        <a:spcBef>
          <a:spcPct val="0"/>
        </a:spcBef>
        <a:spcAft>
          <a:spcPct val="0"/>
        </a:spcAft>
        <a:defRPr sz="3200" b="1">
          <a:solidFill>
            <a:srgbClr val="73B900"/>
          </a:solidFill>
          <a:latin typeface="Arial" charset="0"/>
        </a:defRPr>
      </a:lvl4pPr>
      <a:lvl5pPr algn="l" rtl="0" eaLnBrk="0" fontAlgn="base" hangingPunct="0">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344488" indent="-344488" algn="l" rtl="0" eaLnBrk="0" fontAlgn="base" hangingPunct="0">
        <a:spcBef>
          <a:spcPct val="20000"/>
        </a:spcBef>
        <a:spcAft>
          <a:spcPct val="0"/>
        </a:spcAft>
        <a:buSzPct val="100000"/>
        <a:buBlip>
          <a:blip r:embed="rId14"/>
        </a:buBlip>
        <a:defRPr sz="2400" b="1">
          <a:solidFill>
            <a:schemeClr val="tx1"/>
          </a:solidFill>
          <a:latin typeface="+mn-lt"/>
          <a:ea typeface="+mn-ea"/>
          <a:cs typeface="+mn-cs"/>
        </a:defRPr>
      </a:lvl1pPr>
      <a:lvl2pPr marL="914400" indent="-342900" algn="l" rtl="0" eaLnBrk="0" fontAlgn="base" hangingPunct="0">
        <a:spcBef>
          <a:spcPct val="20000"/>
        </a:spcBef>
        <a:spcAft>
          <a:spcPct val="0"/>
        </a:spcAft>
        <a:buSzPct val="100000"/>
        <a:buBlip>
          <a:blip r:embed="rId14"/>
        </a:buBlip>
        <a:defRPr sz="2000" b="1">
          <a:solidFill>
            <a:schemeClr val="tx1"/>
          </a:solidFill>
          <a:latin typeface="+mn-lt"/>
        </a:defRPr>
      </a:lvl2pPr>
      <a:lvl3pPr marL="1371600" indent="-282575" algn="l" rtl="0" eaLnBrk="0" fontAlgn="base" hangingPunct="0">
        <a:spcBef>
          <a:spcPct val="20000"/>
        </a:spcBef>
        <a:spcAft>
          <a:spcPct val="0"/>
        </a:spcAft>
        <a:buSzPct val="100000"/>
        <a:buBlip>
          <a:blip r:embed="rId14"/>
        </a:buBlip>
        <a:defRPr sz="2400" b="1">
          <a:solidFill>
            <a:schemeClr val="tx1"/>
          </a:solidFill>
          <a:latin typeface="+mn-lt"/>
        </a:defRPr>
      </a:lvl3pPr>
      <a:lvl4pPr marL="1774825" indent="-228600" algn="l" rtl="0" eaLnBrk="0" fontAlgn="base" hangingPunct="0">
        <a:spcBef>
          <a:spcPct val="20000"/>
        </a:spcBef>
        <a:spcAft>
          <a:spcPct val="0"/>
        </a:spcAft>
        <a:buChar char="–"/>
        <a:defRPr sz="2000">
          <a:solidFill>
            <a:schemeClr val="bg1"/>
          </a:solidFill>
          <a:latin typeface="+mn-lt"/>
        </a:defRPr>
      </a:lvl4pPr>
      <a:lvl5pPr marL="2117725" indent="-228600" algn="l" rtl="0" eaLnBrk="0" fontAlgn="base" hangingPunct="0">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83000">
              <a:schemeClr val="bg1">
                <a:lumMod val="85000"/>
                <a:lumOff val="15000"/>
              </a:schemeClr>
            </a:gs>
            <a:gs pos="0">
              <a:schemeClr val="bg1"/>
            </a:gs>
            <a:gs pos="100000">
              <a:schemeClr val="bg1">
                <a:lumMod val="88000"/>
                <a:lumOff val="12000"/>
              </a:schemeClr>
            </a:gs>
          </a:gsLst>
          <a:lin ang="5400000" scaled="0"/>
          <a:tileRect/>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729" y="275176"/>
            <a:ext cx="7670271" cy="6463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731" y="1599849"/>
            <a:ext cx="8368771" cy="47254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pic>
        <p:nvPicPr>
          <p:cNvPr id="2" name="Picture 2" descr="C:\Users\mharris\Desktop\Picture1.png"/>
          <p:cNvPicPr>
            <a:picLocks noChangeAspect="1" noChangeArrowheads="1"/>
          </p:cNvPicPr>
          <p:nvPr userDrawn="1"/>
        </p:nvPicPr>
        <p:blipFill rotWithShape="1">
          <a:blip r:embed="rId9" cstate="print">
            <a:extLst>
              <a:ext uri="{28A0092B-C50C-407E-A947-70E740481C1C}">
                <a14:useLocalDpi xmlns:a14="http://schemas.microsoft.com/office/drawing/2010/main" val="0"/>
              </a:ext>
            </a:extLst>
          </a:blip>
          <a:srcRect/>
          <a:stretch/>
        </p:blipFill>
        <p:spPr bwMode="auto">
          <a:xfrm>
            <a:off x="8159750" y="222252"/>
            <a:ext cx="825500" cy="804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845251"/>
      </p:ext>
    </p:extLst>
  </p:cSld>
  <p:clrMap bg1="dk2" tx1="lt1" bg2="dk1"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Lst>
  <p:transition/>
  <p:timing>
    <p:tnLst>
      <p:par>
        <p:cTn id="1" dur="indefinite" restart="never" nodeType="tmRoot"/>
      </p:par>
    </p:tnLst>
  </p:timing>
  <p:hf hdr="0"/>
  <p:txStyles>
    <p:titleStyle>
      <a:lvl1pPr algn="l" rtl="0" fontAlgn="base">
        <a:spcBef>
          <a:spcPct val="0"/>
        </a:spcBef>
        <a:spcAft>
          <a:spcPct val="0"/>
        </a:spcAft>
        <a:defRPr sz="3600" b="1">
          <a:solidFill>
            <a:srgbClr val="73B900"/>
          </a:solidFill>
          <a:latin typeface="Trebuchet MS"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342900" indent="-342900" algn="l" rtl="0" fontAlgn="base">
        <a:spcBef>
          <a:spcPct val="20000"/>
        </a:spcBef>
        <a:spcAft>
          <a:spcPct val="0"/>
        </a:spcAft>
        <a:buSzPct val="100000"/>
        <a:buBlip>
          <a:blip r:embed="rId10"/>
        </a:buBlip>
        <a:defRPr sz="2400" b="1">
          <a:solidFill>
            <a:schemeClr val="tx1"/>
          </a:solidFill>
          <a:latin typeface="Trebuchet MS" pitchFamily="34" charset="0"/>
          <a:ea typeface="+mn-ea"/>
          <a:cs typeface="+mn-cs"/>
        </a:defRPr>
      </a:lvl1pPr>
      <a:lvl2pPr marL="914400" indent="-342900" algn="l" rtl="0" fontAlgn="base">
        <a:spcBef>
          <a:spcPct val="20000"/>
        </a:spcBef>
        <a:spcAft>
          <a:spcPct val="0"/>
        </a:spcAft>
        <a:buSzPct val="100000"/>
        <a:buBlip>
          <a:blip r:embed="rId10"/>
        </a:buBlip>
        <a:defRPr sz="2000" b="1">
          <a:solidFill>
            <a:schemeClr val="tx1"/>
          </a:solidFill>
          <a:latin typeface="Trebuchet MS" pitchFamily="34" charset="0"/>
        </a:defRPr>
      </a:lvl2pPr>
      <a:lvl3pPr marL="1371600" indent="-282575" algn="l" rtl="0" fontAlgn="base">
        <a:spcBef>
          <a:spcPct val="20000"/>
        </a:spcBef>
        <a:spcAft>
          <a:spcPct val="0"/>
        </a:spcAft>
        <a:buSzPct val="100000"/>
        <a:buBlip>
          <a:blip r:embed="rId10"/>
        </a:buBlip>
        <a:defRPr sz="2400" b="1">
          <a:solidFill>
            <a:schemeClr val="tx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cstate="email">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fontAlgn="base">
              <a:spcBef>
                <a:spcPct val="0"/>
              </a:spcBef>
              <a:spcAft>
                <a:spcPct val="0"/>
              </a:spcAft>
            </a:pPr>
            <a:endParaRPr lang="en-US" dirty="0">
              <a:solidFill>
                <a:srgbClr val="FFFFFF"/>
              </a:solidFill>
            </a:endParaRPr>
          </a:p>
        </p:txBody>
      </p:sp>
      <p:sp>
        <p:nvSpPr>
          <p:cNvPr id="6" name="Rectangle 5"/>
          <p:cNvSpPr/>
          <p:nvPr/>
        </p:nvSpPr>
        <p:spPr>
          <a:xfrm rot="10800000">
            <a:off x="1" y="3"/>
            <a:ext cx="9144000" cy="6857996"/>
          </a:xfrm>
          <a:prstGeom prst="rect">
            <a:avLst/>
          </a:prstGeom>
          <a:gradFill>
            <a:gsLst>
              <a:gs pos="0">
                <a:schemeClr val="bg2">
                  <a:alpha val="36000"/>
                </a:schemeClr>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fontAlgn="base">
              <a:spcBef>
                <a:spcPct val="0"/>
              </a:spcBef>
              <a:spcAft>
                <a:spcPct val="0"/>
              </a:spcAft>
            </a:pPr>
            <a:endParaRPr lang="en-US" dirty="0">
              <a:solidFill>
                <a:srgbClr val="FFFFFF"/>
              </a:solidFill>
            </a:endParaRPr>
          </a:p>
        </p:txBody>
      </p:sp>
      <p:sp>
        <p:nvSpPr>
          <p:cNvPr id="1026" name="Rectangle 2"/>
          <p:cNvSpPr>
            <a:spLocks noGrp="1" noChangeArrowheads="1"/>
          </p:cNvSpPr>
          <p:nvPr>
            <p:ph type="title"/>
          </p:nvPr>
        </p:nvSpPr>
        <p:spPr bwMode="auto">
          <a:xfrm>
            <a:off x="457729" y="275167"/>
            <a:ext cx="7670271" cy="538605"/>
          </a:xfrm>
          <a:prstGeom prst="rect">
            <a:avLst/>
          </a:prstGeom>
          <a:noFill/>
          <a:ln w="9525">
            <a:noFill/>
            <a:miter lim="800000"/>
            <a:headEnd/>
            <a:tailEnd/>
          </a:ln>
        </p:spPr>
        <p:txBody>
          <a:bodyPr vert="horz" wrap="square" lIns="76197" tIns="38098" rIns="76197" bIns="38098"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731" y="1599857"/>
            <a:ext cx="8368771" cy="4725457"/>
          </a:xfrm>
          <a:prstGeom prst="rect">
            <a:avLst/>
          </a:prstGeom>
          <a:noFill/>
          <a:ln w="9525">
            <a:noFill/>
            <a:miter lim="800000"/>
            <a:headEnd/>
            <a:tailEnd/>
          </a:ln>
        </p:spPr>
        <p:txBody>
          <a:bodyPr vert="horz" wrap="square" lIns="76197" tIns="38098" rIns="76197" bIns="3809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4999540"/>
      </p:ext>
    </p:extLst>
  </p:cSld>
  <p:clrMap bg1="dk2" tx1="lt1" bg2="dk1"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Lst>
  <p:transition/>
  <p:hf hdr="0"/>
  <p:txStyles>
    <p:titleStyle>
      <a:lvl1pPr algn="l" rtl="0" fontAlgn="base">
        <a:spcBef>
          <a:spcPct val="0"/>
        </a:spcBef>
        <a:spcAft>
          <a:spcPct val="0"/>
        </a:spcAft>
        <a:defRPr sz="3000" b="1">
          <a:solidFill>
            <a:srgbClr val="73B900"/>
          </a:solidFill>
          <a:latin typeface="Trebuchet MS" pitchFamily="34" charset="0"/>
          <a:ea typeface="+mj-ea"/>
          <a:cs typeface="+mj-cs"/>
        </a:defRPr>
      </a:lvl1pPr>
      <a:lvl2pPr algn="l" rtl="0" fontAlgn="base">
        <a:spcBef>
          <a:spcPct val="0"/>
        </a:spcBef>
        <a:spcAft>
          <a:spcPct val="0"/>
        </a:spcAft>
        <a:defRPr sz="2700" b="1">
          <a:solidFill>
            <a:srgbClr val="73B900"/>
          </a:solidFill>
          <a:latin typeface="Arial" charset="0"/>
        </a:defRPr>
      </a:lvl2pPr>
      <a:lvl3pPr algn="l" rtl="0" fontAlgn="base">
        <a:spcBef>
          <a:spcPct val="0"/>
        </a:spcBef>
        <a:spcAft>
          <a:spcPct val="0"/>
        </a:spcAft>
        <a:defRPr sz="2700" b="1">
          <a:solidFill>
            <a:srgbClr val="73B900"/>
          </a:solidFill>
          <a:latin typeface="Arial" charset="0"/>
        </a:defRPr>
      </a:lvl3pPr>
      <a:lvl4pPr algn="l" rtl="0" fontAlgn="base">
        <a:spcBef>
          <a:spcPct val="0"/>
        </a:spcBef>
        <a:spcAft>
          <a:spcPct val="0"/>
        </a:spcAft>
        <a:defRPr sz="2700" b="1">
          <a:solidFill>
            <a:srgbClr val="73B900"/>
          </a:solidFill>
          <a:latin typeface="Arial" charset="0"/>
        </a:defRPr>
      </a:lvl4pPr>
      <a:lvl5pPr algn="l" rtl="0" fontAlgn="base">
        <a:spcBef>
          <a:spcPct val="0"/>
        </a:spcBef>
        <a:spcAft>
          <a:spcPct val="0"/>
        </a:spcAft>
        <a:defRPr sz="2700" b="1">
          <a:solidFill>
            <a:srgbClr val="73B900"/>
          </a:solidFill>
          <a:latin typeface="Arial" charset="0"/>
        </a:defRPr>
      </a:lvl5pPr>
      <a:lvl6pPr marL="380985" algn="l" rtl="0" eaLnBrk="1" fontAlgn="base" hangingPunct="1">
        <a:spcBef>
          <a:spcPct val="0"/>
        </a:spcBef>
        <a:spcAft>
          <a:spcPct val="0"/>
        </a:spcAft>
        <a:defRPr sz="2700" b="1">
          <a:solidFill>
            <a:srgbClr val="73B900"/>
          </a:solidFill>
          <a:latin typeface="Arial" charset="0"/>
        </a:defRPr>
      </a:lvl6pPr>
      <a:lvl7pPr marL="761970" algn="l" rtl="0" eaLnBrk="1" fontAlgn="base" hangingPunct="1">
        <a:spcBef>
          <a:spcPct val="0"/>
        </a:spcBef>
        <a:spcAft>
          <a:spcPct val="0"/>
        </a:spcAft>
        <a:defRPr sz="2700" b="1">
          <a:solidFill>
            <a:srgbClr val="73B900"/>
          </a:solidFill>
          <a:latin typeface="Arial" charset="0"/>
        </a:defRPr>
      </a:lvl7pPr>
      <a:lvl8pPr marL="1142954" algn="l" rtl="0" eaLnBrk="1" fontAlgn="base" hangingPunct="1">
        <a:spcBef>
          <a:spcPct val="0"/>
        </a:spcBef>
        <a:spcAft>
          <a:spcPct val="0"/>
        </a:spcAft>
        <a:defRPr sz="2700" b="1">
          <a:solidFill>
            <a:srgbClr val="73B900"/>
          </a:solidFill>
          <a:latin typeface="Arial" charset="0"/>
        </a:defRPr>
      </a:lvl8pPr>
      <a:lvl9pPr marL="1523939" algn="l" rtl="0" eaLnBrk="1" fontAlgn="base" hangingPunct="1">
        <a:spcBef>
          <a:spcPct val="0"/>
        </a:spcBef>
        <a:spcAft>
          <a:spcPct val="0"/>
        </a:spcAft>
        <a:defRPr sz="2700" b="1">
          <a:solidFill>
            <a:srgbClr val="73B900"/>
          </a:solidFill>
          <a:latin typeface="Arial" charset="0"/>
        </a:defRPr>
      </a:lvl9pPr>
    </p:titleStyle>
    <p:bodyStyle>
      <a:lvl1pPr marL="285739" indent="-285739" algn="l" rtl="0" fontAlgn="base">
        <a:spcBef>
          <a:spcPct val="20000"/>
        </a:spcBef>
        <a:spcAft>
          <a:spcPct val="0"/>
        </a:spcAft>
        <a:buSzPct val="100000"/>
        <a:buBlip>
          <a:blip r:embed="rId8"/>
        </a:buBlip>
        <a:defRPr sz="2000" b="1">
          <a:solidFill>
            <a:schemeClr val="tx1"/>
          </a:solidFill>
          <a:latin typeface="Trebuchet MS" pitchFamily="34" charset="0"/>
          <a:ea typeface="+mn-ea"/>
          <a:cs typeface="+mn-cs"/>
        </a:defRPr>
      </a:lvl1pPr>
      <a:lvl2pPr marL="761970" indent="-285739" algn="l" rtl="0" fontAlgn="base">
        <a:spcBef>
          <a:spcPct val="20000"/>
        </a:spcBef>
        <a:spcAft>
          <a:spcPct val="0"/>
        </a:spcAft>
        <a:buSzPct val="100000"/>
        <a:buBlip>
          <a:blip r:embed="rId8"/>
        </a:buBlip>
        <a:defRPr sz="1700" b="1">
          <a:solidFill>
            <a:schemeClr val="tx1"/>
          </a:solidFill>
          <a:latin typeface="Trebuchet MS" pitchFamily="34" charset="0"/>
        </a:defRPr>
      </a:lvl2pPr>
      <a:lvl3pPr marL="1142954" indent="-235470" algn="l" rtl="0" fontAlgn="base">
        <a:spcBef>
          <a:spcPct val="20000"/>
        </a:spcBef>
        <a:spcAft>
          <a:spcPct val="0"/>
        </a:spcAft>
        <a:buSzPct val="100000"/>
        <a:buBlip>
          <a:blip r:embed="rId8"/>
        </a:buBlip>
        <a:defRPr sz="2000" b="1">
          <a:solidFill>
            <a:schemeClr val="tx1"/>
          </a:solidFill>
          <a:latin typeface="Trebuchet MS" pitchFamily="34" charset="0"/>
        </a:defRPr>
      </a:lvl3pPr>
      <a:lvl4pPr marL="1478962" indent="-190492" algn="l" rtl="0" fontAlgn="base">
        <a:spcBef>
          <a:spcPct val="20000"/>
        </a:spcBef>
        <a:spcAft>
          <a:spcPct val="0"/>
        </a:spcAft>
        <a:buChar char="–"/>
        <a:defRPr sz="1700">
          <a:solidFill>
            <a:schemeClr val="bg1"/>
          </a:solidFill>
          <a:latin typeface="+mn-lt"/>
        </a:defRPr>
      </a:lvl4pPr>
      <a:lvl5pPr marL="1764700" indent="-190492" algn="l" rtl="0" fontAlgn="base">
        <a:spcBef>
          <a:spcPct val="20000"/>
        </a:spcBef>
        <a:spcAft>
          <a:spcPct val="0"/>
        </a:spcAft>
        <a:buChar char="»"/>
        <a:defRPr sz="1700">
          <a:solidFill>
            <a:schemeClr val="bg1"/>
          </a:solidFill>
          <a:latin typeface="+mn-lt"/>
        </a:defRPr>
      </a:lvl5pPr>
      <a:lvl6pPr marL="2145685" indent="-190492" algn="l" rtl="0" eaLnBrk="1" fontAlgn="base" hangingPunct="1">
        <a:spcBef>
          <a:spcPct val="20000"/>
        </a:spcBef>
        <a:spcAft>
          <a:spcPct val="0"/>
        </a:spcAft>
        <a:buChar char="»"/>
        <a:defRPr sz="1700">
          <a:solidFill>
            <a:schemeClr val="bg1"/>
          </a:solidFill>
          <a:latin typeface="+mn-lt"/>
        </a:defRPr>
      </a:lvl6pPr>
      <a:lvl7pPr marL="2526670" indent="-190492" algn="l" rtl="0" eaLnBrk="1" fontAlgn="base" hangingPunct="1">
        <a:spcBef>
          <a:spcPct val="20000"/>
        </a:spcBef>
        <a:spcAft>
          <a:spcPct val="0"/>
        </a:spcAft>
        <a:buChar char="»"/>
        <a:defRPr sz="1700">
          <a:solidFill>
            <a:schemeClr val="bg1"/>
          </a:solidFill>
          <a:latin typeface="+mn-lt"/>
        </a:defRPr>
      </a:lvl7pPr>
      <a:lvl8pPr marL="2907655" indent="-190492" algn="l" rtl="0" eaLnBrk="1" fontAlgn="base" hangingPunct="1">
        <a:spcBef>
          <a:spcPct val="20000"/>
        </a:spcBef>
        <a:spcAft>
          <a:spcPct val="0"/>
        </a:spcAft>
        <a:buChar char="»"/>
        <a:defRPr sz="1700">
          <a:solidFill>
            <a:schemeClr val="bg1"/>
          </a:solidFill>
          <a:latin typeface="+mn-lt"/>
        </a:defRPr>
      </a:lvl8pPr>
      <a:lvl9pPr marL="3288639" indent="-190492" algn="l" rtl="0" eaLnBrk="1" fontAlgn="base" hangingPunct="1">
        <a:spcBef>
          <a:spcPct val="20000"/>
        </a:spcBef>
        <a:spcAft>
          <a:spcPct val="0"/>
        </a:spcAft>
        <a:buChar char="»"/>
        <a:defRPr sz="1700">
          <a:solidFill>
            <a:schemeClr val="bg1"/>
          </a:solidFill>
          <a:latin typeface="+mn-lt"/>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cstate="print">
            <a:lum/>
          </a:blip>
          <a:srcRect/>
          <a:stretch>
            <a:fillRect l="-1000" r="-1000"/>
          </a:stretch>
        </a:blipFill>
        <a:effectLst/>
      </p:bgPr>
    </p:bg>
    <p:spTree>
      <p:nvGrpSpPr>
        <p:cNvPr id="1" name=""/>
        <p:cNvGrpSpPr/>
        <p:nvPr/>
      </p:nvGrpSpPr>
      <p:grpSpPr>
        <a:xfrm>
          <a:off x="0" y="0"/>
          <a:ext cx="0" cy="0"/>
          <a:chOff x="0" y="0"/>
          <a:chExt cx="0" cy="0"/>
        </a:xfrm>
      </p:grpSpPr>
      <p:sp>
        <p:nvSpPr>
          <p:cNvPr id="2050" name="Text Placeholder 8"/>
          <p:cNvSpPr>
            <a:spLocks noGrp="1"/>
          </p:cNvSpPr>
          <p:nvPr>
            <p:ph type="body" idx="1"/>
          </p:nvPr>
        </p:nvSpPr>
        <p:spPr bwMode="auto">
          <a:xfrm>
            <a:off x="152400" y="1066800"/>
            <a:ext cx="88392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4" name="Date Placeholder 23"/>
          <p:cNvSpPr>
            <a:spLocks noGrp="1"/>
          </p:cNvSpPr>
          <p:nvPr>
            <p:ph type="dt" sz="half" idx="2"/>
          </p:nvPr>
        </p:nvSpPr>
        <p:spPr>
          <a:xfrm>
            <a:off x="5791200" y="6499225"/>
            <a:ext cx="2590800" cy="384175"/>
          </a:xfrm>
          <a:prstGeom prst="rect">
            <a:avLst/>
          </a:prstGeom>
        </p:spPr>
        <p:txBody>
          <a:bodyPr vert="horz" anchor="ctr" anchorCtr="0"/>
          <a:lstStyle>
            <a:lvl1pPr algn="l" eaLnBrk="1" fontAlgn="auto" latinLnBrk="0" hangingPunct="1">
              <a:spcBef>
                <a:spcPts val="0"/>
              </a:spcBef>
              <a:spcAft>
                <a:spcPts val="0"/>
              </a:spcAft>
              <a:defRPr kumimoji="0" sz="1000">
                <a:solidFill>
                  <a:srgbClr val="000000"/>
                </a:solidFill>
                <a:latin typeface="Arial" pitchFamily="34" charset="0"/>
                <a:cs typeface="Arial" pitchFamily="34" charset="0"/>
              </a:defRPr>
            </a:lvl1pPr>
          </a:lstStyle>
          <a:p>
            <a:pPr>
              <a:defRPr/>
            </a:pPr>
            <a:fld id="{698768CA-99B3-4786-9104-C57216970E53}" type="datetime1">
              <a:rPr lang="en-US" smtClean="0">
                <a:ea typeface="Arial Unicode MS" pitchFamily="34" charset="-128"/>
              </a:rPr>
              <a:pPr>
                <a:defRPr/>
              </a:pPr>
              <a:t>7/15/2013</a:t>
            </a:fld>
            <a:endParaRPr lang="en-US" dirty="0">
              <a:ea typeface="Arial Unicode MS" pitchFamily="34" charset="-128"/>
            </a:endParaRPr>
          </a:p>
        </p:txBody>
      </p:sp>
      <p:sp>
        <p:nvSpPr>
          <p:cNvPr id="10" name="Footer Placeholder 9"/>
          <p:cNvSpPr>
            <a:spLocks noGrp="1"/>
          </p:cNvSpPr>
          <p:nvPr>
            <p:ph type="ftr" sz="quarter" idx="3"/>
          </p:nvPr>
        </p:nvSpPr>
        <p:spPr>
          <a:xfrm>
            <a:off x="2133600" y="6499225"/>
            <a:ext cx="3581400" cy="384175"/>
          </a:xfrm>
          <a:prstGeom prst="rect">
            <a:avLst/>
          </a:prstGeom>
        </p:spPr>
        <p:txBody>
          <a:bodyPr vert="horz" anchor="ctr" anchorCtr="0"/>
          <a:lstStyle>
            <a:lvl1pPr algn="r" eaLnBrk="1" fontAlgn="auto" latinLnBrk="0" hangingPunct="1">
              <a:spcBef>
                <a:spcPts val="0"/>
              </a:spcBef>
              <a:spcAft>
                <a:spcPts val="0"/>
              </a:spcAft>
              <a:defRPr kumimoji="0" sz="1000">
                <a:solidFill>
                  <a:srgbClr val="000000"/>
                </a:solidFill>
                <a:latin typeface="Arial" pitchFamily="34" charset="0"/>
                <a:cs typeface="Arial" pitchFamily="34" charset="0"/>
              </a:defRPr>
            </a:lvl1pPr>
          </a:lstStyle>
          <a:p>
            <a:pPr>
              <a:defRPr/>
            </a:pPr>
            <a:r>
              <a:rPr lang="en-US" smtClean="0">
                <a:ea typeface="Arial Unicode MS" pitchFamily="34" charset="-128"/>
              </a:rPr>
              <a:t>Huntington Beach March 5, 2013</a:t>
            </a:r>
            <a:endParaRPr lang="en-US">
              <a:ea typeface="Arial Unicode MS" pitchFamily="34" charset="-128"/>
            </a:endParaRPr>
          </a:p>
        </p:txBody>
      </p:sp>
      <p:sp>
        <p:nvSpPr>
          <p:cNvPr id="22" name="Slide Number Placeholder 21"/>
          <p:cNvSpPr>
            <a:spLocks noGrp="1"/>
          </p:cNvSpPr>
          <p:nvPr>
            <p:ph type="sldNum" sz="quarter" idx="4"/>
          </p:nvPr>
        </p:nvSpPr>
        <p:spPr>
          <a:xfrm>
            <a:off x="8410575" y="6477000"/>
            <a:ext cx="609600" cy="457200"/>
          </a:xfrm>
          <a:prstGeom prst="rect">
            <a:avLst/>
          </a:prstGeom>
          <a:noFill/>
        </p:spPr>
        <p:txBody>
          <a:bodyPr vert="horz" lIns="0" tIns="0" rIns="0" bIns="0" anchor="ctr" anchorCtr="0">
            <a:noAutofit/>
          </a:bodyPr>
          <a:lstStyle>
            <a:lvl1pPr algn="ctr" eaLnBrk="1" fontAlgn="auto" latinLnBrk="0" hangingPunct="1">
              <a:spcBef>
                <a:spcPts val="0"/>
              </a:spcBef>
              <a:spcAft>
                <a:spcPts val="0"/>
              </a:spcAft>
              <a:defRPr kumimoji="0" sz="1000" baseline="0">
                <a:solidFill>
                  <a:srgbClr val="000000"/>
                </a:solidFill>
                <a:latin typeface="Arial" pitchFamily="34" charset="0"/>
                <a:cs typeface="Arial" pitchFamily="34" charset="0"/>
              </a:defRPr>
            </a:lvl1pPr>
          </a:lstStyle>
          <a:p>
            <a:pPr>
              <a:defRPr/>
            </a:pPr>
            <a:fld id="{113CDD10-0EC2-47A2-9A0F-395A8E24CC67}" type="slidenum">
              <a:rPr lang="en-US">
                <a:ea typeface="Arial Unicode MS" pitchFamily="34" charset="-128"/>
              </a:rPr>
              <a:pPr>
                <a:defRPr/>
              </a:pPr>
              <a:t>‹#›</a:t>
            </a:fld>
            <a:endParaRPr lang="en-US">
              <a:ea typeface="Arial Unicode MS" pitchFamily="34" charset="-128"/>
            </a:endParaRPr>
          </a:p>
        </p:txBody>
      </p:sp>
      <p:sp>
        <p:nvSpPr>
          <p:cNvPr id="5" name="Title Placeholder 4"/>
          <p:cNvSpPr>
            <a:spLocks noGrp="1"/>
          </p:cNvSpPr>
          <p:nvPr>
            <p:ph type="title"/>
          </p:nvPr>
        </p:nvSpPr>
        <p:spPr>
          <a:xfrm>
            <a:off x="152400" y="152400"/>
            <a:ext cx="6858000" cy="533400"/>
          </a:xfrm>
          <a:prstGeom prst="rect">
            <a:avLst/>
          </a:prstGeom>
          <a:ln w="6350" cap="rnd">
            <a:noFill/>
          </a:ln>
        </p:spPr>
        <p:txBody>
          <a:bodyPr vert="horz" anchor="b" anchorCtr="0">
            <a:normAutofit/>
          </a:bodyPr>
          <a:lstStyle/>
          <a:p>
            <a:r>
              <a:rPr lang="en-US" smtClean="0"/>
              <a:t>Click to edit Master title style</a:t>
            </a:r>
            <a:endParaRPr lang="en-US" dirty="0"/>
          </a:p>
        </p:txBody>
      </p:sp>
    </p:spTree>
    <p:extLst>
      <p:ext uri="{BB962C8B-B14F-4D97-AF65-F5344CB8AC3E}">
        <p14:creationId xmlns:p14="http://schemas.microsoft.com/office/powerpoint/2010/main" val="301666941"/>
      </p:ext>
    </p:extLst>
  </p:cSld>
  <p:clrMap bg1="dk1" tx1="lt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Lst>
  <p:transition>
    <p:fade/>
  </p:transition>
  <p:hf hdr="0"/>
  <p:txStyles>
    <p:titleStyle>
      <a:lvl1pPr algn="l" rtl="0" eaLnBrk="0" fontAlgn="base" hangingPunct="0">
        <a:lnSpc>
          <a:spcPts val="1800"/>
        </a:lnSpc>
        <a:spcBef>
          <a:spcPct val="0"/>
        </a:spcBef>
        <a:spcAft>
          <a:spcPct val="0"/>
        </a:spcAft>
        <a:defRPr lang="en-US" sz="2800" kern="1200" spc="-100" dirty="0">
          <a:ln w="3200">
            <a:solidFill>
              <a:schemeClr val="bg2">
                <a:shade val="75000"/>
                <a:alpha val="25000"/>
              </a:schemeClr>
            </a:solidFill>
            <a:prstDash val="solid"/>
            <a:round/>
          </a:ln>
          <a:solidFill>
            <a:srgbClr val="344E6D"/>
          </a:solidFill>
          <a:effectLst>
            <a:innerShdw blurRad="50800" dist="25400" dir="13500000">
              <a:prstClr val="black">
                <a:alpha val="70000"/>
              </a:prstClr>
            </a:innerShdw>
          </a:effectLst>
          <a:latin typeface="Calibri" pitchFamily="34" charset="0"/>
          <a:ea typeface="+mj-ea"/>
          <a:cs typeface="+mj-cs"/>
        </a:defRPr>
      </a:lvl1pPr>
      <a:lvl2pPr algn="l" rtl="0" eaLnBrk="0" fontAlgn="base" hangingPunct="0">
        <a:lnSpc>
          <a:spcPts val="1800"/>
        </a:lnSpc>
        <a:spcBef>
          <a:spcPct val="0"/>
        </a:spcBef>
        <a:spcAft>
          <a:spcPct val="0"/>
        </a:spcAft>
        <a:defRPr sz="2800">
          <a:solidFill>
            <a:srgbClr val="344E6D"/>
          </a:solidFill>
          <a:latin typeface="Calibri" pitchFamily="34" charset="0"/>
        </a:defRPr>
      </a:lvl2pPr>
      <a:lvl3pPr algn="l" rtl="0" eaLnBrk="0" fontAlgn="base" hangingPunct="0">
        <a:lnSpc>
          <a:spcPts val="1800"/>
        </a:lnSpc>
        <a:spcBef>
          <a:spcPct val="0"/>
        </a:spcBef>
        <a:spcAft>
          <a:spcPct val="0"/>
        </a:spcAft>
        <a:defRPr sz="2800">
          <a:solidFill>
            <a:srgbClr val="344E6D"/>
          </a:solidFill>
          <a:latin typeface="Calibri" pitchFamily="34" charset="0"/>
        </a:defRPr>
      </a:lvl3pPr>
      <a:lvl4pPr algn="l" rtl="0" eaLnBrk="0" fontAlgn="base" hangingPunct="0">
        <a:lnSpc>
          <a:spcPts val="1800"/>
        </a:lnSpc>
        <a:spcBef>
          <a:spcPct val="0"/>
        </a:spcBef>
        <a:spcAft>
          <a:spcPct val="0"/>
        </a:spcAft>
        <a:defRPr sz="2800">
          <a:solidFill>
            <a:srgbClr val="344E6D"/>
          </a:solidFill>
          <a:latin typeface="Calibri" pitchFamily="34" charset="0"/>
        </a:defRPr>
      </a:lvl4pPr>
      <a:lvl5pPr algn="l" rtl="0" eaLnBrk="0" fontAlgn="base" hangingPunct="0">
        <a:lnSpc>
          <a:spcPts val="1800"/>
        </a:lnSpc>
        <a:spcBef>
          <a:spcPct val="0"/>
        </a:spcBef>
        <a:spcAft>
          <a:spcPct val="0"/>
        </a:spcAft>
        <a:defRPr sz="2800">
          <a:solidFill>
            <a:srgbClr val="344E6D"/>
          </a:solidFill>
          <a:latin typeface="Calibri" pitchFamily="34" charset="0"/>
        </a:defRPr>
      </a:lvl5pPr>
      <a:lvl6pPr marL="457200" algn="l" rtl="0" eaLnBrk="1" fontAlgn="base" hangingPunct="1">
        <a:lnSpc>
          <a:spcPts val="1800"/>
        </a:lnSpc>
        <a:spcBef>
          <a:spcPct val="0"/>
        </a:spcBef>
        <a:spcAft>
          <a:spcPct val="0"/>
        </a:spcAft>
        <a:defRPr sz="2000">
          <a:solidFill>
            <a:srgbClr val="344E6D"/>
          </a:solidFill>
          <a:latin typeface="Calibri" pitchFamily="34" charset="0"/>
        </a:defRPr>
      </a:lvl6pPr>
      <a:lvl7pPr marL="914400" algn="l" rtl="0" eaLnBrk="1" fontAlgn="base" hangingPunct="1">
        <a:lnSpc>
          <a:spcPts val="1800"/>
        </a:lnSpc>
        <a:spcBef>
          <a:spcPct val="0"/>
        </a:spcBef>
        <a:spcAft>
          <a:spcPct val="0"/>
        </a:spcAft>
        <a:defRPr sz="2000">
          <a:solidFill>
            <a:srgbClr val="344E6D"/>
          </a:solidFill>
          <a:latin typeface="Calibri" pitchFamily="34" charset="0"/>
        </a:defRPr>
      </a:lvl7pPr>
      <a:lvl8pPr marL="1371600" algn="l" rtl="0" eaLnBrk="1" fontAlgn="base" hangingPunct="1">
        <a:lnSpc>
          <a:spcPts val="1800"/>
        </a:lnSpc>
        <a:spcBef>
          <a:spcPct val="0"/>
        </a:spcBef>
        <a:spcAft>
          <a:spcPct val="0"/>
        </a:spcAft>
        <a:defRPr sz="2000">
          <a:solidFill>
            <a:srgbClr val="344E6D"/>
          </a:solidFill>
          <a:latin typeface="Calibri" pitchFamily="34" charset="0"/>
        </a:defRPr>
      </a:lvl8pPr>
      <a:lvl9pPr marL="1828800" algn="l" rtl="0" eaLnBrk="1" fontAlgn="base" hangingPunct="1">
        <a:lnSpc>
          <a:spcPts val="1800"/>
        </a:lnSpc>
        <a:spcBef>
          <a:spcPct val="0"/>
        </a:spcBef>
        <a:spcAft>
          <a:spcPct val="0"/>
        </a:spcAft>
        <a:defRPr sz="2000">
          <a:solidFill>
            <a:srgbClr val="344E6D"/>
          </a:solidFill>
          <a:latin typeface="Calibri" pitchFamily="34" charset="0"/>
        </a:defRPr>
      </a:lvl9pPr>
    </p:titleStyle>
    <p:bodyStyle>
      <a:lvl1pPr marL="273050" indent="-273050" algn="l" rtl="0" eaLnBrk="0" fontAlgn="base" hangingPunct="0">
        <a:spcBef>
          <a:spcPts val="600"/>
        </a:spcBef>
        <a:spcAft>
          <a:spcPct val="0"/>
        </a:spcAft>
        <a:buClr>
          <a:schemeClr val="accent2"/>
        </a:buClr>
        <a:buSzPct val="85000"/>
        <a:buFont typeface="Wingdings 2" pitchFamily="18" charset="2"/>
        <a:buChar char=""/>
        <a:defRPr sz="2400" kern="1200">
          <a:solidFill>
            <a:srgbClr val="595959"/>
          </a:solidFill>
          <a:latin typeface="Calibri" pitchFamily="34" charset="0"/>
          <a:ea typeface="+mn-ea"/>
          <a:cs typeface="+mn-cs"/>
        </a:defRPr>
      </a:lvl1pPr>
      <a:lvl2pPr marL="639763" indent="-273050" algn="l" rtl="0" eaLnBrk="0" fontAlgn="base" hangingPunct="0">
        <a:spcBef>
          <a:spcPts val="300"/>
        </a:spcBef>
        <a:spcAft>
          <a:spcPct val="0"/>
        </a:spcAft>
        <a:buClr>
          <a:srgbClr val="D6903D"/>
        </a:buClr>
        <a:buSzPct val="85000"/>
        <a:buFont typeface="Wingdings 2" pitchFamily="18" charset="2"/>
        <a:buChar char=""/>
        <a:defRPr sz="2400" kern="1200">
          <a:solidFill>
            <a:srgbClr val="595959"/>
          </a:solidFill>
          <a:latin typeface="Calibri" pitchFamily="34" charset="0"/>
          <a:ea typeface="+mn-ea"/>
          <a:cs typeface="+mn-cs"/>
        </a:defRPr>
      </a:lvl2pPr>
      <a:lvl3pPr marL="1004888" indent="-228600" algn="l" rtl="0" eaLnBrk="0" fontAlgn="base" hangingPunct="0">
        <a:spcBef>
          <a:spcPts val="300"/>
        </a:spcBef>
        <a:spcAft>
          <a:spcPct val="0"/>
        </a:spcAft>
        <a:buClr>
          <a:srgbClr val="B37732"/>
        </a:buClr>
        <a:buSzPct val="85000"/>
        <a:buFont typeface="Wingdings 2" pitchFamily="18" charset="2"/>
        <a:buChar char=""/>
        <a:defRPr sz="2000" kern="1200">
          <a:solidFill>
            <a:srgbClr val="595959"/>
          </a:solidFill>
          <a:latin typeface="Calibri" pitchFamily="34" charset="0"/>
          <a:ea typeface="+mn-ea"/>
          <a:cs typeface="+mn-cs"/>
        </a:defRPr>
      </a:lvl3pPr>
      <a:lvl4pPr marL="1279525" indent="-228600" algn="l" rtl="0" eaLnBrk="0" fontAlgn="base" hangingPunct="0">
        <a:spcBef>
          <a:spcPts val="300"/>
        </a:spcBef>
        <a:spcAft>
          <a:spcPct val="0"/>
        </a:spcAft>
        <a:buClr>
          <a:srgbClr val="D6903D"/>
        </a:buClr>
        <a:buSzPct val="85000"/>
        <a:buFont typeface="Wingdings 2" pitchFamily="18" charset="2"/>
        <a:buChar char=""/>
        <a:defRPr kern="1200">
          <a:solidFill>
            <a:srgbClr val="595959"/>
          </a:solidFill>
          <a:latin typeface="Calibri" pitchFamily="34" charset="0"/>
          <a:ea typeface="+mn-ea"/>
          <a:cs typeface="+mn-cs"/>
        </a:defRPr>
      </a:lvl4pPr>
      <a:lvl5pPr marL="1554163" indent="-228600" algn="l" rtl="0" eaLnBrk="0" fontAlgn="base" hangingPunct="0">
        <a:spcBef>
          <a:spcPts val="338"/>
        </a:spcBef>
        <a:spcAft>
          <a:spcPct val="0"/>
        </a:spcAft>
        <a:buClr>
          <a:srgbClr val="D6903D"/>
        </a:buClr>
        <a:buSzPct val="85000"/>
        <a:buFont typeface="Wingdings 2" pitchFamily="18" charset="2"/>
        <a:buChar char=""/>
        <a:defRPr kern="1200">
          <a:solidFill>
            <a:srgbClr val="595959"/>
          </a:solidFill>
          <a:latin typeface="Calibri" pitchFamily="34" charset="0"/>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email">
            <a:lum/>
          </a:blip>
          <a:srcRect/>
          <a:stretch>
            <a:fillRect l="-1000" r="-1000"/>
          </a:stretch>
        </a:blipFill>
        <a:effectLst/>
      </p:bgPr>
    </p:bg>
    <p:spTree>
      <p:nvGrpSpPr>
        <p:cNvPr id="1" name=""/>
        <p:cNvGrpSpPr/>
        <p:nvPr/>
      </p:nvGrpSpPr>
      <p:grpSpPr>
        <a:xfrm>
          <a:off x="0" y="0"/>
          <a:ext cx="0" cy="0"/>
          <a:chOff x="0" y="0"/>
          <a:chExt cx="0" cy="0"/>
        </a:xfrm>
      </p:grpSpPr>
      <p:sp>
        <p:nvSpPr>
          <p:cNvPr id="1026" name="Text Placeholder 8"/>
          <p:cNvSpPr>
            <a:spLocks noGrp="1"/>
          </p:cNvSpPr>
          <p:nvPr>
            <p:ph type="body" idx="1"/>
          </p:nvPr>
        </p:nvSpPr>
        <p:spPr bwMode="auto">
          <a:xfrm>
            <a:off x="152400" y="1066800"/>
            <a:ext cx="88392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4" name="Date Placeholder 23"/>
          <p:cNvSpPr>
            <a:spLocks noGrp="1"/>
          </p:cNvSpPr>
          <p:nvPr>
            <p:ph type="dt" sz="half" idx="2"/>
          </p:nvPr>
        </p:nvSpPr>
        <p:spPr>
          <a:xfrm>
            <a:off x="-76200" y="6499225"/>
            <a:ext cx="2590800" cy="384175"/>
          </a:xfrm>
          <a:prstGeom prst="rect">
            <a:avLst/>
          </a:prstGeom>
        </p:spPr>
        <p:txBody>
          <a:bodyPr vert="horz" anchor="ctr" anchorCtr="0"/>
          <a:lstStyle>
            <a:lvl1pPr algn="l" eaLnBrk="1" fontAlgn="auto" latinLnBrk="0" hangingPunct="1">
              <a:spcBef>
                <a:spcPts val="0"/>
              </a:spcBef>
              <a:spcAft>
                <a:spcPts val="0"/>
              </a:spcAft>
              <a:defRPr kumimoji="0" sz="1000" smtClean="0">
                <a:solidFill>
                  <a:schemeClr val="tx1"/>
                </a:solidFill>
                <a:latin typeface="Arial" pitchFamily="34" charset="0"/>
                <a:cs typeface="Arial" pitchFamily="34" charset="0"/>
              </a:defRPr>
            </a:lvl1pPr>
          </a:lstStyle>
          <a:p>
            <a:pPr>
              <a:defRPr/>
            </a:pPr>
            <a:fld id="{744B4818-0645-41E8-BCB0-37A82B3B0F5D}" type="datetime1">
              <a:rPr lang="en-US">
                <a:solidFill>
                  <a:srgbClr val="000000"/>
                </a:solidFill>
                <a:ea typeface="Arial Unicode MS" pitchFamily="34" charset="-128"/>
              </a:rPr>
              <a:pPr>
                <a:defRPr/>
              </a:pPr>
              <a:t>7/15/2013</a:t>
            </a:fld>
            <a:endParaRPr lang="en-US" dirty="0">
              <a:solidFill>
                <a:srgbClr val="000000"/>
              </a:solidFill>
              <a:ea typeface="Arial Unicode MS" pitchFamily="34" charset="-128"/>
            </a:endParaRPr>
          </a:p>
        </p:txBody>
      </p:sp>
      <p:sp>
        <p:nvSpPr>
          <p:cNvPr id="10" name="Footer Placeholder 9"/>
          <p:cNvSpPr>
            <a:spLocks noGrp="1"/>
          </p:cNvSpPr>
          <p:nvPr>
            <p:ph type="ftr" sz="quarter" idx="3"/>
          </p:nvPr>
        </p:nvSpPr>
        <p:spPr>
          <a:xfrm>
            <a:off x="2133600" y="6499225"/>
            <a:ext cx="3581400" cy="384175"/>
          </a:xfrm>
          <a:prstGeom prst="rect">
            <a:avLst/>
          </a:prstGeom>
        </p:spPr>
        <p:txBody>
          <a:bodyPr vert="horz" anchor="ctr" anchorCtr="0"/>
          <a:lstStyle>
            <a:lvl1pPr algn="r" eaLnBrk="1" fontAlgn="auto" latinLnBrk="0" hangingPunct="1">
              <a:spcBef>
                <a:spcPts val="0"/>
              </a:spcBef>
              <a:spcAft>
                <a:spcPts val="0"/>
              </a:spcAft>
              <a:defRPr kumimoji="0" sz="1000">
                <a:solidFill>
                  <a:schemeClr val="tx1"/>
                </a:solidFill>
                <a:latin typeface="Arial" pitchFamily="34" charset="0"/>
                <a:cs typeface="Arial" pitchFamily="34" charset="0"/>
              </a:defRPr>
            </a:lvl1pPr>
          </a:lstStyle>
          <a:p>
            <a:pPr>
              <a:defRPr/>
            </a:pPr>
            <a:r>
              <a:rPr lang="en-US" smtClean="0">
                <a:solidFill>
                  <a:srgbClr val="000000"/>
                </a:solidFill>
                <a:ea typeface="Arial Unicode MS" pitchFamily="34" charset="-128"/>
              </a:rPr>
              <a:t>Huntington Beach March 5, 2013</a:t>
            </a:r>
            <a:endParaRPr lang="en-US" dirty="0">
              <a:solidFill>
                <a:srgbClr val="000000"/>
              </a:solidFill>
              <a:ea typeface="Arial Unicode MS" pitchFamily="34" charset="-128"/>
            </a:endParaRPr>
          </a:p>
        </p:txBody>
      </p:sp>
      <p:sp>
        <p:nvSpPr>
          <p:cNvPr id="22" name="Slide Number Placeholder 21"/>
          <p:cNvSpPr>
            <a:spLocks noGrp="1"/>
          </p:cNvSpPr>
          <p:nvPr>
            <p:ph type="sldNum" sz="quarter" idx="4"/>
          </p:nvPr>
        </p:nvSpPr>
        <p:spPr>
          <a:xfrm>
            <a:off x="8410575" y="6477000"/>
            <a:ext cx="609600" cy="457200"/>
          </a:xfrm>
          <a:prstGeom prst="rect">
            <a:avLst/>
          </a:prstGeom>
          <a:noFill/>
        </p:spPr>
        <p:txBody>
          <a:bodyPr vert="horz" lIns="0" tIns="0" rIns="0" bIns="0" anchor="ctr" anchorCtr="0">
            <a:noAutofit/>
          </a:bodyPr>
          <a:lstStyle>
            <a:lvl1pPr algn="ctr" eaLnBrk="1" fontAlgn="auto" latinLnBrk="0" hangingPunct="1">
              <a:spcBef>
                <a:spcPts val="0"/>
              </a:spcBef>
              <a:spcAft>
                <a:spcPts val="0"/>
              </a:spcAft>
              <a:defRPr kumimoji="0" sz="1000" baseline="0" smtClean="0">
                <a:solidFill>
                  <a:schemeClr val="tx1"/>
                </a:solidFill>
                <a:latin typeface="Arial" pitchFamily="34" charset="0"/>
                <a:cs typeface="Arial" pitchFamily="34" charset="0"/>
              </a:defRPr>
            </a:lvl1pPr>
          </a:lstStyle>
          <a:p>
            <a:pPr>
              <a:defRPr/>
            </a:pPr>
            <a:r>
              <a:rPr lang="en-US">
                <a:solidFill>
                  <a:srgbClr val="000000"/>
                </a:solidFill>
                <a:ea typeface="Arial Unicode MS" pitchFamily="34" charset="-128"/>
              </a:rPr>
              <a:t> </a:t>
            </a:r>
            <a:fld id="{E9B654B4-C871-41CA-A922-412F1F418786}" type="slidenum">
              <a:rPr lang="en-US">
                <a:solidFill>
                  <a:srgbClr val="000000"/>
                </a:solidFill>
                <a:ea typeface="Arial Unicode MS" pitchFamily="34" charset="-128"/>
              </a:rPr>
              <a:pPr>
                <a:defRPr/>
              </a:pPr>
              <a:t>‹#›</a:t>
            </a:fld>
            <a:r>
              <a:rPr lang="en-US">
                <a:solidFill>
                  <a:srgbClr val="000000"/>
                </a:solidFill>
                <a:ea typeface="Arial Unicode MS" pitchFamily="34" charset="-128"/>
              </a:rPr>
              <a:t> </a:t>
            </a:r>
          </a:p>
        </p:txBody>
      </p:sp>
      <p:sp>
        <p:nvSpPr>
          <p:cNvPr id="5" name="Title Placeholder 4"/>
          <p:cNvSpPr>
            <a:spLocks noGrp="1"/>
          </p:cNvSpPr>
          <p:nvPr>
            <p:ph type="title"/>
          </p:nvPr>
        </p:nvSpPr>
        <p:spPr>
          <a:xfrm>
            <a:off x="152400" y="152400"/>
            <a:ext cx="6858000" cy="533400"/>
          </a:xfrm>
          <a:prstGeom prst="rect">
            <a:avLst/>
          </a:prstGeom>
          <a:ln w="6350" cap="rnd">
            <a:noFill/>
          </a:ln>
        </p:spPr>
        <p:txBody>
          <a:bodyPr vert="horz" anchor="b"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480097880"/>
      </p:ext>
    </p:extLst>
  </p:cSld>
  <p:clrMap bg1="dk1" tx1="lt1" bg2="dk2" tx2="lt2" accent1="accent1" accent2="accent2" accent3="accent3" accent4="accent4" accent5="accent5" accent6="accent6" hlink="hlink" folHlink="folHlink"/>
  <p:sldLayoutIdLst>
    <p:sldLayoutId id="2147483732" r:id="rId1"/>
  </p:sldLayoutIdLst>
  <p:transition>
    <p:fade/>
  </p:transition>
  <p:hf hdr="0"/>
  <p:txStyles>
    <p:titleStyle>
      <a:lvl1pPr algn="l" rtl="0" eaLnBrk="1" fontAlgn="base" hangingPunct="1">
        <a:lnSpc>
          <a:spcPts val="1800"/>
        </a:lnSpc>
        <a:spcBef>
          <a:spcPct val="0"/>
        </a:spcBef>
        <a:spcAft>
          <a:spcPct val="0"/>
        </a:spcAft>
        <a:defRPr lang="en-US" sz="2800" kern="1200" spc="-100" dirty="0">
          <a:ln w="3200">
            <a:solidFill>
              <a:schemeClr val="bg2">
                <a:shade val="75000"/>
                <a:alpha val="25000"/>
              </a:schemeClr>
            </a:solidFill>
            <a:prstDash val="solid"/>
            <a:round/>
          </a:ln>
          <a:solidFill>
            <a:srgbClr val="344E6D"/>
          </a:solidFill>
          <a:effectLst>
            <a:innerShdw blurRad="50800" dist="25400" dir="13500000">
              <a:prstClr val="black">
                <a:alpha val="70000"/>
              </a:prstClr>
            </a:innerShdw>
          </a:effectLst>
          <a:latin typeface="Calibri" pitchFamily="34" charset="0"/>
          <a:ea typeface="+mj-ea"/>
          <a:cs typeface="+mj-cs"/>
        </a:defRPr>
      </a:lvl1pPr>
      <a:lvl2pPr algn="l" rtl="0" eaLnBrk="1" fontAlgn="base" hangingPunct="1">
        <a:lnSpc>
          <a:spcPts val="1800"/>
        </a:lnSpc>
        <a:spcBef>
          <a:spcPct val="0"/>
        </a:spcBef>
        <a:spcAft>
          <a:spcPct val="0"/>
        </a:spcAft>
        <a:defRPr sz="2000">
          <a:solidFill>
            <a:srgbClr val="344E6D"/>
          </a:solidFill>
          <a:latin typeface="Calibri" pitchFamily="34" charset="0"/>
        </a:defRPr>
      </a:lvl2pPr>
      <a:lvl3pPr algn="l" rtl="0" eaLnBrk="1" fontAlgn="base" hangingPunct="1">
        <a:lnSpc>
          <a:spcPts val="1800"/>
        </a:lnSpc>
        <a:spcBef>
          <a:spcPct val="0"/>
        </a:spcBef>
        <a:spcAft>
          <a:spcPct val="0"/>
        </a:spcAft>
        <a:defRPr sz="2000">
          <a:solidFill>
            <a:srgbClr val="344E6D"/>
          </a:solidFill>
          <a:latin typeface="Calibri" pitchFamily="34" charset="0"/>
        </a:defRPr>
      </a:lvl3pPr>
      <a:lvl4pPr algn="l" rtl="0" eaLnBrk="1" fontAlgn="base" hangingPunct="1">
        <a:lnSpc>
          <a:spcPts val="1800"/>
        </a:lnSpc>
        <a:spcBef>
          <a:spcPct val="0"/>
        </a:spcBef>
        <a:spcAft>
          <a:spcPct val="0"/>
        </a:spcAft>
        <a:defRPr sz="2000">
          <a:solidFill>
            <a:srgbClr val="344E6D"/>
          </a:solidFill>
          <a:latin typeface="Calibri" pitchFamily="34" charset="0"/>
        </a:defRPr>
      </a:lvl4pPr>
      <a:lvl5pPr algn="l" rtl="0" eaLnBrk="1" fontAlgn="base" hangingPunct="1">
        <a:lnSpc>
          <a:spcPts val="1800"/>
        </a:lnSpc>
        <a:spcBef>
          <a:spcPct val="0"/>
        </a:spcBef>
        <a:spcAft>
          <a:spcPct val="0"/>
        </a:spcAft>
        <a:defRPr sz="2000">
          <a:solidFill>
            <a:srgbClr val="344E6D"/>
          </a:solidFill>
          <a:latin typeface="Calibri" pitchFamily="34" charset="0"/>
        </a:defRPr>
      </a:lvl5pPr>
      <a:lvl6pPr marL="457200" algn="l" rtl="0" eaLnBrk="1" fontAlgn="base" hangingPunct="1">
        <a:lnSpc>
          <a:spcPts val="1800"/>
        </a:lnSpc>
        <a:spcBef>
          <a:spcPct val="0"/>
        </a:spcBef>
        <a:spcAft>
          <a:spcPct val="0"/>
        </a:spcAft>
        <a:defRPr sz="2000">
          <a:solidFill>
            <a:srgbClr val="344E6D"/>
          </a:solidFill>
          <a:latin typeface="Calibri" pitchFamily="34" charset="0"/>
        </a:defRPr>
      </a:lvl6pPr>
      <a:lvl7pPr marL="914400" algn="l" rtl="0" eaLnBrk="1" fontAlgn="base" hangingPunct="1">
        <a:lnSpc>
          <a:spcPts val="1800"/>
        </a:lnSpc>
        <a:spcBef>
          <a:spcPct val="0"/>
        </a:spcBef>
        <a:spcAft>
          <a:spcPct val="0"/>
        </a:spcAft>
        <a:defRPr sz="2000">
          <a:solidFill>
            <a:srgbClr val="344E6D"/>
          </a:solidFill>
          <a:latin typeface="Calibri" pitchFamily="34" charset="0"/>
        </a:defRPr>
      </a:lvl7pPr>
      <a:lvl8pPr marL="1371600" algn="l" rtl="0" eaLnBrk="1" fontAlgn="base" hangingPunct="1">
        <a:lnSpc>
          <a:spcPts val="1800"/>
        </a:lnSpc>
        <a:spcBef>
          <a:spcPct val="0"/>
        </a:spcBef>
        <a:spcAft>
          <a:spcPct val="0"/>
        </a:spcAft>
        <a:defRPr sz="2000">
          <a:solidFill>
            <a:srgbClr val="344E6D"/>
          </a:solidFill>
          <a:latin typeface="Calibri" pitchFamily="34" charset="0"/>
        </a:defRPr>
      </a:lvl8pPr>
      <a:lvl9pPr marL="1828800" algn="l" rtl="0" eaLnBrk="1" fontAlgn="base" hangingPunct="1">
        <a:lnSpc>
          <a:spcPts val="1800"/>
        </a:lnSpc>
        <a:spcBef>
          <a:spcPct val="0"/>
        </a:spcBef>
        <a:spcAft>
          <a:spcPct val="0"/>
        </a:spcAft>
        <a:defRPr sz="2000">
          <a:solidFill>
            <a:srgbClr val="344E6D"/>
          </a:solidFill>
          <a:latin typeface="Calibri" pitchFamily="34" charset="0"/>
        </a:defRPr>
      </a:lvl9pPr>
    </p:titleStyle>
    <p:bodyStyle>
      <a:lvl1pPr marL="273050" indent="-273050" algn="l" rtl="0" eaLnBrk="1" fontAlgn="base" hangingPunct="1">
        <a:spcBef>
          <a:spcPts val="600"/>
        </a:spcBef>
        <a:spcAft>
          <a:spcPct val="0"/>
        </a:spcAft>
        <a:buClr>
          <a:schemeClr val="accent2"/>
        </a:buClr>
        <a:buSzPct val="85000"/>
        <a:buFont typeface="Wingdings 2" pitchFamily="18" charset="2"/>
        <a:buChar char=""/>
        <a:defRPr sz="2400" kern="1200">
          <a:solidFill>
            <a:srgbClr val="595959"/>
          </a:solidFill>
          <a:latin typeface="Calibri" pitchFamily="34" charset="0"/>
          <a:ea typeface="+mn-ea"/>
          <a:cs typeface="+mn-cs"/>
        </a:defRPr>
      </a:lvl1pPr>
      <a:lvl2pPr marL="639763" indent="-273050" algn="l" rtl="0" eaLnBrk="1" fontAlgn="base" hangingPunct="1">
        <a:spcBef>
          <a:spcPts val="300"/>
        </a:spcBef>
        <a:spcAft>
          <a:spcPct val="0"/>
        </a:spcAft>
        <a:buClr>
          <a:srgbClr val="D6903D"/>
        </a:buClr>
        <a:buSzPct val="85000"/>
        <a:buFont typeface="Wingdings 2" pitchFamily="18" charset="2"/>
        <a:buChar char=""/>
        <a:defRPr sz="2400" kern="1200">
          <a:solidFill>
            <a:srgbClr val="595959"/>
          </a:solidFill>
          <a:latin typeface="Calibri" pitchFamily="34" charset="0"/>
          <a:ea typeface="+mn-ea"/>
          <a:cs typeface="+mn-cs"/>
        </a:defRPr>
      </a:lvl2pPr>
      <a:lvl3pPr marL="1004888" indent="-228600" algn="l" rtl="0" eaLnBrk="1" fontAlgn="base" hangingPunct="1">
        <a:spcBef>
          <a:spcPts val="300"/>
        </a:spcBef>
        <a:spcAft>
          <a:spcPct val="0"/>
        </a:spcAft>
        <a:buClr>
          <a:srgbClr val="B37732"/>
        </a:buClr>
        <a:buSzPct val="85000"/>
        <a:buFont typeface="Wingdings 2" pitchFamily="18" charset="2"/>
        <a:buChar char=""/>
        <a:defRPr sz="2000" kern="1200">
          <a:solidFill>
            <a:srgbClr val="595959"/>
          </a:solidFill>
          <a:latin typeface="Calibri" pitchFamily="34" charset="0"/>
          <a:ea typeface="+mn-ea"/>
          <a:cs typeface="+mn-cs"/>
        </a:defRPr>
      </a:lvl3pPr>
      <a:lvl4pPr marL="1279525" indent="-228600" algn="l" rtl="0" eaLnBrk="1" fontAlgn="base" hangingPunct="1">
        <a:spcBef>
          <a:spcPts val="300"/>
        </a:spcBef>
        <a:spcAft>
          <a:spcPct val="0"/>
        </a:spcAft>
        <a:buClr>
          <a:srgbClr val="D6903D"/>
        </a:buClr>
        <a:buSzPct val="85000"/>
        <a:buFont typeface="Wingdings 2" pitchFamily="18" charset="2"/>
        <a:buChar char=""/>
        <a:defRPr sz="1800" kern="1200">
          <a:solidFill>
            <a:srgbClr val="595959"/>
          </a:solidFill>
          <a:latin typeface="Calibri" pitchFamily="34" charset="0"/>
          <a:ea typeface="+mn-ea"/>
          <a:cs typeface="+mn-cs"/>
        </a:defRPr>
      </a:lvl4pPr>
      <a:lvl5pPr marL="1554163" indent="-228600" algn="l" rtl="0" eaLnBrk="1" fontAlgn="base" hangingPunct="1">
        <a:spcBef>
          <a:spcPts val="338"/>
        </a:spcBef>
        <a:spcAft>
          <a:spcPct val="0"/>
        </a:spcAft>
        <a:buClr>
          <a:srgbClr val="D6903D"/>
        </a:buClr>
        <a:buSzPct val="85000"/>
        <a:buFont typeface="Wingdings 2" pitchFamily="18" charset="2"/>
        <a:buChar char=""/>
        <a:defRPr sz="1800" kern="1200">
          <a:solidFill>
            <a:srgbClr val="595959"/>
          </a:solidFill>
          <a:latin typeface="Calibri" pitchFamily="34" charset="0"/>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cstate="screen">
            <a:lum/>
          </a:blip>
          <a:srcRect/>
          <a:stretch>
            <a:fillRect l="-1000" r="-1000"/>
          </a:stretch>
        </a:blipFill>
        <a:effectLst/>
      </p:bgPr>
    </p:bg>
    <p:spTree>
      <p:nvGrpSpPr>
        <p:cNvPr id="1" name=""/>
        <p:cNvGrpSpPr/>
        <p:nvPr/>
      </p:nvGrpSpPr>
      <p:grpSpPr>
        <a:xfrm>
          <a:off x="0" y="0"/>
          <a:ext cx="0" cy="0"/>
          <a:chOff x="0" y="0"/>
          <a:chExt cx="0" cy="0"/>
        </a:xfrm>
      </p:grpSpPr>
      <p:sp>
        <p:nvSpPr>
          <p:cNvPr id="1026" name="Text Placeholder 8"/>
          <p:cNvSpPr>
            <a:spLocks noGrp="1"/>
          </p:cNvSpPr>
          <p:nvPr>
            <p:ph type="body" idx="1"/>
          </p:nvPr>
        </p:nvSpPr>
        <p:spPr bwMode="auto">
          <a:xfrm>
            <a:off x="152400" y="990600"/>
            <a:ext cx="8839200" cy="548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Placeholder 4"/>
          <p:cNvSpPr>
            <a:spLocks noGrp="1"/>
          </p:cNvSpPr>
          <p:nvPr>
            <p:ph type="title"/>
          </p:nvPr>
        </p:nvSpPr>
        <p:spPr>
          <a:xfrm>
            <a:off x="152400" y="152400"/>
            <a:ext cx="6858000" cy="609600"/>
          </a:xfrm>
          <a:prstGeom prst="rect">
            <a:avLst/>
          </a:prstGeom>
          <a:ln w="6350" cap="rnd">
            <a:noFill/>
          </a:ln>
        </p:spPr>
        <p:txBody>
          <a:bodyPr vert="horz" anchor="t" anchorCtr="0">
            <a:normAutofit/>
          </a:bodyPr>
          <a:lstStyle/>
          <a:p>
            <a:r>
              <a:rPr lang="en-US" dirty="0" smtClean="0"/>
              <a:t>Click to edit slide title</a:t>
            </a:r>
            <a:endParaRPr lang="en-US" dirty="0"/>
          </a:p>
        </p:txBody>
      </p:sp>
      <p:sp>
        <p:nvSpPr>
          <p:cNvPr id="7" name="Date Placeholder 23"/>
          <p:cNvSpPr>
            <a:spLocks noGrp="1"/>
          </p:cNvSpPr>
          <p:nvPr>
            <p:ph type="dt" sz="half" idx="2"/>
          </p:nvPr>
        </p:nvSpPr>
        <p:spPr>
          <a:xfrm>
            <a:off x="152400" y="6629400"/>
            <a:ext cx="2438400" cy="228600"/>
          </a:xfrm>
          <a:prstGeom prst="rect">
            <a:avLst/>
          </a:prstGeom>
        </p:spPr>
        <p:txBody>
          <a:bodyPr anchor="ctr"/>
          <a:lstStyle>
            <a:lvl1pPr>
              <a:defRPr sz="1000" b="0">
                <a:solidFill>
                  <a:schemeClr val="bg1"/>
                </a:solidFill>
              </a:defRPr>
            </a:lvl1pPr>
          </a:lstStyle>
          <a:p>
            <a:pPr fontAlgn="base">
              <a:spcBef>
                <a:spcPct val="0"/>
              </a:spcBef>
              <a:spcAft>
                <a:spcPct val="0"/>
              </a:spcAft>
              <a:defRPr/>
            </a:pPr>
            <a:fld id="{BCEA514D-74A1-4955-BE32-AB203AD3F59F}" type="datetime1">
              <a:rPr lang="en-US" smtClean="0">
                <a:solidFill>
                  <a:prstClr val="black"/>
                </a:solidFill>
                <a:latin typeface="Arial" charset="0"/>
                <a:ea typeface="Arial Unicode MS" pitchFamily="34" charset="-128"/>
                <a:cs typeface="Arial Unicode MS" pitchFamily="34" charset="-128"/>
              </a:rPr>
              <a:pPr fontAlgn="base">
                <a:spcBef>
                  <a:spcPct val="0"/>
                </a:spcBef>
                <a:spcAft>
                  <a:spcPct val="0"/>
                </a:spcAft>
                <a:defRPr/>
              </a:pPr>
              <a:t>7/15/2013</a:t>
            </a:fld>
            <a:endParaRPr lang="en-US" dirty="0">
              <a:solidFill>
                <a:prstClr val="black"/>
              </a:solidFill>
              <a:latin typeface="Arial" charset="0"/>
              <a:ea typeface="Arial Unicode MS" pitchFamily="34" charset="-128"/>
              <a:cs typeface="Arial Unicode MS" pitchFamily="34" charset="-128"/>
            </a:endParaRPr>
          </a:p>
        </p:txBody>
      </p:sp>
      <p:sp>
        <p:nvSpPr>
          <p:cNvPr id="8" name="Footer Placeholder 9"/>
          <p:cNvSpPr>
            <a:spLocks noGrp="1"/>
          </p:cNvSpPr>
          <p:nvPr>
            <p:ph type="ftr" sz="quarter" idx="3"/>
          </p:nvPr>
        </p:nvSpPr>
        <p:spPr>
          <a:xfrm>
            <a:off x="2781300" y="6629400"/>
            <a:ext cx="3581400" cy="254000"/>
          </a:xfrm>
          <a:prstGeom prst="rect">
            <a:avLst/>
          </a:prstGeom>
        </p:spPr>
        <p:txBody>
          <a:bodyPr anchor="ctr"/>
          <a:lstStyle>
            <a:lvl1pPr algn="ctr">
              <a:defRPr sz="1000">
                <a:solidFill>
                  <a:schemeClr val="bg1"/>
                </a:solidFill>
              </a:defRPr>
            </a:lvl1pPr>
          </a:lstStyle>
          <a:p>
            <a:pPr fontAlgn="base">
              <a:spcBef>
                <a:spcPct val="0"/>
              </a:spcBef>
              <a:spcAft>
                <a:spcPct val="0"/>
              </a:spcAft>
              <a:defRPr/>
            </a:pPr>
            <a:r>
              <a:rPr lang="en-US" smtClean="0">
                <a:solidFill>
                  <a:prstClr val="black"/>
                </a:solidFill>
                <a:latin typeface="Arial" charset="0"/>
                <a:ea typeface="Arial Unicode MS" pitchFamily="34" charset="-128"/>
                <a:cs typeface="Arial Unicode MS" pitchFamily="34" charset="-128"/>
              </a:rPr>
              <a:t>Huntington Beach March 5, 2013</a:t>
            </a:r>
            <a:endParaRPr lang="en-US" dirty="0">
              <a:solidFill>
                <a:prstClr val="black"/>
              </a:solidFill>
              <a:latin typeface="Arial" charset="0"/>
              <a:ea typeface="Arial Unicode MS" pitchFamily="34" charset="-128"/>
              <a:cs typeface="Arial Unicode MS" pitchFamily="34" charset="-128"/>
            </a:endParaRPr>
          </a:p>
        </p:txBody>
      </p:sp>
      <p:sp>
        <p:nvSpPr>
          <p:cNvPr id="9" name="Slide Number Placeholder 21"/>
          <p:cNvSpPr>
            <a:spLocks noGrp="1"/>
          </p:cNvSpPr>
          <p:nvPr>
            <p:ph type="sldNum" sz="quarter" idx="4"/>
          </p:nvPr>
        </p:nvSpPr>
        <p:spPr>
          <a:xfrm>
            <a:off x="8382000" y="6629400"/>
            <a:ext cx="609600" cy="228600"/>
          </a:xfrm>
          <a:prstGeom prst="rect">
            <a:avLst/>
          </a:prstGeom>
        </p:spPr>
        <p:txBody>
          <a:bodyPr anchor="ctr"/>
          <a:lstStyle>
            <a:lvl1pPr algn="r">
              <a:defRPr sz="1000">
                <a:solidFill>
                  <a:schemeClr val="bg1"/>
                </a:solidFill>
              </a:defRPr>
            </a:lvl1pPr>
          </a:lstStyle>
          <a:p>
            <a:pPr fontAlgn="base">
              <a:spcBef>
                <a:spcPct val="0"/>
              </a:spcBef>
              <a:spcAft>
                <a:spcPct val="0"/>
              </a:spcAft>
              <a:defRPr/>
            </a:pPr>
            <a:fld id="{D505C863-2CE5-41D4-9A34-1C6D7786FC48}" type="slidenum">
              <a:rPr lang="en-US" smtClean="0">
                <a:solidFill>
                  <a:prstClr val="black"/>
                </a:solidFill>
                <a:latin typeface="Arial" charset="0"/>
                <a:ea typeface="Arial Unicode MS" pitchFamily="34" charset="-128"/>
                <a:cs typeface="Arial Unicode MS" pitchFamily="34" charset="-128"/>
              </a:rPr>
              <a:pPr fontAlgn="base">
                <a:spcBef>
                  <a:spcPct val="0"/>
                </a:spcBef>
                <a:spcAft>
                  <a:spcPct val="0"/>
                </a:spcAft>
                <a:defRPr/>
              </a:pPr>
              <a:t>‹#›</a:t>
            </a:fld>
            <a:endParaRPr lang="en-US" dirty="0">
              <a:solidFill>
                <a:prstClr val="black"/>
              </a:solidFill>
              <a:latin typeface="Arial" charset="0"/>
              <a:ea typeface="Arial Unicode MS" pitchFamily="34" charset="-128"/>
              <a:cs typeface="Arial Unicode MS" pitchFamily="34" charset="-128"/>
            </a:endParaRPr>
          </a:p>
        </p:txBody>
      </p:sp>
    </p:spTree>
    <p:extLst>
      <p:ext uri="{BB962C8B-B14F-4D97-AF65-F5344CB8AC3E}">
        <p14:creationId xmlns:p14="http://schemas.microsoft.com/office/powerpoint/2010/main" val="2656229830"/>
      </p:ext>
    </p:extLst>
  </p:cSld>
  <p:clrMap bg1="dk1" tx1="lt1" bg2="dk2" tx2="lt2" accent1="accent1" accent2="accent2" accent3="accent3" accent4="accent4" accent5="accent5" accent6="accent6" hlink="hlink" folHlink="folHlink"/>
  <p:sldLayoutIdLst>
    <p:sldLayoutId id="2147483734" r:id="rId1"/>
  </p:sldLayoutIdLst>
  <p:transition>
    <p:fade/>
  </p:transition>
  <p:hf hdr="0"/>
  <p:txStyles>
    <p:titleStyle>
      <a:lvl1pPr algn="l" rtl="0" fontAlgn="base">
        <a:lnSpc>
          <a:spcPts val="2400"/>
        </a:lnSpc>
        <a:spcBef>
          <a:spcPct val="0"/>
        </a:spcBef>
        <a:spcAft>
          <a:spcPct val="0"/>
        </a:spcAft>
        <a:defRPr lang="en-US" sz="2800" kern="1200" spc="-100" baseline="0" dirty="0">
          <a:ln w="3200">
            <a:solidFill>
              <a:schemeClr val="bg2">
                <a:shade val="75000"/>
                <a:alpha val="25000"/>
              </a:schemeClr>
            </a:solidFill>
            <a:prstDash val="solid"/>
            <a:round/>
          </a:ln>
          <a:solidFill>
            <a:srgbClr val="344E6D"/>
          </a:solidFill>
          <a:effectLst>
            <a:innerShdw blurRad="50800" dist="25400" dir="13500000">
              <a:prstClr val="black">
                <a:alpha val="70000"/>
              </a:prstClr>
            </a:innerShdw>
          </a:effectLst>
          <a:latin typeface="+mn-lt"/>
          <a:ea typeface="+mj-ea"/>
          <a:cs typeface="+mj-cs"/>
        </a:defRPr>
      </a:lvl1pPr>
      <a:lvl2pPr algn="l" rtl="0" fontAlgn="base">
        <a:lnSpc>
          <a:spcPts val="1800"/>
        </a:lnSpc>
        <a:spcBef>
          <a:spcPct val="0"/>
        </a:spcBef>
        <a:spcAft>
          <a:spcPct val="0"/>
        </a:spcAft>
        <a:defRPr sz="2000">
          <a:solidFill>
            <a:srgbClr val="344E6D"/>
          </a:solidFill>
          <a:latin typeface="Calibri" pitchFamily="34" charset="0"/>
        </a:defRPr>
      </a:lvl2pPr>
      <a:lvl3pPr algn="l" rtl="0" fontAlgn="base">
        <a:lnSpc>
          <a:spcPts val="1800"/>
        </a:lnSpc>
        <a:spcBef>
          <a:spcPct val="0"/>
        </a:spcBef>
        <a:spcAft>
          <a:spcPct val="0"/>
        </a:spcAft>
        <a:defRPr sz="2000">
          <a:solidFill>
            <a:srgbClr val="344E6D"/>
          </a:solidFill>
          <a:latin typeface="Calibri" pitchFamily="34" charset="0"/>
        </a:defRPr>
      </a:lvl3pPr>
      <a:lvl4pPr algn="l" rtl="0" fontAlgn="base">
        <a:lnSpc>
          <a:spcPts val="1800"/>
        </a:lnSpc>
        <a:spcBef>
          <a:spcPct val="0"/>
        </a:spcBef>
        <a:spcAft>
          <a:spcPct val="0"/>
        </a:spcAft>
        <a:defRPr sz="2000">
          <a:solidFill>
            <a:srgbClr val="344E6D"/>
          </a:solidFill>
          <a:latin typeface="Calibri" pitchFamily="34" charset="0"/>
        </a:defRPr>
      </a:lvl4pPr>
      <a:lvl5pPr algn="l" rtl="0" fontAlgn="base">
        <a:lnSpc>
          <a:spcPts val="1800"/>
        </a:lnSpc>
        <a:spcBef>
          <a:spcPct val="0"/>
        </a:spcBef>
        <a:spcAft>
          <a:spcPct val="0"/>
        </a:spcAft>
        <a:defRPr sz="2000">
          <a:solidFill>
            <a:srgbClr val="344E6D"/>
          </a:solidFill>
          <a:latin typeface="Calibri" pitchFamily="34" charset="0"/>
        </a:defRPr>
      </a:lvl5pPr>
      <a:lvl6pPr marL="457200" algn="l" rtl="0" fontAlgn="base">
        <a:lnSpc>
          <a:spcPts val="1800"/>
        </a:lnSpc>
        <a:spcBef>
          <a:spcPct val="0"/>
        </a:spcBef>
        <a:spcAft>
          <a:spcPct val="0"/>
        </a:spcAft>
        <a:defRPr sz="2000">
          <a:solidFill>
            <a:srgbClr val="344E6D"/>
          </a:solidFill>
          <a:latin typeface="Calibri" pitchFamily="34" charset="0"/>
        </a:defRPr>
      </a:lvl6pPr>
      <a:lvl7pPr marL="914400" algn="l" rtl="0" fontAlgn="base">
        <a:lnSpc>
          <a:spcPts val="1800"/>
        </a:lnSpc>
        <a:spcBef>
          <a:spcPct val="0"/>
        </a:spcBef>
        <a:spcAft>
          <a:spcPct val="0"/>
        </a:spcAft>
        <a:defRPr sz="2000">
          <a:solidFill>
            <a:srgbClr val="344E6D"/>
          </a:solidFill>
          <a:latin typeface="Calibri" pitchFamily="34" charset="0"/>
        </a:defRPr>
      </a:lvl7pPr>
      <a:lvl8pPr marL="1371600" algn="l" rtl="0" fontAlgn="base">
        <a:lnSpc>
          <a:spcPts val="1800"/>
        </a:lnSpc>
        <a:spcBef>
          <a:spcPct val="0"/>
        </a:spcBef>
        <a:spcAft>
          <a:spcPct val="0"/>
        </a:spcAft>
        <a:defRPr sz="2000">
          <a:solidFill>
            <a:srgbClr val="344E6D"/>
          </a:solidFill>
          <a:latin typeface="Calibri" pitchFamily="34" charset="0"/>
        </a:defRPr>
      </a:lvl8pPr>
      <a:lvl9pPr marL="1828800" algn="l" rtl="0" fontAlgn="base">
        <a:lnSpc>
          <a:spcPts val="1800"/>
        </a:lnSpc>
        <a:spcBef>
          <a:spcPct val="0"/>
        </a:spcBef>
        <a:spcAft>
          <a:spcPct val="0"/>
        </a:spcAft>
        <a:defRPr sz="2000">
          <a:solidFill>
            <a:srgbClr val="344E6D"/>
          </a:solidFill>
          <a:latin typeface="Calibri" pitchFamily="34" charset="0"/>
        </a:defRPr>
      </a:lvl9pPr>
    </p:titleStyle>
    <p:bodyStyle>
      <a:lvl1pPr marL="273050" indent="-273050" algn="l" rtl="0" fontAlgn="base">
        <a:spcBef>
          <a:spcPts val="600"/>
        </a:spcBef>
        <a:spcAft>
          <a:spcPct val="0"/>
        </a:spcAft>
        <a:buClr>
          <a:srgbClr val="000066"/>
        </a:buClr>
        <a:buSzPct val="110000"/>
        <a:buFont typeface="Wingdings" pitchFamily="2" charset="2"/>
        <a:buChar char="§"/>
        <a:defRPr sz="2400" kern="1200">
          <a:solidFill>
            <a:srgbClr val="595959"/>
          </a:solidFill>
          <a:latin typeface="Arial" pitchFamily="34" charset="0"/>
          <a:ea typeface="+mn-ea"/>
          <a:cs typeface="Arial" pitchFamily="34" charset="0"/>
        </a:defRPr>
      </a:lvl1pPr>
      <a:lvl2pPr marL="639763" indent="-273050" algn="l" rtl="0" fontAlgn="base">
        <a:spcBef>
          <a:spcPts val="300"/>
        </a:spcBef>
        <a:spcAft>
          <a:spcPct val="0"/>
        </a:spcAft>
        <a:buClr>
          <a:srgbClr val="000099"/>
        </a:buClr>
        <a:buSzPct val="110000"/>
        <a:buFont typeface="Arial" pitchFamily="34" charset="0"/>
        <a:buChar char="•"/>
        <a:defRPr sz="2000" kern="1200">
          <a:solidFill>
            <a:srgbClr val="595959"/>
          </a:solidFill>
          <a:latin typeface="Arial" pitchFamily="34" charset="0"/>
          <a:ea typeface="+mn-ea"/>
          <a:cs typeface="Arial" pitchFamily="34" charset="0"/>
        </a:defRPr>
      </a:lvl2pPr>
      <a:lvl3pPr marL="1004888" indent="-228600" algn="l" rtl="0" fontAlgn="base">
        <a:spcBef>
          <a:spcPts val="300"/>
        </a:spcBef>
        <a:spcAft>
          <a:spcPct val="0"/>
        </a:spcAft>
        <a:buClr>
          <a:srgbClr val="002060"/>
        </a:buClr>
        <a:buSzPct val="85000"/>
        <a:buFont typeface="Wingdings" pitchFamily="2" charset="2"/>
        <a:buChar char="Ø"/>
        <a:defRPr sz="1800" kern="1200">
          <a:solidFill>
            <a:srgbClr val="595959"/>
          </a:solidFill>
          <a:latin typeface="Arial" pitchFamily="34" charset="0"/>
          <a:ea typeface="+mn-ea"/>
          <a:cs typeface="Arial" pitchFamily="34" charset="0"/>
        </a:defRPr>
      </a:lvl3pPr>
      <a:lvl4pPr marL="1279525" indent="-228600" algn="l" rtl="0" fontAlgn="base">
        <a:spcBef>
          <a:spcPts val="300"/>
        </a:spcBef>
        <a:spcAft>
          <a:spcPct val="0"/>
        </a:spcAft>
        <a:buClr>
          <a:srgbClr val="FF0000"/>
        </a:buClr>
        <a:buSzPct val="90000"/>
        <a:buFont typeface="Courier New" pitchFamily="49" charset="0"/>
        <a:buChar char="o"/>
        <a:defRPr sz="1600" kern="1200">
          <a:solidFill>
            <a:srgbClr val="595959"/>
          </a:solidFill>
          <a:latin typeface="Arial" pitchFamily="34" charset="0"/>
          <a:ea typeface="+mn-ea"/>
          <a:cs typeface="Arial" pitchFamily="34" charset="0"/>
        </a:defRPr>
      </a:lvl4pPr>
      <a:lvl5pPr marL="1554163" indent="-228600" algn="l" rtl="0" fontAlgn="base">
        <a:spcBef>
          <a:spcPts val="338"/>
        </a:spcBef>
        <a:spcAft>
          <a:spcPct val="0"/>
        </a:spcAft>
        <a:buClr>
          <a:schemeClr val="bg1"/>
        </a:buClr>
        <a:buSzPct val="110000"/>
        <a:buFont typeface="Calibri" pitchFamily="34" charset="0"/>
        <a:buChar char="»"/>
        <a:defRPr sz="1600" kern="1200">
          <a:solidFill>
            <a:srgbClr val="595959"/>
          </a:solidFill>
          <a:latin typeface="Arial" pitchFamily="34" charset="0"/>
          <a:ea typeface="+mn-ea"/>
          <a:cs typeface="Arial" pitchFamily="34" charset="0"/>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1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32.xml"/></Relationships>
</file>

<file path=ppt/slides/_rels/slide104.xml.rels><?xml version="1.0" encoding="UTF-8" standalone="yes"?>
<Relationships xmlns="http://schemas.openxmlformats.org/package/2006/relationships"><Relationship Id="rId3" Type="http://schemas.openxmlformats.org/officeDocument/2006/relationships/hyperlink" Target="https://gist.github.com/jefflarkin/5503716" TargetMode="External"/><Relationship Id="rId2" Type="http://schemas.openxmlformats.org/officeDocument/2006/relationships/notesSlide" Target="../notesSlides/notesSlide64.xml"/><Relationship Id="rId1" Type="http://schemas.openxmlformats.org/officeDocument/2006/relationships/slideLayout" Target="../slideLayouts/slideLayout3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0.xml"/></Relationships>
</file>

<file path=ppt/slides/_rels/slide106.xml.rels><?xml version="1.0" encoding="UTF-8" standalone="yes"?>
<Relationships xmlns="http://schemas.openxmlformats.org/package/2006/relationships"><Relationship Id="rId3" Type="http://schemas.openxmlformats.org/officeDocument/2006/relationships/hyperlink" Target="https://gist.github.com/jefflarkin/5356512" TargetMode="External"/><Relationship Id="rId2" Type="http://schemas.openxmlformats.org/officeDocument/2006/relationships/notesSlide" Target="../notesSlides/notesSlide66.xml"/><Relationship Id="rId1" Type="http://schemas.openxmlformats.org/officeDocument/2006/relationships/slideLayout" Target="../slideLayouts/slideLayout3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8.jpg"/><Relationship Id="rId1" Type="http://schemas.openxmlformats.org/officeDocument/2006/relationships/slideLayout" Target="../slideLayouts/slideLayout6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89.tiff"/><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5.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4.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4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25.xml"/><Relationship Id="rId1" Type="http://schemas.openxmlformats.org/officeDocument/2006/relationships/slideLayout" Target="../slideLayouts/slideLayout32.xml"/><Relationship Id="rId4" Type="http://schemas.openxmlformats.org/officeDocument/2006/relationships/image" Target="../media/image62.wmf"/></Relationships>
</file>

<file path=ppt/slides/_rels/slide66.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26.xml"/><Relationship Id="rId1" Type="http://schemas.openxmlformats.org/officeDocument/2006/relationships/slideLayout" Target="../slideLayouts/slideLayout32.xml"/><Relationship Id="rId4" Type="http://schemas.openxmlformats.org/officeDocument/2006/relationships/image" Target="../media/image62.w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28.xml"/><Relationship Id="rId1" Type="http://schemas.openxmlformats.org/officeDocument/2006/relationships/slideLayout" Target="../slideLayouts/slideLayout33.xml"/><Relationship Id="rId5" Type="http://schemas.openxmlformats.org/officeDocument/2006/relationships/image" Target="../media/image65.png"/><Relationship Id="rId4" Type="http://schemas.openxmlformats.org/officeDocument/2006/relationships/image" Target="../media/image64.wmf"/></Relationships>
</file>

<file path=ppt/slides/_rels/slide69.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29.xml"/><Relationship Id="rId1" Type="http://schemas.openxmlformats.org/officeDocument/2006/relationships/slideLayout" Target="../slideLayouts/slideLayout33.xml"/><Relationship Id="rId4" Type="http://schemas.openxmlformats.org/officeDocument/2006/relationships/image" Target="../media/image62.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30.xml"/><Relationship Id="rId1" Type="http://schemas.openxmlformats.org/officeDocument/2006/relationships/slideLayout" Target="../slideLayouts/slideLayout33.xml"/><Relationship Id="rId5" Type="http://schemas.openxmlformats.org/officeDocument/2006/relationships/image" Target="../media/image66.png"/><Relationship Id="rId4" Type="http://schemas.openxmlformats.org/officeDocument/2006/relationships/image" Target="../media/image62.wmf"/></Relationships>
</file>

<file path=ppt/slides/_rels/slide71.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31.xml"/><Relationship Id="rId1" Type="http://schemas.openxmlformats.org/officeDocument/2006/relationships/slideLayout" Target="../slideLayouts/slideLayout33.xml"/><Relationship Id="rId5" Type="http://schemas.openxmlformats.org/officeDocument/2006/relationships/image" Target="../media/image62.wmf"/><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33.xml"/><Relationship Id="rId4" Type="http://schemas.openxmlformats.org/officeDocument/2006/relationships/image" Target="../media/image62.wmf"/></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33.xml"/><Relationship Id="rId4" Type="http://schemas.openxmlformats.org/officeDocument/2006/relationships/image" Target="../media/image62.wmf"/></Relationships>
</file>

<file path=ppt/slides/_rels/slide74.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32.xml"/><Relationship Id="rId5" Type="http://schemas.openxmlformats.org/officeDocument/2006/relationships/image" Target="../media/image69.png"/><Relationship Id="rId4" Type="http://schemas.openxmlformats.org/officeDocument/2006/relationships/image" Target="../media/image68.png"/></Relationships>
</file>

<file path=ppt/slides/_rels/slide77.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notesSlide" Target="../notesSlides/notesSlide37.xml"/><Relationship Id="rId1" Type="http://schemas.openxmlformats.org/officeDocument/2006/relationships/slideLayout" Target="../slideLayouts/slideLayout32.xml"/><Relationship Id="rId5" Type="http://schemas.openxmlformats.org/officeDocument/2006/relationships/image" Target="../media/image71.wmf"/><Relationship Id="rId4" Type="http://schemas.openxmlformats.org/officeDocument/2006/relationships/image" Target="../media/image68.png"/></Relationships>
</file>

<file path=ppt/slides/_rels/slide78.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notesSlide" Target="../notesSlides/notesSlide38.xml"/><Relationship Id="rId1" Type="http://schemas.openxmlformats.org/officeDocument/2006/relationships/slideLayout" Target="../slideLayouts/slideLayout32.xml"/><Relationship Id="rId5" Type="http://schemas.openxmlformats.org/officeDocument/2006/relationships/image" Target="../media/image71.wmf"/><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32.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openacc-standard.org/" TargetMode="External"/><Relationship Id="rId1" Type="http://schemas.openxmlformats.org/officeDocument/2006/relationships/slideLayout" Target="../slideLayouts/slideLayout76.xml"/><Relationship Id="rId5" Type="http://schemas.openxmlformats.org/officeDocument/2006/relationships/image" Target="../media/image35.jpeg"/><Relationship Id="rId4" Type="http://schemas.openxmlformats.org/officeDocument/2006/relationships/image" Target="../media/image34.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3" Type="http://schemas.openxmlformats.org/officeDocument/2006/relationships/hyperlink" Target="http://developer.nvidia.com/cuda-toolkit" TargetMode="External"/><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86.xml.rels><?xml version="1.0" encoding="UTF-8" standalone="yes"?>
<Relationships xmlns="http://schemas.openxmlformats.org/package/2006/relationships"><Relationship Id="rId3" Type="http://schemas.openxmlformats.org/officeDocument/2006/relationships/hyperlink" Target="http://developer.nvidia.com/cuda-fortran" TargetMode="External"/><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89.xml.rels><?xml version="1.0" encoding="UTF-8" standalone="yes"?>
<Relationships xmlns="http://schemas.openxmlformats.org/package/2006/relationships"><Relationship Id="rId3" Type="http://schemas.openxmlformats.org/officeDocument/2006/relationships/hyperlink" Target="http://developer.nvidia.com/cublas" TargetMode="External"/><Relationship Id="rId2" Type="http://schemas.openxmlformats.org/officeDocument/2006/relationships/notesSlide" Target="../notesSlides/notesSlide49.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2.xml"/></Relationships>
</file>

<file path=ppt/slides/_rels/slide9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2.png"/><Relationship Id="rId3" Type="http://schemas.openxmlformats.org/officeDocument/2006/relationships/image" Target="../media/image73.jpeg"/><Relationship Id="rId7" Type="http://schemas.openxmlformats.org/officeDocument/2006/relationships/image" Target="../media/image77.gif"/><Relationship Id="rId12" Type="http://schemas.openxmlformats.org/officeDocument/2006/relationships/image" Target="../media/image81.png"/><Relationship Id="rId2" Type="http://schemas.openxmlformats.org/officeDocument/2006/relationships/notesSlide" Target="../notesSlides/notesSlide51.xml"/><Relationship Id="rId16" Type="http://schemas.openxmlformats.org/officeDocument/2006/relationships/image" Target="../media/image85.png"/><Relationship Id="rId1" Type="http://schemas.openxmlformats.org/officeDocument/2006/relationships/slideLayout" Target="../slideLayouts/slideLayout30.xml"/><Relationship Id="rId6" Type="http://schemas.openxmlformats.org/officeDocument/2006/relationships/image" Target="../media/image76.png"/><Relationship Id="rId11" Type="http://schemas.openxmlformats.org/officeDocument/2006/relationships/hyperlink" Target="http://code.google.com/p/thrust/downloads/list" TargetMode="External"/><Relationship Id="rId5" Type="http://schemas.openxmlformats.org/officeDocument/2006/relationships/image" Target="../media/image75.jpeg"/><Relationship Id="rId15" Type="http://schemas.openxmlformats.org/officeDocument/2006/relationships/image" Target="../media/image84.png"/><Relationship Id="rId10" Type="http://schemas.openxmlformats.org/officeDocument/2006/relationships/image" Target="../media/image80.jpeg"/><Relationship Id="rId4" Type="http://schemas.openxmlformats.org/officeDocument/2006/relationships/image" Target="../media/image74.jpeg"/><Relationship Id="rId9" Type="http://schemas.openxmlformats.org/officeDocument/2006/relationships/image" Target="../media/image79.jpeg"/><Relationship Id="rId14" Type="http://schemas.openxmlformats.org/officeDocument/2006/relationships/image" Target="../media/image83.gif"/></Relationships>
</file>

<file path=ppt/slides/_rels/slide92.xml.rels><?xml version="1.0" encoding="UTF-8" standalone="yes"?>
<Relationships xmlns="http://schemas.openxmlformats.org/package/2006/relationships"><Relationship Id="rId3" Type="http://schemas.openxmlformats.org/officeDocument/2006/relationships/hyperlink" Target="http://developer.nvidia.com/cuda-tools-ecosystem" TargetMode="External"/><Relationship Id="rId2" Type="http://schemas.openxmlformats.org/officeDocument/2006/relationships/notesSlide" Target="../notesSlides/notesSlide52.xml"/><Relationship Id="rId1" Type="http://schemas.openxmlformats.org/officeDocument/2006/relationships/slideLayout" Target="../slideLayouts/slideLayout31.xml"/><Relationship Id="rId4" Type="http://schemas.openxmlformats.org/officeDocument/2006/relationships/image" Target="../media/image86.png"/></Relationships>
</file>

<file path=ppt/slides/_rels/slide93.xml.rels><?xml version="1.0" encoding="UTF-8" standalone="yes"?>
<Relationships xmlns="http://schemas.openxmlformats.org/package/2006/relationships"><Relationship Id="rId3" Type="http://schemas.openxmlformats.org/officeDocument/2006/relationships/hyperlink" Target="http://thrust.github.com/" TargetMode="External"/><Relationship Id="rId2" Type="http://schemas.openxmlformats.org/officeDocument/2006/relationships/notesSlide" Target="../notesSlides/notesSlide53.xml"/><Relationship Id="rId1" Type="http://schemas.openxmlformats.org/officeDocument/2006/relationships/slideLayout" Target="../slideLayouts/slideLayout37.xml"/><Relationship Id="rId4" Type="http://schemas.openxmlformats.org/officeDocument/2006/relationships/hyperlink" Target="http://www.boost.org/libs/lambda"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95.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55.xml"/><Relationship Id="rId1" Type="http://schemas.openxmlformats.org/officeDocument/2006/relationships/slideLayout" Target="../slideLayouts/slideLayout3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hyperlink" Target="https://developer.nvidia.com/cuda-memcheck" TargetMode="External"/><Relationship Id="rId2" Type="http://schemas.openxmlformats.org/officeDocument/2006/relationships/notesSlide" Target="../notesSlides/notesSlide57.xml"/><Relationship Id="rId1" Type="http://schemas.openxmlformats.org/officeDocument/2006/relationships/slideLayout" Target="../slideLayouts/slideLayout3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Refactoring Applications for the </a:t>
            </a:r>
            <a:r>
              <a:rPr lang="en-US" dirty="0" smtClean="0"/>
              <a:t>XK7 and Future Hybrid Architectures</a:t>
            </a:r>
            <a:endParaRPr lang="en-US" dirty="0"/>
          </a:p>
        </p:txBody>
      </p:sp>
      <p:sp>
        <p:nvSpPr>
          <p:cNvPr id="5" name="Subtitle 4"/>
          <p:cNvSpPr>
            <a:spLocks noGrp="1"/>
          </p:cNvSpPr>
          <p:nvPr>
            <p:ph type="subTitle" idx="1"/>
          </p:nvPr>
        </p:nvSpPr>
        <p:spPr/>
        <p:txBody>
          <a:bodyPr/>
          <a:lstStyle/>
          <a:p>
            <a:r>
              <a:rPr lang="en-US" dirty="0" smtClean="0"/>
              <a:t>John M Levesque (Cray </a:t>
            </a:r>
            <a:r>
              <a:rPr lang="en-US" dirty="0" err="1" smtClean="0"/>
              <a:t>Inc</a:t>
            </a:r>
            <a:r>
              <a:rPr lang="en-US" dirty="0" smtClean="0"/>
              <a:t>)</a:t>
            </a:r>
          </a:p>
          <a:p>
            <a:r>
              <a:rPr lang="en-US" dirty="0" smtClean="0"/>
              <a:t>&amp;</a:t>
            </a:r>
          </a:p>
          <a:p>
            <a:r>
              <a:rPr lang="en-US" dirty="0" smtClean="0"/>
              <a:t>Jeff Larkin (</a:t>
            </a:r>
            <a:r>
              <a:rPr lang="en-US" dirty="0" err="1" smtClean="0"/>
              <a:t>Nvidia</a:t>
            </a:r>
            <a:r>
              <a:rPr lang="en-US" dirty="0" smtClean="0"/>
              <a:t>)</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p:cNvSpPr>
            <a:spLocks noChangeArrowheads="1"/>
          </p:cNvSpPr>
          <p:nvPr/>
        </p:nvSpPr>
        <p:spPr bwMode="auto">
          <a:xfrm>
            <a:off x="5009914" y="1352737"/>
            <a:ext cx="1872403" cy="176075"/>
          </a:xfrm>
          <a:prstGeom prst="rect">
            <a:avLst/>
          </a:prstGeom>
          <a:solidFill>
            <a:schemeClr val="tx1">
              <a:lumMod val="65000"/>
            </a:schemeClr>
          </a:solidFill>
          <a:ln w="9525" algn="ctr">
            <a:noFill/>
            <a:miter lim="800000"/>
            <a:headEnd/>
            <a:tailEnd/>
          </a:ln>
          <a:effectLst/>
        </p:spPr>
        <p:txBody>
          <a:bodyPr wrap="square" lIns="92075" tIns="46038" rIns="92075" bIns="46038" anchor="ctr">
            <a:spAutoFit/>
          </a:bodyPr>
          <a:lstStyle/>
          <a:p>
            <a:pPr algn="ctr" eaLnBrk="0" fontAlgn="base" hangingPunct="0">
              <a:lnSpc>
                <a:spcPct val="45000"/>
              </a:lnSpc>
              <a:spcBef>
                <a:spcPct val="25000"/>
              </a:spcBef>
              <a:spcAft>
                <a:spcPct val="50000"/>
              </a:spcAft>
              <a:buClr>
                <a:srgbClr val="0033CC"/>
              </a:buClr>
              <a:buSzPct val="65000"/>
              <a:buFont typeface="Wingdings" pitchFamily="2" charset="2"/>
              <a:buNone/>
            </a:pPr>
            <a:endParaRPr lang="en-US" sz="1200">
              <a:solidFill>
                <a:prstClr val="white"/>
              </a:solidFill>
              <a:latin typeface="Courier New" pitchFamily="49" charset="0"/>
            </a:endParaRPr>
          </a:p>
        </p:txBody>
      </p:sp>
      <p:sp>
        <p:nvSpPr>
          <p:cNvPr id="16" name="Rectangle 5"/>
          <p:cNvSpPr>
            <a:spLocks noChangeArrowheads="1"/>
          </p:cNvSpPr>
          <p:nvPr/>
        </p:nvSpPr>
        <p:spPr bwMode="auto">
          <a:xfrm>
            <a:off x="5658499" y="2339285"/>
            <a:ext cx="675185" cy="176075"/>
          </a:xfrm>
          <a:prstGeom prst="rect">
            <a:avLst/>
          </a:prstGeom>
          <a:solidFill>
            <a:schemeClr val="tx1">
              <a:lumMod val="65000"/>
            </a:schemeClr>
          </a:solidFill>
          <a:ln w="9525" algn="ctr">
            <a:noFill/>
            <a:miter lim="800000"/>
            <a:headEnd/>
            <a:tailEnd/>
          </a:ln>
          <a:effectLst/>
        </p:spPr>
        <p:txBody>
          <a:bodyPr wrap="square" lIns="92075" tIns="46038" rIns="92075" bIns="46038" anchor="ctr">
            <a:spAutoFit/>
          </a:bodyPr>
          <a:lstStyle/>
          <a:p>
            <a:pPr algn="ctr" eaLnBrk="0" fontAlgn="base" hangingPunct="0">
              <a:lnSpc>
                <a:spcPct val="45000"/>
              </a:lnSpc>
              <a:spcBef>
                <a:spcPct val="25000"/>
              </a:spcBef>
              <a:spcAft>
                <a:spcPct val="50000"/>
              </a:spcAft>
              <a:buClr>
                <a:srgbClr val="0033CC"/>
              </a:buClr>
              <a:buSzPct val="65000"/>
              <a:buFont typeface="Wingdings" pitchFamily="2" charset="2"/>
              <a:buNone/>
            </a:pPr>
            <a:endParaRPr lang="en-US" sz="1200">
              <a:solidFill>
                <a:prstClr val="white"/>
              </a:solidFill>
              <a:latin typeface="Courier New" pitchFamily="49" charset="0"/>
            </a:endParaRPr>
          </a:p>
        </p:txBody>
      </p:sp>
      <p:sp>
        <p:nvSpPr>
          <p:cNvPr id="17" name="Rectangle 5"/>
          <p:cNvSpPr>
            <a:spLocks noChangeArrowheads="1"/>
          </p:cNvSpPr>
          <p:nvPr/>
        </p:nvSpPr>
        <p:spPr bwMode="auto">
          <a:xfrm>
            <a:off x="5576983" y="2550669"/>
            <a:ext cx="1145845" cy="176075"/>
          </a:xfrm>
          <a:prstGeom prst="rect">
            <a:avLst/>
          </a:prstGeom>
          <a:solidFill>
            <a:schemeClr val="tx1">
              <a:lumMod val="65000"/>
            </a:schemeClr>
          </a:solidFill>
          <a:ln w="9525" algn="ctr">
            <a:noFill/>
            <a:miter lim="800000"/>
            <a:headEnd/>
            <a:tailEnd/>
          </a:ln>
          <a:effectLst/>
        </p:spPr>
        <p:txBody>
          <a:bodyPr wrap="square" lIns="92075" tIns="46038" rIns="92075" bIns="46038" anchor="ctr">
            <a:spAutoFit/>
          </a:bodyPr>
          <a:lstStyle/>
          <a:p>
            <a:pPr algn="ctr" eaLnBrk="0" fontAlgn="base" hangingPunct="0">
              <a:lnSpc>
                <a:spcPct val="45000"/>
              </a:lnSpc>
              <a:spcBef>
                <a:spcPct val="25000"/>
              </a:spcBef>
              <a:spcAft>
                <a:spcPct val="50000"/>
              </a:spcAft>
              <a:buClr>
                <a:srgbClr val="0033CC"/>
              </a:buClr>
              <a:buSzPct val="65000"/>
              <a:buFont typeface="Wingdings" pitchFamily="2" charset="2"/>
              <a:buNone/>
            </a:pPr>
            <a:endParaRPr lang="en-US" sz="1200">
              <a:solidFill>
                <a:prstClr val="white"/>
              </a:solidFill>
              <a:latin typeface="Courier New" pitchFamily="49" charset="0"/>
            </a:endParaRPr>
          </a:p>
        </p:txBody>
      </p:sp>
      <p:sp>
        <p:nvSpPr>
          <p:cNvPr id="18" name="Rectangle 5"/>
          <p:cNvSpPr>
            <a:spLocks noChangeArrowheads="1"/>
          </p:cNvSpPr>
          <p:nvPr/>
        </p:nvSpPr>
        <p:spPr bwMode="auto">
          <a:xfrm>
            <a:off x="5431671" y="3139004"/>
            <a:ext cx="1145845" cy="176075"/>
          </a:xfrm>
          <a:prstGeom prst="rect">
            <a:avLst/>
          </a:prstGeom>
          <a:solidFill>
            <a:schemeClr val="tx1">
              <a:lumMod val="65000"/>
            </a:schemeClr>
          </a:solidFill>
          <a:ln w="9525" algn="ctr">
            <a:noFill/>
            <a:miter lim="800000"/>
            <a:headEnd/>
            <a:tailEnd/>
          </a:ln>
          <a:effectLst/>
        </p:spPr>
        <p:txBody>
          <a:bodyPr wrap="square" lIns="92075" tIns="46038" rIns="92075" bIns="46038" anchor="ctr">
            <a:spAutoFit/>
          </a:bodyPr>
          <a:lstStyle/>
          <a:p>
            <a:pPr algn="ctr" eaLnBrk="0" fontAlgn="base" hangingPunct="0">
              <a:lnSpc>
                <a:spcPct val="45000"/>
              </a:lnSpc>
              <a:spcBef>
                <a:spcPct val="25000"/>
              </a:spcBef>
              <a:spcAft>
                <a:spcPct val="50000"/>
              </a:spcAft>
              <a:buClr>
                <a:srgbClr val="0033CC"/>
              </a:buClr>
              <a:buSzPct val="65000"/>
              <a:buFont typeface="Wingdings" pitchFamily="2" charset="2"/>
              <a:buNone/>
            </a:pPr>
            <a:endParaRPr lang="en-US" sz="1200">
              <a:solidFill>
                <a:prstClr val="white"/>
              </a:solidFill>
              <a:latin typeface="Courier New" pitchFamily="49" charset="0"/>
            </a:endParaRPr>
          </a:p>
        </p:txBody>
      </p:sp>
      <p:sp>
        <p:nvSpPr>
          <p:cNvPr id="19" name="Rectangle 5"/>
          <p:cNvSpPr>
            <a:spLocks noChangeArrowheads="1"/>
          </p:cNvSpPr>
          <p:nvPr/>
        </p:nvSpPr>
        <p:spPr bwMode="auto">
          <a:xfrm>
            <a:off x="5424582" y="2940529"/>
            <a:ext cx="1145845" cy="176075"/>
          </a:xfrm>
          <a:prstGeom prst="rect">
            <a:avLst/>
          </a:prstGeom>
          <a:solidFill>
            <a:schemeClr val="tx1">
              <a:lumMod val="65000"/>
            </a:schemeClr>
          </a:solidFill>
          <a:ln w="9525" algn="ctr">
            <a:noFill/>
            <a:miter lim="800000"/>
            <a:headEnd/>
            <a:tailEnd/>
          </a:ln>
          <a:effectLst/>
        </p:spPr>
        <p:txBody>
          <a:bodyPr wrap="square" lIns="92075" tIns="46038" rIns="92075" bIns="46038" anchor="ctr">
            <a:spAutoFit/>
          </a:bodyPr>
          <a:lstStyle/>
          <a:p>
            <a:pPr algn="ctr" eaLnBrk="0" fontAlgn="base" hangingPunct="0">
              <a:lnSpc>
                <a:spcPct val="45000"/>
              </a:lnSpc>
              <a:spcBef>
                <a:spcPct val="25000"/>
              </a:spcBef>
              <a:spcAft>
                <a:spcPct val="50000"/>
              </a:spcAft>
              <a:buClr>
                <a:srgbClr val="0033CC"/>
              </a:buClr>
              <a:buSzPct val="65000"/>
              <a:buFont typeface="Wingdings" pitchFamily="2" charset="2"/>
              <a:buNone/>
            </a:pPr>
            <a:endParaRPr lang="en-US" sz="1200">
              <a:solidFill>
                <a:prstClr val="white"/>
              </a:solidFill>
              <a:latin typeface="Courier New" pitchFamily="49" charset="0"/>
            </a:endParaRPr>
          </a:p>
        </p:txBody>
      </p:sp>
      <p:sp>
        <p:nvSpPr>
          <p:cNvPr id="20" name="Rectangle 5"/>
          <p:cNvSpPr>
            <a:spLocks noChangeArrowheads="1"/>
          </p:cNvSpPr>
          <p:nvPr/>
        </p:nvSpPr>
        <p:spPr bwMode="auto">
          <a:xfrm>
            <a:off x="5576982" y="2742055"/>
            <a:ext cx="1145845" cy="176075"/>
          </a:xfrm>
          <a:prstGeom prst="rect">
            <a:avLst/>
          </a:prstGeom>
          <a:solidFill>
            <a:schemeClr val="tx1">
              <a:lumMod val="65000"/>
            </a:schemeClr>
          </a:solidFill>
          <a:ln w="9525" algn="ctr">
            <a:noFill/>
            <a:miter lim="800000"/>
            <a:headEnd/>
            <a:tailEnd/>
          </a:ln>
          <a:effectLst/>
        </p:spPr>
        <p:txBody>
          <a:bodyPr wrap="square" lIns="92075" tIns="46038" rIns="92075" bIns="46038" anchor="ctr">
            <a:spAutoFit/>
          </a:bodyPr>
          <a:lstStyle/>
          <a:p>
            <a:pPr algn="ctr" eaLnBrk="0" fontAlgn="base" hangingPunct="0">
              <a:lnSpc>
                <a:spcPct val="45000"/>
              </a:lnSpc>
              <a:spcBef>
                <a:spcPct val="25000"/>
              </a:spcBef>
              <a:spcAft>
                <a:spcPct val="50000"/>
              </a:spcAft>
              <a:buClr>
                <a:srgbClr val="0033CC"/>
              </a:buClr>
              <a:buSzPct val="65000"/>
              <a:buFont typeface="Wingdings" pitchFamily="2" charset="2"/>
              <a:buNone/>
            </a:pPr>
            <a:endParaRPr lang="en-US" sz="1200">
              <a:solidFill>
                <a:prstClr val="white"/>
              </a:solidFill>
              <a:latin typeface="Courier New" pitchFamily="49" charset="0"/>
            </a:endParaRPr>
          </a:p>
        </p:txBody>
      </p:sp>
      <p:sp>
        <p:nvSpPr>
          <p:cNvPr id="21" name="Rectangle 5"/>
          <p:cNvSpPr>
            <a:spLocks noChangeArrowheads="1"/>
          </p:cNvSpPr>
          <p:nvPr/>
        </p:nvSpPr>
        <p:spPr bwMode="auto">
          <a:xfrm>
            <a:off x="5867605" y="4144922"/>
            <a:ext cx="1269893" cy="176075"/>
          </a:xfrm>
          <a:prstGeom prst="rect">
            <a:avLst/>
          </a:prstGeom>
          <a:solidFill>
            <a:schemeClr val="tx1">
              <a:lumMod val="65000"/>
            </a:schemeClr>
          </a:solidFill>
          <a:ln w="9525" algn="ctr">
            <a:noFill/>
            <a:miter lim="800000"/>
            <a:headEnd/>
            <a:tailEnd/>
          </a:ln>
          <a:effectLst/>
        </p:spPr>
        <p:txBody>
          <a:bodyPr wrap="square" lIns="92075" tIns="46038" rIns="92075" bIns="46038" anchor="ctr">
            <a:spAutoFit/>
          </a:bodyPr>
          <a:lstStyle/>
          <a:p>
            <a:pPr algn="ctr" eaLnBrk="0" fontAlgn="base" hangingPunct="0">
              <a:lnSpc>
                <a:spcPct val="45000"/>
              </a:lnSpc>
              <a:spcBef>
                <a:spcPct val="25000"/>
              </a:spcBef>
              <a:spcAft>
                <a:spcPct val="50000"/>
              </a:spcAft>
              <a:buClr>
                <a:srgbClr val="0033CC"/>
              </a:buClr>
              <a:buSzPct val="65000"/>
              <a:buFont typeface="Wingdings" pitchFamily="2" charset="2"/>
              <a:buNone/>
            </a:pPr>
            <a:endParaRPr lang="en-US" sz="1200">
              <a:solidFill>
                <a:prstClr val="white"/>
              </a:solidFill>
              <a:latin typeface="Courier New" pitchFamily="49" charset="0"/>
            </a:endParaRPr>
          </a:p>
        </p:txBody>
      </p:sp>
      <p:sp>
        <p:nvSpPr>
          <p:cNvPr id="22" name="Rectangle 5"/>
          <p:cNvSpPr>
            <a:spLocks noChangeArrowheads="1"/>
          </p:cNvSpPr>
          <p:nvPr/>
        </p:nvSpPr>
        <p:spPr bwMode="auto">
          <a:xfrm>
            <a:off x="5862963" y="4907681"/>
            <a:ext cx="1269893" cy="176075"/>
          </a:xfrm>
          <a:prstGeom prst="rect">
            <a:avLst/>
          </a:prstGeom>
          <a:solidFill>
            <a:schemeClr val="tx1">
              <a:lumMod val="65000"/>
            </a:schemeClr>
          </a:solidFill>
          <a:ln w="9525" algn="ctr">
            <a:noFill/>
            <a:miter lim="800000"/>
            <a:headEnd/>
            <a:tailEnd/>
          </a:ln>
          <a:effectLst/>
        </p:spPr>
        <p:txBody>
          <a:bodyPr wrap="square" lIns="92075" tIns="46038" rIns="92075" bIns="46038" anchor="ctr">
            <a:spAutoFit/>
          </a:bodyPr>
          <a:lstStyle/>
          <a:p>
            <a:pPr algn="ctr" eaLnBrk="0" fontAlgn="base" hangingPunct="0">
              <a:lnSpc>
                <a:spcPct val="45000"/>
              </a:lnSpc>
              <a:spcBef>
                <a:spcPct val="25000"/>
              </a:spcBef>
              <a:spcAft>
                <a:spcPct val="50000"/>
              </a:spcAft>
              <a:buClr>
                <a:srgbClr val="0033CC"/>
              </a:buClr>
              <a:buSzPct val="65000"/>
              <a:buFont typeface="Wingdings" pitchFamily="2" charset="2"/>
              <a:buNone/>
            </a:pPr>
            <a:endParaRPr lang="en-US" sz="1200">
              <a:solidFill>
                <a:prstClr val="white"/>
              </a:solidFill>
              <a:latin typeface="Courier New" pitchFamily="49" charset="0"/>
            </a:endParaRPr>
          </a:p>
        </p:txBody>
      </p:sp>
      <p:sp>
        <p:nvSpPr>
          <p:cNvPr id="9" name="Rectangle 8"/>
          <p:cNvSpPr/>
          <p:nvPr/>
        </p:nvSpPr>
        <p:spPr>
          <a:xfrm rot="5400000">
            <a:off x="2047033" y="5065882"/>
            <a:ext cx="560717" cy="2477578"/>
          </a:xfrm>
          <a:prstGeom prst="rect">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45000"/>
              </a:lnSpc>
              <a:spcBef>
                <a:spcPct val="25000"/>
              </a:spcBef>
              <a:spcAft>
                <a:spcPct val="50000"/>
              </a:spcAft>
              <a:buClr>
                <a:srgbClr val="0033CC"/>
              </a:buClr>
              <a:buSzPct val="65000"/>
              <a:buFont typeface="Wingdings" pitchFamily="2" charset="2"/>
              <a:buNone/>
            </a:pPr>
            <a:endParaRPr lang="en-US" sz="1200">
              <a:solidFill>
                <a:prstClr val="white"/>
              </a:solidFill>
            </a:endParaRPr>
          </a:p>
        </p:txBody>
      </p:sp>
      <p:sp>
        <p:nvSpPr>
          <p:cNvPr id="10" name="Rectangle 9"/>
          <p:cNvSpPr/>
          <p:nvPr/>
        </p:nvSpPr>
        <p:spPr>
          <a:xfrm rot="5400000">
            <a:off x="6276133" y="5075408"/>
            <a:ext cx="560717" cy="2477578"/>
          </a:xfrm>
          <a:prstGeom prst="rect">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45000"/>
              </a:lnSpc>
              <a:spcBef>
                <a:spcPct val="25000"/>
              </a:spcBef>
              <a:spcAft>
                <a:spcPct val="50000"/>
              </a:spcAft>
              <a:buClr>
                <a:srgbClr val="0033CC"/>
              </a:buClr>
              <a:buSzPct val="65000"/>
              <a:buFont typeface="Wingdings" pitchFamily="2" charset="2"/>
              <a:buNone/>
            </a:pPr>
            <a:endParaRPr lang="en-US" sz="1200">
              <a:solidFill>
                <a:prstClr val="white"/>
              </a:solidFill>
            </a:endParaRPr>
          </a:p>
        </p:txBody>
      </p:sp>
      <p:sp>
        <p:nvSpPr>
          <p:cNvPr id="5" name="TextBox 4"/>
          <p:cNvSpPr txBox="1"/>
          <p:nvPr/>
        </p:nvSpPr>
        <p:spPr>
          <a:xfrm>
            <a:off x="1315576" y="6179952"/>
            <a:ext cx="1992853" cy="313932"/>
          </a:xfrm>
          <a:prstGeom prst="rect">
            <a:avLst/>
          </a:prstGeom>
          <a:noFill/>
        </p:spPr>
        <p:txBody>
          <a:bodyPr wrap="none" tIns="91440" bIns="0" rtlCol="0" anchor="b">
            <a:spAutoFit/>
          </a:bodyPr>
          <a:lstStyle/>
          <a:p>
            <a:pPr algn="ctr" eaLnBrk="0" fontAlgn="base" hangingPunct="0">
              <a:lnSpc>
                <a:spcPct val="45000"/>
              </a:lnSpc>
              <a:spcBef>
                <a:spcPct val="25000"/>
              </a:spcBef>
              <a:spcAft>
                <a:spcPct val="50000"/>
              </a:spcAft>
              <a:buClr>
                <a:srgbClr val="0033CC"/>
              </a:buClr>
              <a:buSzPct val="65000"/>
              <a:buFont typeface="Wingdings" pitchFamily="2" charset="2"/>
              <a:buNone/>
            </a:pPr>
            <a:r>
              <a:rPr lang="en-US" sz="3200" dirty="0" smtClean="0">
                <a:solidFill>
                  <a:prstClr val="white"/>
                </a:solidFill>
                <a:latin typeface="Consolas"/>
              </a:rPr>
              <a:t>CPU Code</a:t>
            </a:r>
            <a:endParaRPr lang="en-US" sz="3200" dirty="0">
              <a:solidFill>
                <a:prstClr val="white"/>
              </a:solidFill>
              <a:latin typeface="Consolas"/>
            </a:endParaRPr>
          </a:p>
        </p:txBody>
      </p:sp>
      <p:sp>
        <p:nvSpPr>
          <p:cNvPr id="6" name="TextBox 5"/>
          <p:cNvSpPr txBox="1"/>
          <p:nvPr/>
        </p:nvSpPr>
        <p:spPr>
          <a:xfrm>
            <a:off x="5610573" y="6179952"/>
            <a:ext cx="1992853" cy="313932"/>
          </a:xfrm>
          <a:prstGeom prst="rect">
            <a:avLst/>
          </a:prstGeom>
          <a:noFill/>
        </p:spPr>
        <p:txBody>
          <a:bodyPr wrap="none" tIns="91440" bIns="0" rtlCol="0" anchor="b">
            <a:spAutoFit/>
          </a:bodyPr>
          <a:lstStyle/>
          <a:p>
            <a:pPr algn="ctr" eaLnBrk="0" fontAlgn="base" hangingPunct="0">
              <a:lnSpc>
                <a:spcPct val="45000"/>
              </a:lnSpc>
              <a:spcBef>
                <a:spcPct val="25000"/>
              </a:spcBef>
              <a:spcAft>
                <a:spcPct val="50000"/>
              </a:spcAft>
              <a:buClr>
                <a:srgbClr val="0033CC"/>
              </a:buClr>
              <a:buSzPct val="65000"/>
              <a:buFont typeface="Wingdings" pitchFamily="2" charset="2"/>
              <a:buNone/>
            </a:pPr>
            <a:r>
              <a:rPr lang="en-US" sz="3200" dirty="0" smtClean="0">
                <a:solidFill>
                  <a:prstClr val="white"/>
                </a:solidFill>
                <a:latin typeface="Consolas"/>
              </a:rPr>
              <a:t>GPU Code</a:t>
            </a:r>
            <a:endParaRPr lang="en-US" sz="3200" dirty="0">
              <a:solidFill>
                <a:prstClr val="white"/>
              </a:solidFill>
              <a:latin typeface="Consolas"/>
            </a:endParaRPr>
          </a:p>
        </p:txBody>
      </p:sp>
      <p:sp>
        <p:nvSpPr>
          <p:cNvPr id="11" name="Rectangle 2"/>
          <p:cNvSpPr>
            <a:spLocks noChangeArrowheads="1"/>
          </p:cNvSpPr>
          <p:nvPr/>
        </p:nvSpPr>
        <p:spPr bwMode="auto">
          <a:xfrm>
            <a:off x="1816777" y="3978214"/>
            <a:ext cx="3319792" cy="176075"/>
          </a:xfrm>
          <a:prstGeom prst="rect">
            <a:avLst/>
          </a:prstGeom>
          <a:solidFill>
            <a:schemeClr val="tx1">
              <a:lumMod val="65000"/>
            </a:schemeClr>
          </a:solidFill>
          <a:ln w="9525" algn="ctr">
            <a:noFill/>
            <a:miter lim="800000"/>
            <a:headEnd/>
            <a:tailEnd/>
          </a:ln>
          <a:effectLst/>
        </p:spPr>
        <p:txBody>
          <a:bodyPr wrap="square" lIns="92075" tIns="46038" rIns="92075" bIns="46038" anchor="ctr">
            <a:spAutoFit/>
          </a:bodyPr>
          <a:lstStyle/>
          <a:p>
            <a:pPr algn="ctr" eaLnBrk="0" fontAlgn="base" hangingPunct="0">
              <a:lnSpc>
                <a:spcPct val="45000"/>
              </a:lnSpc>
              <a:spcBef>
                <a:spcPct val="25000"/>
              </a:spcBef>
              <a:spcAft>
                <a:spcPct val="50000"/>
              </a:spcAft>
              <a:buClr>
                <a:srgbClr val="0033CC"/>
              </a:buClr>
              <a:buSzPct val="65000"/>
              <a:buFont typeface="Wingdings" pitchFamily="2" charset="2"/>
              <a:buNone/>
            </a:pPr>
            <a:endParaRPr lang="en-US" sz="1200">
              <a:solidFill>
                <a:prstClr val="white"/>
              </a:solidFill>
              <a:latin typeface="Courier New" pitchFamily="49" charset="0"/>
            </a:endParaRPr>
          </a:p>
        </p:txBody>
      </p:sp>
      <p:sp>
        <p:nvSpPr>
          <p:cNvPr id="12" name="Rectangle 5"/>
          <p:cNvSpPr>
            <a:spLocks noChangeArrowheads="1"/>
          </p:cNvSpPr>
          <p:nvPr/>
        </p:nvSpPr>
        <p:spPr bwMode="auto">
          <a:xfrm>
            <a:off x="899150" y="2250681"/>
            <a:ext cx="675185" cy="176075"/>
          </a:xfrm>
          <a:prstGeom prst="rect">
            <a:avLst/>
          </a:prstGeom>
          <a:solidFill>
            <a:schemeClr val="tx1">
              <a:lumMod val="65000"/>
            </a:schemeClr>
          </a:solidFill>
          <a:ln w="9525" algn="ctr">
            <a:noFill/>
            <a:miter lim="800000"/>
            <a:headEnd/>
            <a:tailEnd/>
          </a:ln>
          <a:effectLst/>
        </p:spPr>
        <p:txBody>
          <a:bodyPr wrap="square" lIns="92075" tIns="46038" rIns="92075" bIns="46038" anchor="ctr">
            <a:spAutoFit/>
          </a:bodyPr>
          <a:lstStyle/>
          <a:p>
            <a:pPr algn="ctr" eaLnBrk="0" fontAlgn="base" hangingPunct="0">
              <a:lnSpc>
                <a:spcPct val="45000"/>
              </a:lnSpc>
              <a:spcBef>
                <a:spcPct val="25000"/>
              </a:spcBef>
              <a:spcAft>
                <a:spcPct val="50000"/>
              </a:spcAft>
              <a:buClr>
                <a:srgbClr val="0033CC"/>
              </a:buClr>
              <a:buSzPct val="65000"/>
              <a:buFont typeface="Wingdings" pitchFamily="2" charset="2"/>
              <a:buNone/>
            </a:pPr>
            <a:endParaRPr lang="en-US" sz="1200">
              <a:solidFill>
                <a:prstClr val="white"/>
              </a:solidFill>
              <a:latin typeface="Courier New" pitchFamily="49" charset="0"/>
            </a:endParaRPr>
          </a:p>
        </p:txBody>
      </p:sp>
      <p:sp>
        <p:nvSpPr>
          <p:cNvPr id="14" name="Text Box 7"/>
          <p:cNvSpPr txBox="1">
            <a:spLocks noChangeArrowheads="1"/>
          </p:cNvSpPr>
          <p:nvPr/>
        </p:nvSpPr>
        <p:spPr bwMode="auto">
          <a:xfrm>
            <a:off x="285715" y="2199038"/>
            <a:ext cx="5861421" cy="3247685"/>
          </a:xfrm>
          <a:prstGeom prst="rect">
            <a:avLst/>
          </a:prstGeom>
          <a:noFill/>
          <a:ln w="9525" algn="ctr">
            <a:noFill/>
            <a:miter lim="800000"/>
            <a:headEnd/>
            <a:tailEnd/>
          </a:ln>
          <a:effectLst/>
        </p:spPr>
        <p:txBody>
          <a:bodyPr wrap="square" lIns="92075" tIns="46038" rIns="92075" bIns="46038">
            <a:spAutoFit/>
          </a:bodyPr>
          <a:lstStyle/>
          <a:p>
            <a:pPr eaLnBrk="0" fontAlgn="base" hangingPunct="0">
              <a:spcBef>
                <a:spcPts val="600"/>
              </a:spcBef>
              <a:spcAft>
                <a:spcPts val="600"/>
              </a:spcAft>
              <a:buClr>
                <a:srgbClr val="0033CC"/>
              </a:buClr>
              <a:buSzPct val="65000"/>
              <a:buFont typeface="Wingdings" pitchFamily="2" charset="2"/>
              <a:buNone/>
            </a:pPr>
            <a:r>
              <a:rPr lang="en-US" sz="1300" b="1" dirty="0" smtClean="0">
                <a:solidFill>
                  <a:prstClr val="white"/>
                </a:solidFill>
                <a:latin typeface="Courier New" pitchFamily="49" charset="0"/>
              </a:rPr>
              <a:t>real, device, </a:t>
            </a:r>
            <a:r>
              <a:rPr lang="en-US" sz="1300" b="1" dirty="0" err="1" smtClean="0">
                <a:solidFill>
                  <a:prstClr val="white"/>
                </a:solidFill>
                <a:latin typeface="Courier New" pitchFamily="49" charset="0"/>
              </a:rPr>
              <a:t>allocatable</a:t>
            </a:r>
            <a:r>
              <a:rPr lang="en-US" sz="1300" b="1" dirty="0" smtClean="0">
                <a:solidFill>
                  <a:prstClr val="white"/>
                </a:solidFill>
                <a:latin typeface="Courier New" pitchFamily="49" charset="0"/>
              </a:rPr>
              <a:t>, dimension(:,:) ::  </a:t>
            </a:r>
            <a:br>
              <a:rPr lang="en-US" sz="1300" b="1" dirty="0" smtClean="0">
                <a:solidFill>
                  <a:prstClr val="white"/>
                </a:solidFill>
                <a:latin typeface="Courier New" pitchFamily="49" charset="0"/>
              </a:rPr>
            </a:br>
            <a:r>
              <a:rPr lang="en-US" sz="1300" b="1" dirty="0" smtClean="0">
                <a:solidFill>
                  <a:prstClr val="white"/>
                </a:solidFill>
                <a:latin typeface="Courier New" pitchFamily="49" charset="0"/>
              </a:rPr>
              <a:t>         </a:t>
            </a:r>
            <a:r>
              <a:rPr lang="en-US" sz="1300" b="1" dirty="0" err="1" smtClean="0">
                <a:solidFill>
                  <a:prstClr val="white"/>
                </a:solidFill>
                <a:latin typeface="Courier New" pitchFamily="49" charset="0"/>
              </a:rPr>
              <a:t>Adev,Bdev,Cdev</a:t>
            </a:r>
            <a:endParaRPr lang="en-US" sz="1300" b="1" dirty="0" smtClean="0">
              <a:solidFill>
                <a:prstClr val="white"/>
              </a:solidFill>
              <a:latin typeface="Courier New" pitchFamily="49" charset="0"/>
            </a:endParaRPr>
          </a:p>
          <a:p>
            <a:pPr eaLnBrk="0" fontAlgn="base" hangingPunct="0">
              <a:spcBef>
                <a:spcPts val="600"/>
              </a:spcBef>
              <a:spcAft>
                <a:spcPts val="600"/>
              </a:spcAft>
              <a:buClr>
                <a:srgbClr val="0033CC"/>
              </a:buClr>
              <a:buSzPct val="65000"/>
              <a:buFont typeface="Wingdings" pitchFamily="2" charset="2"/>
              <a:buNone/>
            </a:pPr>
            <a:r>
              <a:rPr lang="en-US" sz="1300" b="1" dirty="0" smtClean="0">
                <a:solidFill>
                  <a:prstClr val="white"/>
                </a:solidFill>
                <a:latin typeface="Courier New" pitchFamily="49" charset="0"/>
              </a:rPr>
              <a:t>. </a:t>
            </a:r>
            <a:r>
              <a:rPr lang="en-US" sz="1300" b="1" dirty="0">
                <a:solidFill>
                  <a:prstClr val="white"/>
                </a:solidFill>
                <a:latin typeface="Courier New" pitchFamily="49" charset="0"/>
              </a:rPr>
              <a:t>. .</a:t>
            </a:r>
            <a:br>
              <a:rPr lang="en-US" sz="1300" b="1" dirty="0">
                <a:solidFill>
                  <a:prstClr val="white"/>
                </a:solidFill>
                <a:latin typeface="Courier New" pitchFamily="49" charset="0"/>
              </a:rPr>
            </a:br>
            <a:r>
              <a:rPr lang="en-US" sz="1300" b="1" dirty="0">
                <a:solidFill>
                  <a:prstClr val="white"/>
                </a:solidFill>
                <a:latin typeface="Courier New" pitchFamily="49" charset="0"/>
              </a:rPr>
              <a:t>   </a:t>
            </a:r>
            <a:br>
              <a:rPr lang="en-US" sz="1300" b="1" dirty="0">
                <a:solidFill>
                  <a:prstClr val="white"/>
                </a:solidFill>
                <a:latin typeface="Courier New" pitchFamily="49" charset="0"/>
              </a:rPr>
            </a:br>
            <a:r>
              <a:rPr lang="en-US" sz="1300" b="1" dirty="0" smtClean="0">
                <a:solidFill>
                  <a:prstClr val="white"/>
                </a:solidFill>
                <a:latin typeface="Courier New" pitchFamily="49" charset="0"/>
              </a:rPr>
              <a:t>allocate </a:t>
            </a:r>
            <a:r>
              <a:rPr lang="en-US" sz="1300" b="1" dirty="0">
                <a:solidFill>
                  <a:prstClr val="white"/>
                </a:solidFill>
                <a:latin typeface="Courier New" pitchFamily="49" charset="0"/>
              </a:rPr>
              <a:t>(</a:t>
            </a:r>
            <a:r>
              <a:rPr lang="en-US" sz="1300" b="1" dirty="0" err="1">
                <a:solidFill>
                  <a:prstClr val="white"/>
                </a:solidFill>
                <a:latin typeface="Courier New" pitchFamily="49" charset="0"/>
              </a:rPr>
              <a:t>Adev</a:t>
            </a:r>
            <a:r>
              <a:rPr lang="en-US" sz="1300" b="1" dirty="0">
                <a:solidFill>
                  <a:prstClr val="white"/>
                </a:solidFill>
                <a:latin typeface="Courier New" pitchFamily="49" charset="0"/>
              </a:rPr>
              <a:t>(N,M), </a:t>
            </a:r>
            <a:r>
              <a:rPr lang="en-US" sz="1300" b="1" dirty="0" err="1">
                <a:solidFill>
                  <a:prstClr val="white"/>
                </a:solidFill>
                <a:latin typeface="Courier New" pitchFamily="49" charset="0"/>
              </a:rPr>
              <a:t>Bdev</a:t>
            </a:r>
            <a:r>
              <a:rPr lang="en-US" sz="1300" b="1" dirty="0">
                <a:solidFill>
                  <a:prstClr val="white"/>
                </a:solidFill>
                <a:latin typeface="Courier New" pitchFamily="49" charset="0"/>
              </a:rPr>
              <a:t>(M,L), </a:t>
            </a:r>
            <a:r>
              <a:rPr lang="en-US" sz="1300" b="1" dirty="0" err="1">
                <a:solidFill>
                  <a:prstClr val="white"/>
                </a:solidFill>
                <a:latin typeface="Courier New" pitchFamily="49" charset="0"/>
              </a:rPr>
              <a:t>Cdev</a:t>
            </a:r>
            <a:r>
              <a:rPr lang="en-US" sz="1300" b="1" dirty="0">
                <a:solidFill>
                  <a:prstClr val="white"/>
                </a:solidFill>
                <a:latin typeface="Courier New" pitchFamily="49" charset="0"/>
              </a:rPr>
              <a:t>(N,L</a:t>
            </a:r>
            <a:r>
              <a:rPr lang="en-US" sz="1300" b="1" dirty="0" smtClean="0">
                <a:solidFill>
                  <a:prstClr val="white"/>
                </a:solidFill>
                <a:latin typeface="Courier New" pitchFamily="49" charset="0"/>
              </a:rPr>
              <a:t>))</a:t>
            </a:r>
            <a:r>
              <a:rPr lang="en-US" sz="1300" b="1" dirty="0">
                <a:solidFill>
                  <a:prstClr val="white"/>
                </a:solidFill>
                <a:latin typeface="Courier New" pitchFamily="49" charset="0"/>
              </a:rPr>
              <a:t/>
            </a:r>
            <a:br>
              <a:rPr lang="en-US" sz="1300" b="1" dirty="0">
                <a:solidFill>
                  <a:prstClr val="white"/>
                </a:solidFill>
                <a:latin typeface="Courier New" pitchFamily="49" charset="0"/>
              </a:rPr>
            </a:br>
            <a:r>
              <a:rPr lang="en-US" sz="1300" b="1" dirty="0" err="1" smtClean="0">
                <a:solidFill>
                  <a:prstClr val="white"/>
                </a:solidFill>
                <a:latin typeface="Courier New" pitchFamily="49" charset="0"/>
              </a:rPr>
              <a:t>Adev</a:t>
            </a:r>
            <a:r>
              <a:rPr lang="en-US" sz="1300" b="1" dirty="0" smtClean="0">
                <a:solidFill>
                  <a:prstClr val="white"/>
                </a:solidFill>
                <a:latin typeface="Courier New" pitchFamily="49" charset="0"/>
              </a:rPr>
              <a:t> </a:t>
            </a:r>
            <a:r>
              <a:rPr lang="en-US" sz="1300" b="1" dirty="0">
                <a:solidFill>
                  <a:prstClr val="white"/>
                </a:solidFill>
                <a:latin typeface="Courier New" pitchFamily="49" charset="0"/>
              </a:rPr>
              <a:t>= A(1:N,1:M</a:t>
            </a:r>
            <a:r>
              <a:rPr lang="en-US" sz="1300" b="1" dirty="0" smtClean="0">
                <a:solidFill>
                  <a:prstClr val="white"/>
                </a:solidFill>
                <a:latin typeface="Courier New" pitchFamily="49" charset="0"/>
              </a:rPr>
              <a:t>)</a:t>
            </a:r>
            <a:r>
              <a:rPr lang="en-US" sz="1300" dirty="0" smtClean="0">
                <a:solidFill>
                  <a:prstClr val="white"/>
                </a:solidFill>
                <a:latin typeface="Courier New" pitchFamily="49" charset="0"/>
              </a:rPr>
              <a:t> </a:t>
            </a:r>
            <a:r>
              <a:rPr lang="en-US" sz="1300" b="1" dirty="0">
                <a:solidFill>
                  <a:prstClr val="white"/>
                </a:solidFill>
                <a:latin typeface="Courier New" pitchFamily="49" charset="0"/>
              </a:rPr>
              <a:t/>
            </a:r>
            <a:br>
              <a:rPr lang="en-US" sz="1300" b="1" dirty="0">
                <a:solidFill>
                  <a:prstClr val="white"/>
                </a:solidFill>
                <a:latin typeface="Courier New" pitchFamily="49" charset="0"/>
              </a:rPr>
            </a:br>
            <a:r>
              <a:rPr lang="en-US" sz="1300" b="1" dirty="0" err="1" smtClean="0">
                <a:solidFill>
                  <a:prstClr val="white"/>
                </a:solidFill>
                <a:latin typeface="Courier New" pitchFamily="49" charset="0"/>
              </a:rPr>
              <a:t>Bdev</a:t>
            </a:r>
            <a:r>
              <a:rPr lang="en-US" sz="1300" b="1" dirty="0" smtClean="0">
                <a:solidFill>
                  <a:prstClr val="white"/>
                </a:solidFill>
                <a:latin typeface="Courier New" pitchFamily="49" charset="0"/>
              </a:rPr>
              <a:t> </a:t>
            </a:r>
            <a:r>
              <a:rPr lang="en-US" sz="1300" b="1" dirty="0">
                <a:solidFill>
                  <a:prstClr val="white"/>
                </a:solidFill>
                <a:latin typeface="Courier New" pitchFamily="49" charset="0"/>
              </a:rPr>
              <a:t>= B(1:M,1:L</a:t>
            </a:r>
            <a:r>
              <a:rPr lang="en-US" sz="1300" b="1" dirty="0" smtClean="0">
                <a:solidFill>
                  <a:prstClr val="white"/>
                </a:solidFill>
                <a:latin typeface="Courier New" pitchFamily="49" charset="0"/>
              </a:rPr>
              <a:t>)</a:t>
            </a:r>
            <a:r>
              <a:rPr lang="en-US" sz="1300" b="1" dirty="0">
                <a:solidFill>
                  <a:prstClr val="white"/>
                </a:solidFill>
                <a:latin typeface="Courier New" pitchFamily="49" charset="0"/>
              </a:rPr>
              <a:t/>
            </a:r>
            <a:br>
              <a:rPr lang="en-US" sz="1300" b="1" dirty="0">
                <a:solidFill>
                  <a:prstClr val="white"/>
                </a:solidFill>
                <a:latin typeface="Courier New" pitchFamily="49" charset="0"/>
              </a:rPr>
            </a:br>
            <a:r>
              <a:rPr lang="en-US" sz="1300" b="1" dirty="0">
                <a:solidFill>
                  <a:prstClr val="white"/>
                </a:solidFill>
                <a:latin typeface="Courier New" pitchFamily="49" charset="0"/>
              </a:rPr>
              <a:t>        </a:t>
            </a:r>
            <a:br>
              <a:rPr lang="en-US" sz="1300" b="1" dirty="0">
                <a:solidFill>
                  <a:prstClr val="white"/>
                </a:solidFill>
                <a:latin typeface="Courier New" pitchFamily="49" charset="0"/>
              </a:rPr>
            </a:br>
            <a:r>
              <a:rPr lang="en-US" sz="1300" b="1" dirty="0" smtClean="0">
                <a:solidFill>
                  <a:prstClr val="white"/>
                </a:solidFill>
                <a:latin typeface="Courier New" pitchFamily="49" charset="0"/>
              </a:rPr>
              <a:t>call </a:t>
            </a:r>
            <a:r>
              <a:rPr lang="en-US" sz="1300" b="1" dirty="0" err="1" smtClean="0">
                <a:solidFill>
                  <a:prstClr val="white"/>
                </a:solidFill>
                <a:latin typeface="Courier New" pitchFamily="49" charset="0"/>
              </a:rPr>
              <a:t>mm_kernel</a:t>
            </a:r>
            <a:r>
              <a:rPr lang="en-US" sz="1300" b="1" dirty="0" smtClean="0">
                <a:solidFill>
                  <a:prstClr val="white"/>
                </a:solidFill>
                <a:latin typeface="Courier New" pitchFamily="49" charset="0"/>
              </a:rPr>
              <a:t> &lt;&lt;&lt;dim3(N/16,M/16),dim3(16,16)&gt;&gt;&gt;</a:t>
            </a:r>
            <a:br>
              <a:rPr lang="en-US" sz="1300" b="1" dirty="0" smtClean="0">
                <a:solidFill>
                  <a:prstClr val="white"/>
                </a:solidFill>
                <a:latin typeface="Courier New" pitchFamily="49" charset="0"/>
              </a:rPr>
            </a:br>
            <a:r>
              <a:rPr lang="en-US" sz="1300" b="1" dirty="0" smtClean="0">
                <a:solidFill>
                  <a:prstClr val="white"/>
                </a:solidFill>
                <a:latin typeface="Courier New" pitchFamily="49" charset="0"/>
              </a:rPr>
              <a:t>              ( </a:t>
            </a:r>
            <a:r>
              <a:rPr lang="en-US" sz="1300" b="1" dirty="0" err="1">
                <a:solidFill>
                  <a:prstClr val="white"/>
                </a:solidFill>
                <a:latin typeface="Courier New" pitchFamily="49" charset="0"/>
              </a:rPr>
              <a:t>Adev</a:t>
            </a:r>
            <a:r>
              <a:rPr lang="en-US" sz="1300" b="1" dirty="0">
                <a:solidFill>
                  <a:prstClr val="white"/>
                </a:solidFill>
                <a:latin typeface="Courier New" pitchFamily="49" charset="0"/>
              </a:rPr>
              <a:t>, </a:t>
            </a:r>
            <a:r>
              <a:rPr lang="en-US" sz="1300" b="1" dirty="0" err="1">
                <a:solidFill>
                  <a:prstClr val="white"/>
                </a:solidFill>
                <a:latin typeface="Courier New" pitchFamily="49" charset="0"/>
              </a:rPr>
              <a:t>Bdev</a:t>
            </a:r>
            <a:r>
              <a:rPr lang="en-US" sz="1300" b="1" dirty="0">
                <a:solidFill>
                  <a:prstClr val="white"/>
                </a:solidFill>
                <a:latin typeface="Courier New" pitchFamily="49" charset="0"/>
              </a:rPr>
              <a:t>, </a:t>
            </a:r>
            <a:r>
              <a:rPr lang="en-US" sz="1300" b="1" dirty="0" err="1">
                <a:solidFill>
                  <a:prstClr val="white"/>
                </a:solidFill>
                <a:latin typeface="Courier New" pitchFamily="49" charset="0"/>
              </a:rPr>
              <a:t>Cdev</a:t>
            </a:r>
            <a:r>
              <a:rPr lang="en-US" sz="1300" b="1" dirty="0">
                <a:solidFill>
                  <a:prstClr val="white"/>
                </a:solidFill>
                <a:latin typeface="Courier New" pitchFamily="49" charset="0"/>
              </a:rPr>
              <a:t>, N, M, L) </a:t>
            </a:r>
            <a:br>
              <a:rPr lang="en-US" sz="1300" b="1" dirty="0">
                <a:solidFill>
                  <a:prstClr val="white"/>
                </a:solidFill>
                <a:latin typeface="Courier New" pitchFamily="49" charset="0"/>
              </a:rPr>
            </a:br>
            <a:r>
              <a:rPr lang="en-US" sz="1300" b="1" dirty="0">
                <a:solidFill>
                  <a:prstClr val="white"/>
                </a:solidFill>
                <a:latin typeface="Courier New" pitchFamily="49" charset="0"/>
              </a:rPr>
              <a:t>  </a:t>
            </a:r>
            <a:br>
              <a:rPr lang="en-US" sz="1300" b="1" dirty="0">
                <a:solidFill>
                  <a:prstClr val="white"/>
                </a:solidFill>
                <a:latin typeface="Courier New" pitchFamily="49" charset="0"/>
              </a:rPr>
            </a:br>
            <a:r>
              <a:rPr lang="en-US" sz="1300" b="1" dirty="0" smtClean="0">
                <a:solidFill>
                  <a:prstClr val="white"/>
                </a:solidFill>
                <a:latin typeface="Courier New" pitchFamily="49" charset="0"/>
              </a:rPr>
              <a:t>C(1:N,1:L</a:t>
            </a:r>
            <a:r>
              <a:rPr lang="en-US" sz="1300" b="1" dirty="0">
                <a:solidFill>
                  <a:prstClr val="white"/>
                </a:solidFill>
                <a:latin typeface="Courier New" pitchFamily="49" charset="0"/>
              </a:rPr>
              <a:t>) = </a:t>
            </a:r>
            <a:r>
              <a:rPr lang="en-US" sz="1300" b="1" dirty="0" err="1" smtClean="0">
                <a:solidFill>
                  <a:prstClr val="white"/>
                </a:solidFill>
                <a:latin typeface="Courier New" pitchFamily="49" charset="0"/>
              </a:rPr>
              <a:t>Cdev</a:t>
            </a:r>
            <a:r>
              <a:rPr lang="en-US" sz="1300" b="1" dirty="0" smtClean="0">
                <a:solidFill>
                  <a:prstClr val="white"/>
                </a:solidFill>
                <a:latin typeface="Courier New" pitchFamily="49" charset="0"/>
              </a:rPr>
              <a:t> </a:t>
            </a:r>
            <a:r>
              <a:rPr lang="en-US" sz="1300" b="1" dirty="0">
                <a:solidFill>
                  <a:prstClr val="white"/>
                </a:solidFill>
                <a:latin typeface="Courier New" pitchFamily="49" charset="0"/>
              </a:rPr>
              <a:t/>
            </a:r>
            <a:br>
              <a:rPr lang="en-US" sz="1300" b="1" dirty="0">
                <a:solidFill>
                  <a:prstClr val="white"/>
                </a:solidFill>
                <a:latin typeface="Courier New" pitchFamily="49" charset="0"/>
              </a:rPr>
            </a:br>
            <a:r>
              <a:rPr lang="en-US" sz="1300" b="1" dirty="0" err="1" smtClean="0">
                <a:solidFill>
                  <a:prstClr val="white"/>
                </a:solidFill>
                <a:latin typeface="Courier New" pitchFamily="49" charset="0"/>
              </a:rPr>
              <a:t>deallocate</a:t>
            </a:r>
            <a:r>
              <a:rPr lang="en-US" sz="1300" b="1" dirty="0" smtClean="0">
                <a:solidFill>
                  <a:prstClr val="white"/>
                </a:solidFill>
                <a:latin typeface="Courier New" pitchFamily="49" charset="0"/>
              </a:rPr>
              <a:t> ( </a:t>
            </a:r>
            <a:r>
              <a:rPr lang="en-US" sz="1300" b="1" dirty="0" err="1">
                <a:solidFill>
                  <a:prstClr val="white"/>
                </a:solidFill>
                <a:latin typeface="Courier New" pitchFamily="49" charset="0"/>
              </a:rPr>
              <a:t>Adev</a:t>
            </a:r>
            <a:r>
              <a:rPr lang="en-US" sz="1300" b="1" dirty="0">
                <a:solidFill>
                  <a:prstClr val="white"/>
                </a:solidFill>
                <a:latin typeface="Courier New" pitchFamily="49" charset="0"/>
              </a:rPr>
              <a:t>, </a:t>
            </a:r>
            <a:r>
              <a:rPr lang="en-US" sz="1300" b="1" dirty="0" err="1">
                <a:solidFill>
                  <a:prstClr val="white"/>
                </a:solidFill>
                <a:latin typeface="Courier New" pitchFamily="49" charset="0"/>
              </a:rPr>
              <a:t>Bdev</a:t>
            </a:r>
            <a:r>
              <a:rPr lang="en-US" sz="1300" b="1" dirty="0">
                <a:solidFill>
                  <a:prstClr val="white"/>
                </a:solidFill>
                <a:latin typeface="Courier New" pitchFamily="49" charset="0"/>
              </a:rPr>
              <a:t>, </a:t>
            </a:r>
            <a:r>
              <a:rPr lang="en-US" sz="1300" b="1" dirty="0" err="1">
                <a:solidFill>
                  <a:prstClr val="white"/>
                </a:solidFill>
                <a:latin typeface="Courier New" pitchFamily="49" charset="0"/>
              </a:rPr>
              <a:t>Cdev</a:t>
            </a:r>
            <a:r>
              <a:rPr lang="en-US" sz="1300" b="1" dirty="0">
                <a:solidFill>
                  <a:prstClr val="white"/>
                </a:solidFill>
                <a:latin typeface="Courier New" pitchFamily="49" charset="0"/>
              </a:rPr>
              <a:t> </a:t>
            </a:r>
            <a:r>
              <a:rPr lang="en-US" sz="1300" b="1" dirty="0" smtClean="0">
                <a:solidFill>
                  <a:prstClr val="white"/>
                </a:solidFill>
                <a:latin typeface="Courier New" pitchFamily="49" charset="0"/>
              </a:rPr>
              <a:t>)</a:t>
            </a:r>
            <a:r>
              <a:rPr lang="en-US" sz="1300" b="1" dirty="0">
                <a:solidFill>
                  <a:prstClr val="white"/>
                </a:solidFill>
                <a:latin typeface="Courier New" pitchFamily="49" charset="0"/>
              </a:rPr>
              <a:t/>
            </a:r>
            <a:br>
              <a:rPr lang="en-US" sz="1300" b="1" dirty="0">
                <a:solidFill>
                  <a:prstClr val="white"/>
                </a:solidFill>
                <a:latin typeface="Courier New" pitchFamily="49" charset="0"/>
              </a:rPr>
            </a:br>
            <a:r>
              <a:rPr lang="en-US" sz="1300" b="1" dirty="0">
                <a:solidFill>
                  <a:prstClr val="white"/>
                </a:solidFill>
                <a:latin typeface="Courier New" pitchFamily="49" charset="0"/>
              </a:rPr>
              <a:t>   </a:t>
            </a:r>
            <a:r>
              <a:rPr lang="en-US" sz="1300" b="1" dirty="0" smtClean="0">
                <a:solidFill>
                  <a:prstClr val="white"/>
                </a:solidFill>
                <a:latin typeface="Courier New" pitchFamily="49" charset="0"/>
              </a:rPr>
              <a:t/>
            </a:r>
            <a:br>
              <a:rPr lang="en-US" sz="1300" b="1" dirty="0" smtClean="0">
                <a:solidFill>
                  <a:prstClr val="white"/>
                </a:solidFill>
                <a:latin typeface="Courier New" pitchFamily="49" charset="0"/>
              </a:rPr>
            </a:br>
            <a:r>
              <a:rPr lang="en-US" sz="1300" b="1" dirty="0" smtClean="0">
                <a:solidFill>
                  <a:prstClr val="white"/>
                </a:solidFill>
                <a:latin typeface="Courier New" pitchFamily="49" charset="0"/>
              </a:rPr>
              <a:t>. . .</a:t>
            </a:r>
            <a:endParaRPr lang="en-US" sz="1300" b="1" dirty="0">
              <a:solidFill>
                <a:prstClr val="white"/>
              </a:solidFill>
              <a:latin typeface="Courier New" pitchFamily="49" charset="0"/>
            </a:endParaRPr>
          </a:p>
        </p:txBody>
      </p:sp>
      <p:sp>
        <p:nvSpPr>
          <p:cNvPr id="15" name="Text Box 11"/>
          <p:cNvSpPr txBox="1">
            <a:spLocks noChangeArrowheads="1"/>
          </p:cNvSpPr>
          <p:nvPr/>
        </p:nvSpPr>
        <p:spPr bwMode="auto">
          <a:xfrm>
            <a:off x="5002444" y="1290267"/>
            <a:ext cx="4260825" cy="4494180"/>
          </a:xfrm>
          <a:prstGeom prst="rect">
            <a:avLst/>
          </a:prstGeom>
          <a:noFill/>
          <a:ln w="9525" algn="ctr">
            <a:noFill/>
            <a:miter lim="800000"/>
            <a:headEnd/>
            <a:tailEnd/>
          </a:ln>
          <a:effectLst/>
        </p:spPr>
        <p:txBody>
          <a:bodyPr wrap="square" lIns="92075" tIns="46038" rIns="92075" bIns="46038">
            <a:spAutoFit/>
          </a:bodyPr>
          <a:lstStyle/>
          <a:p>
            <a:pPr eaLnBrk="0" fontAlgn="base" hangingPunct="0">
              <a:spcBef>
                <a:spcPts val="600"/>
              </a:spcBef>
              <a:spcAft>
                <a:spcPts val="600"/>
              </a:spcAft>
              <a:buClr>
                <a:srgbClr val="0033CC"/>
              </a:buClr>
              <a:buSzPct val="65000"/>
              <a:buFont typeface="Wingdings" pitchFamily="2" charset="2"/>
              <a:buNone/>
            </a:pPr>
            <a:r>
              <a:rPr lang="en-US" sz="1300" b="1" dirty="0" smtClean="0">
                <a:solidFill>
                  <a:prstClr val="white"/>
                </a:solidFill>
                <a:latin typeface="Courier New" pitchFamily="49" charset="0"/>
              </a:rPr>
              <a:t>attributes(global</a:t>
            </a:r>
            <a:r>
              <a:rPr lang="en-US" sz="1300" b="1" dirty="0">
                <a:solidFill>
                  <a:prstClr val="white"/>
                </a:solidFill>
                <a:latin typeface="Courier New" pitchFamily="49" charset="0"/>
              </a:rPr>
              <a:t>) subroutine </a:t>
            </a:r>
            <a:r>
              <a:rPr lang="en-US" sz="1300" b="1" dirty="0" err="1" smtClean="0">
                <a:solidFill>
                  <a:prstClr val="white"/>
                </a:solidFill>
                <a:latin typeface="Courier New" pitchFamily="49" charset="0"/>
              </a:rPr>
              <a:t>mm_kernel</a:t>
            </a:r>
            <a:r>
              <a:rPr lang="en-US" sz="1300" b="1" dirty="0" smtClean="0">
                <a:solidFill>
                  <a:prstClr val="white"/>
                </a:solidFill>
                <a:latin typeface="Courier New" pitchFamily="49" charset="0"/>
              </a:rPr>
              <a:t/>
            </a:r>
            <a:br>
              <a:rPr lang="en-US" sz="1300" b="1" dirty="0" smtClean="0">
                <a:solidFill>
                  <a:prstClr val="white"/>
                </a:solidFill>
                <a:latin typeface="Courier New" pitchFamily="49" charset="0"/>
              </a:rPr>
            </a:br>
            <a:r>
              <a:rPr lang="en-US" sz="1300" b="1" dirty="0" smtClean="0">
                <a:solidFill>
                  <a:prstClr val="white"/>
                </a:solidFill>
                <a:latin typeface="Courier New" pitchFamily="49" charset="0"/>
              </a:rPr>
              <a:t>            ( </a:t>
            </a:r>
            <a:r>
              <a:rPr lang="en-US" sz="1300" b="1" dirty="0">
                <a:solidFill>
                  <a:prstClr val="white"/>
                </a:solidFill>
                <a:latin typeface="Courier New" pitchFamily="49" charset="0"/>
              </a:rPr>
              <a:t>A, B, C, N, M, L )</a:t>
            </a:r>
            <a:br>
              <a:rPr lang="en-US" sz="1300" b="1" dirty="0">
                <a:solidFill>
                  <a:prstClr val="white"/>
                </a:solidFill>
                <a:latin typeface="Courier New" pitchFamily="49" charset="0"/>
              </a:rPr>
            </a:br>
            <a:r>
              <a:rPr lang="en-US" sz="1300" b="1" dirty="0" smtClean="0">
                <a:solidFill>
                  <a:prstClr val="white"/>
                </a:solidFill>
                <a:latin typeface="Courier New" pitchFamily="49" charset="0"/>
              </a:rPr>
              <a:t>real </a:t>
            </a:r>
            <a:r>
              <a:rPr lang="en-US" sz="1300" b="1" dirty="0">
                <a:solidFill>
                  <a:prstClr val="white"/>
                </a:solidFill>
                <a:latin typeface="Courier New" pitchFamily="49" charset="0"/>
              </a:rPr>
              <a:t>:: A(N,M), B(M,L), C(N,L</a:t>
            </a:r>
            <a:r>
              <a:rPr lang="en-US" sz="1300" b="1" dirty="0" smtClean="0">
                <a:solidFill>
                  <a:prstClr val="white"/>
                </a:solidFill>
                <a:latin typeface="Courier New" pitchFamily="49" charset="0"/>
              </a:rPr>
              <a:t>), </a:t>
            </a:r>
            <a:r>
              <a:rPr lang="en-US" sz="1300" b="1" dirty="0" err="1" smtClean="0">
                <a:solidFill>
                  <a:prstClr val="white"/>
                </a:solidFill>
                <a:latin typeface="Courier New" pitchFamily="49" charset="0"/>
              </a:rPr>
              <a:t>Cij</a:t>
            </a:r>
            <a:r>
              <a:rPr lang="en-US" sz="1300" b="1" dirty="0">
                <a:solidFill>
                  <a:prstClr val="white"/>
                </a:solidFill>
                <a:latin typeface="Courier New" pitchFamily="49" charset="0"/>
              </a:rPr>
              <a:t/>
            </a:r>
            <a:br>
              <a:rPr lang="en-US" sz="1300" b="1" dirty="0">
                <a:solidFill>
                  <a:prstClr val="white"/>
                </a:solidFill>
                <a:latin typeface="Courier New" pitchFamily="49" charset="0"/>
              </a:rPr>
            </a:br>
            <a:r>
              <a:rPr lang="en-US" sz="1300" b="1" dirty="0" smtClean="0">
                <a:solidFill>
                  <a:prstClr val="white"/>
                </a:solidFill>
                <a:latin typeface="Courier New" pitchFamily="49" charset="0"/>
              </a:rPr>
              <a:t>integer</a:t>
            </a:r>
            <a:r>
              <a:rPr lang="en-US" sz="1300" b="1" dirty="0">
                <a:solidFill>
                  <a:prstClr val="white"/>
                </a:solidFill>
                <a:latin typeface="Courier New" pitchFamily="49" charset="0"/>
              </a:rPr>
              <a:t>, value :: N, M, L</a:t>
            </a:r>
            <a:br>
              <a:rPr lang="en-US" sz="1300" b="1" dirty="0">
                <a:solidFill>
                  <a:prstClr val="white"/>
                </a:solidFill>
                <a:latin typeface="Courier New" pitchFamily="49" charset="0"/>
              </a:rPr>
            </a:br>
            <a:r>
              <a:rPr lang="en-US" sz="1300" b="1" dirty="0" smtClean="0">
                <a:solidFill>
                  <a:prstClr val="white"/>
                </a:solidFill>
                <a:latin typeface="Courier New" pitchFamily="49" charset="0"/>
              </a:rPr>
              <a:t>integer </a:t>
            </a:r>
            <a:r>
              <a:rPr lang="en-US" sz="1300" b="1" dirty="0">
                <a:solidFill>
                  <a:prstClr val="white"/>
                </a:solidFill>
                <a:latin typeface="Courier New" pitchFamily="49" charset="0"/>
              </a:rPr>
              <a:t>:: </a:t>
            </a:r>
            <a:r>
              <a:rPr lang="en-US" sz="1300" b="1" dirty="0" err="1">
                <a:solidFill>
                  <a:prstClr val="white"/>
                </a:solidFill>
                <a:latin typeface="Courier New" pitchFamily="49" charset="0"/>
              </a:rPr>
              <a:t>i</a:t>
            </a:r>
            <a:r>
              <a:rPr lang="en-US" sz="1300" b="1" dirty="0">
                <a:solidFill>
                  <a:prstClr val="white"/>
                </a:solidFill>
                <a:latin typeface="Courier New" pitchFamily="49" charset="0"/>
              </a:rPr>
              <a:t>, j, kb, k, </a:t>
            </a:r>
            <a:r>
              <a:rPr lang="en-US" sz="1300" b="1" dirty="0" err="1">
                <a:solidFill>
                  <a:prstClr val="white"/>
                </a:solidFill>
                <a:latin typeface="Courier New" pitchFamily="49" charset="0"/>
              </a:rPr>
              <a:t>tx</a:t>
            </a:r>
            <a:r>
              <a:rPr lang="en-US" sz="1300" b="1" dirty="0">
                <a:solidFill>
                  <a:prstClr val="white"/>
                </a:solidFill>
                <a:latin typeface="Courier New" pitchFamily="49" charset="0"/>
              </a:rPr>
              <a:t>, </a:t>
            </a:r>
            <a:r>
              <a:rPr lang="en-US" sz="1300" b="1" dirty="0" err="1">
                <a:solidFill>
                  <a:prstClr val="white"/>
                </a:solidFill>
                <a:latin typeface="Courier New" pitchFamily="49" charset="0"/>
              </a:rPr>
              <a:t>ty</a:t>
            </a:r>
            <a:r>
              <a:rPr lang="en-US" sz="1300" b="1" dirty="0">
                <a:solidFill>
                  <a:prstClr val="white"/>
                </a:solidFill>
                <a:latin typeface="Courier New" pitchFamily="49" charset="0"/>
              </a:rPr>
              <a:t/>
            </a:r>
            <a:br>
              <a:rPr lang="en-US" sz="1300" b="1" dirty="0">
                <a:solidFill>
                  <a:prstClr val="white"/>
                </a:solidFill>
                <a:latin typeface="Courier New" pitchFamily="49" charset="0"/>
              </a:rPr>
            </a:br>
            <a:r>
              <a:rPr lang="en-US" sz="1300" b="1" dirty="0" smtClean="0">
                <a:solidFill>
                  <a:prstClr val="white"/>
                </a:solidFill>
                <a:latin typeface="Courier New" pitchFamily="49" charset="0"/>
              </a:rPr>
              <a:t>real</a:t>
            </a:r>
            <a:r>
              <a:rPr lang="en-US" sz="1300" b="1" dirty="0">
                <a:solidFill>
                  <a:prstClr val="white"/>
                </a:solidFill>
                <a:latin typeface="Courier New" pitchFamily="49" charset="0"/>
              </a:rPr>
              <a:t>, shared :: </a:t>
            </a:r>
            <a:r>
              <a:rPr lang="en-US" sz="1300" b="1" dirty="0" err="1">
                <a:solidFill>
                  <a:prstClr val="white"/>
                </a:solidFill>
                <a:latin typeface="Courier New" pitchFamily="49" charset="0"/>
              </a:rPr>
              <a:t>Asub</a:t>
            </a:r>
            <a:r>
              <a:rPr lang="en-US" sz="1300" b="1" dirty="0">
                <a:solidFill>
                  <a:prstClr val="white"/>
                </a:solidFill>
                <a:latin typeface="Courier New" pitchFamily="49" charset="0"/>
              </a:rPr>
              <a:t>(16,16</a:t>
            </a:r>
            <a:r>
              <a:rPr lang="en-US" sz="1300" b="1" dirty="0" smtClean="0">
                <a:solidFill>
                  <a:prstClr val="white"/>
                </a:solidFill>
                <a:latin typeface="Courier New" pitchFamily="49" charset="0"/>
              </a:rPr>
              <a:t>),</a:t>
            </a:r>
            <a:r>
              <a:rPr lang="en-US" sz="1300" b="1" dirty="0" err="1" smtClean="0">
                <a:solidFill>
                  <a:prstClr val="white"/>
                </a:solidFill>
                <a:latin typeface="Courier New" pitchFamily="49" charset="0"/>
              </a:rPr>
              <a:t>Bsub</a:t>
            </a:r>
            <a:r>
              <a:rPr lang="en-US" sz="1300" b="1" dirty="0" smtClean="0">
                <a:solidFill>
                  <a:prstClr val="white"/>
                </a:solidFill>
                <a:latin typeface="Courier New" pitchFamily="49" charset="0"/>
              </a:rPr>
              <a:t>(16,16)</a:t>
            </a:r>
            <a:r>
              <a:rPr lang="en-US" sz="1300" b="1" dirty="0">
                <a:solidFill>
                  <a:prstClr val="white"/>
                </a:solidFill>
                <a:latin typeface="Courier New" pitchFamily="49" charset="0"/>
              </a:rPr>
              <a:t/>
            </a:r>
            <a:br>
              <a:rPr lang="en-US" sz="1300" b="1" dirty="0">
                <a:solidFill>
                  <a:prstClr val="white"/>
                </a:solidFill>
                <a:latin typeface="Courier New" pitchFamily="49" charset="0"/>
              </a:rPr>
            </a:br>
            <a:r>
              <a:rPr lang="en-US" sz="1300" b="1" dirty="0" err="1" smtClean="0">
                <a:solidFill>
                  <a:prstClr val="white"/>
                </a:solidFill>
                <a:latin typeface="Courier New" pitchFamily="49" charset="0"/>
              </a:rPr>
              <a:t>tx</a:t>
            </a:r>
            <a:r>
              <a:rPr lang="en-US" sz="1300" b="1" dirty="0" smtClean="0">
                <a:solidFill>
                  <a:prstClr val="white"/>
                </a:solidFill>
                <a:latin typeface="Courier New" pitchFamily="49" charset="0"/>
              </a:rPr>
              <a:t> </a:t>
            </a:r>
            <a:r>
              <a:rPr lang="en-US" sz="1300" b="1" dirty="0">
                <a:solidFill>
                  <a:prstClr val="white"/>
                </a:solidFill>
                <a:latin typeface="Courier New" pitchFamily="49" charset="0"/>
              </a:rPr>
              <a:t>= </a:t>
            </a:r>
            <a:r>
              <a:rPr lang="en-US" sz="1300" b="1" dirty="0" err="1" smtClean="0">
                <a:solidFill>
                  <a:prstClr val="white"/>
                </a:solidFill>
                <a:latin typeface="Courier New" pitchFamily="49" charset="0"/>
              </a:rPr>
              <a:t>threadidx%x</a:t>
            </a:r>
            <a:r>
              <a:rPr lang="en-US" sz="1300" b="1" dirty="0">
                <a:solidFill>
                  <a:prstClr val="white"/>
                </a:solidFill>
                <a:latin typeface="Courier New" pitchFamily="49" charset="0"/>
              </a:rPr>
              <a:t/>
            </a:r>
            <a:br>
              <a:rPr lang="en-US" sz="1300" b="1" dirty="0">
                <a:solidFill>
                  <a:prstClr val="white"/>
                </a:solidFill>
                <a:latin typeface="Courier New" pitchFamily="49" charset="0"/>
              </a:rPr>
            </a:br>
            <a:r>
              <a:rPr lang="en-US" sz="1300" b="1" dirty="0" err="1" smtClean="0">
                <a:solidFill>
                  <a:prstClr val="white"/>
                </a:solidFill>
                <a:latin typeface="Courier New" pitchFamily="49" charset="0"/>
              </a:rPr>
              <a:t>ty</a:t>
            </a:r>
            <a:r>
              <a:rPr lang="en-US" sz="1300" b="1" dirty="0" smtClean="0">
                <a:solidFill>
                  <a:prstClr val="white"/>
                </a:solidFill>
                <a:latin typeface="Courier New" pitchFamily="49" charset="0"/>
              </a:rPr>
              <a:t> </a:t>
            </a:r>
            <a:r>
              <a:rPr lang="en-US" sz="1300" b="1" dirty="0">
                <a:solidFill>
                  <a:prstClr val="white"/>
                </a:solidFill>
                <a:latin typeface="Courier New" pitchFamily="49" charset="0"/>
              </a:rPr>
              <a:t>= </a:t>
            </a:r>
            <a:r>
              <a:rPr lang="en-US" sz="1300" b="1" dirty="0" err="1" smtClean="0">
                <a:solidFill>
                  <a:prstClr val="white"/>
                </a:solidFill>
                <a:latin typeface="Courier New" pitchFamily="49" charset="0"/>
              </a:rPr>
              <a:t>threadidx%y</a:t>
            </a:r>
            <a:r>
              <a:rPr lang="en-US" sz="1300" b="1" dirty="0">
                <a:solidFill>
                  <a:prstClr val="white"/>
                </a:solidFill>
                <a:latin typeface="Courier New" pitchFamily="49" charset="0"/>
              </a:rPr>
              <a:t/>
            </a:r>
            <a:br>
              <a:rPr lang="en-US" sz="1300" b="1" dirty="0">
                <a:solidFill>
                  <a:prstClr val="white"/>
                </a:solidFill>
                <a:latin typeface="Courier New" pitchFamily="49" charset="0"/>
              </a:rPr>
            </a:br>
            <a:r>
              <a:rPr lang="en-US" sz="1300" b="1" dirty="0" err="1" smtClean="0">
                <a:solidFill>
                  <a:prstClr val="white"/>
                </a:solidFill>
                <a:latin typeface="Courier New" pitchFamily="49" charset="0"/>
              </a:rPr>
              <a:t>i</a:t>
            </a:r>
            <a:r>
              <a:rPr lang="en-US" sz="1300" b="1" dirty="0" smtClean="0">
                <a:solidFill>
                  <a:prstClr val="white"/>
                </a:solidFill>
                <a:latin typeface="Courier New" pitchFamily="49" charset="0"/>
              </a:rPr>
              <a:t> </a:t>
            </a:r>
            <a:r>
              <a:rPr lang="en-US" sz="1300" b="1" dirty="0">
                <a:solidFill>
                  <a:prstClr val="white"/>
                </a:solidFill>
                <a:latin typeface="Courier New" pitchFamily="49" charset="0"/>
              </a:rPr>
              <a:t>= </a:t>
            </a:r>
            <a:r>
              <a:rPr lang="en-US" sz="1300" b="1" dirty="0" err="1">
                <a:solidFill>
                  <a:prstClr val="white"/>
                </a:solidFill>
                <a:latin typeface="Courier New" pitchFamily="49" charset="0"/>
              </a:rPr>
              <a:t>blockidx%x</a:t>
            </a:r>
            <a:r>
              <a:rPr lang="en-US" sz="1300" b="1" dirty="0">
                <a:solidFill>
                  <a:prstClr val="white"/>
                </a:solidFill>
                <a:latin typeface="Courier New" pitchFamily="49" charset="0"/>
              </a:rPr>
              <a:t> * 16 + </a:t>
            </a:r>
            <a:r>
              <a:rPr lang="en-US" sz="1300" b="1" dirty="0" err="1">
                <a:solidFill>
                  <a:prstClr val="white"/>
                </a:solidFill>
                <a:latin typeface="Courier New" pitchFamily="49" charset="0"/>
              </a:rPr>
              <a:t>tx</a:t>
            </a:r>
            <a:r>
              <a:rPr lang="en-US" sz="1300" b="1" dirty="0">
                <a:solidFill>
                  <a:prstClr val="white"/>
                </a:solidFill>
                <a:latin typeface="Courier New" pitchFamily="49" charset="0"/>
              </a:rPr>
              <a:t> </a:t>
            </a:r>
            <a:br>
              <a:rPr lang="en-US" sz="1300" b="1" dirty="0">
                <a:solidFill>
                  <a:prstClr val="white"/>
                </a:solidFill>
                <a:latin typeface="Courier New" pitchFamily="49" charset="0"/>
              </a:rPr>
            </a:br>
            <a:r>
              <a:rPr lang="en-US" sz="1300" b="1" dirty="0" smtClean="0">
                <a:solidFill>
                  <a:prstClr val="white"/>
                </a:solidFill>
                <a:latin typeface="Courier New" pitchFamily="49" charset="0"/>
              </a:rPr>
              <a:t>j </a:t>
            </a:r>
            <a:r>
              <a:rPr lang="en-US" sz="1300" b="1" dirty="0">
                <a:solidFill>
                  <a:prstClr val="white"/>
                </a:solidFill>
                <a:latin typeface="Courier New" pitchFamily="49" charset="0"/>
              </a:rPr>
              <a:t>= </a:t>
            </a:r>
            <a:r>
              <a:rPr lang="en-US" sz="1300" b="1" dirty="0" err="1">
                <a:solidFill>
                  <a:prstClr val="white"/>
                </a:solidFill>
                <a:latin typeface="Courier New" pitchFamily="49" charset="0"/>
              </a:rPr>
              <a:t>blockidx%y</a:t>
            </a:r>
            <a:r>
              <a:rPr lang="en-US" sz="1300" b="1" dirty="0">
                <a:solidFill>
                  <a:prstClr val="white"/>
                </a:solidFill>
                <a:latin typeface="Courier New" pitchFamily="49" charset="0"/>
              </a:rPr>
              <a:t> * 16 + </a:t>
            </a:r>
            <a:r>
              <a:rPr lang="en-US" sz="1300" b="1" dirty="0" err="1" smtClean="0">
                <a:solidFill>
                  <a:prstClr val="white"/>
                </a:solidFill>
                <a:latin typeface="Courier New" pitchFamily="49" charset="0"/>
              </a:rPr>
              <a:t>ty</a:t>
            </a:r>
            <a:r>
              <a:rPr lang="en-US" sz="1300" b="1" dirty="0">
                <a:solidFill>
                  <a:prstClr val="white"/>
                </a:solidFill>
                <a:latin typeface="Courier New" pitchFamily="49" charset="0"/>
              </a:rPr>
              <a:t/>
            </a:r>
            <a:br>
              <a:rPr lang="en-US" sz="1300" b="1" dirty="0">
                <a:solidFill>
                  <a:prstClr val="white"/>
                </a:solidFill>
                <a:latin typeface="Courier New" pitchFamily="49" charset="0"/>
              </a:rPr>
            </a:br>
            <a:r>
              <a:rPr lang="en-US" sz="1300" b="1" dirty="0" err="1" smtClean="0">
                <a:solidFill>
                  <a:prstClr val="white"/>
                </a:solidFill>
                <a:latin typeface="Courier New" pitchFamily="49" charset="0"/>
              </a:rPr>
              <a:t>Cij</a:t>
            </a:r>
            <a:r>
              <a:rPr lang="en-US" sz="1300" b="1" dirty="0" smtClean="0">
                <a:solidFill>
                  <a:prstClr val="white"/>
                </a:solidFill>
                <a:latin typeface="Courier New" pitchFamily="49" charset="0"/>
              </a:rPr>
              <a:t> </a:t>
            </a:r>
            <a:r>
              <a:rPr lang="en-US" sz="1300" b="1" dirty="0">
                <a:solidFill>
                  <a:prstClr val="white"/>
                </a:solidFill>
                <a:latin typeface="Courier New" pitchFamily="49" charset="0"/>
              </a:rPr>
              <a:t>= 0.0</a:t>
            </a:r>
            <a:br>
              <a:rPr lang="en-US" sz="1300" b="1" dirty="0">
                <a:solidFill>
                  <a:prstClr val="white"/>
                </a:solidFill>
                <a:latin typeface="Courier New" pitchFamily="49" charset="0"/>
              </a:rPr>
            </a:br>
            <a:r>
              <a:rPr lang="en-US" sz="1300" b="1" dirty="0" smtClean="0">
                <a:solidFill>
                  <a:prstClr val="white"/>
                </a:solidFill>
                <a:latin typeface="Courier New" pitchFamily="49" charset="0"/>
              </a:rPr>
              <a:t>do </a:t>
            </a:r>
            <a:r>
              <a:rPr lang="en-US" sz="1300" b="1" dirty="0">
                <a:solidFill>
                  <a:prstClr val="white"/>
                </a:solidFill>
                <a:latin typeface="Courier New" pitchFamily="49" charset="0"/>
              </a:rPr>
              <a:t>kb = 1, M, 16</a:t>
            </a:r>
            <a:br>
              <a:rPr lang="en-US" sz="1300" b="1" dirty="0">
                <a:solidFill>
                  <a:prstClr val="white"/>
                </a:solidFill>
                <a:latin typeface="Courier New" pitchFamily="49" charset="0"/>
              </a:rPr>
            </a:br>
            <a:r>
              <a:rPr lang="en-US" sz="1300" b="1" dirty="0">
                <a:solidFill>
                  <a:prstClr val="white"/>
                </a:solidFill>
                <a:latin typeface="Courier New" pitchFamily="49" charset="0"/>
              </a:rPr>
              <a:t>   </a:t>
            </a:r>
            <a:r>
              <a:rPr lang="en-US" sz="1300" b="1" dirty="0" err="1" smtClean="0">
                <a:solidFill>
                  <a:prstClr val="white"/>
                </a:solidFill>
                <a:latin typeface="Courier New" pitchFamily="49" charset="0"/>
              </a:rPr>
              <a:t>Asub</a:t>
            </a:r>
            <a:r>
              <a:rPr lang="en-US" sz="1300" b="1" dirty="0" smtClean="0">
                <a:solidFill>
                  <a:prstClr val="white"/>
                </a:solidFill>
                <a:latin typeface="Courier New" pitchFamily="49" charset="0"/>
              </a:rPr>
              <a:t>(</a:t>
            </a:r>
            <a:r>
              <a:rPr lang="en-US" sz="1300" b="1" dirty="0" err="1" smtClean="0">
                <a:solidFill>
                  <a:prstClr val="white"/>
                </a:solidFill>
                <a:latin typeface="Courier New" pitchFamily="49" charset="0"/>
              </a:rPr>
              <a:t>tx,ty</a:t>
            </a:r>
            <a:r>
              <a:rPr lang="en-US" sz="1300" b="1" dirty="0">
                <a:solidFill>
                  <a:prstClr val="white"/>
                </a:solidFill>
                <a:latin typeface="Courier New" pitchFamily="49" charset="0"/>
              </a:rPr>
              <a:t>) = </a:t>
            </a:r>
            <a:r>
              <a:rPr lang="en-US" sz="1300" b="1" dirty="0" smtClean="0">
                <a:solidFill>
                  <a:prstClr val="white"/>
                </a:solidFill>
                <a:latin typeface="Courier New" pitchFamily="49" charset="0"/>
              </a:rPr>
              <a:t>A(i,kb+tx-1)</a:t>
            </a:r>
            <a:r>
              <a:rPr lang="en-US" sz="1300" b="1" dirty="0">
                <a:solidFill>
                  <a:prstClr val="white"/>
                </a:solidFill>
                <a:latin typeface="Courier New" pitchFamily="49" charset="0"/>
              </a:rPr>
              <a:t/>
            </a:r>
            <a:br>
              <a:rPr lang="en-US" sz="1300" b="1" dirty="0">
                <a:solidFill>
                  <a:prstClr val="white"/>
                </a:solidFill>
                <a:latin typeface="Courier New" pitchFamily="49" charset="0"/>
              </a:rPr>
            </a:br>
            <a:r>
              <a:rPr lang="en-US" sz="1300" b="1" dirty="0">
                <a:solidFill>
                  <a:prstClr val="white"/>
                </a:solidFill>
                <a:latin typeface="Courier New" pitchFamily="49" charset="0"/>
              </a:rPr>
              <a:t>   </a:t>
            </a:r>
            <a:r>
              <a:rPr lang="en-US" sz="1300" b="1" dirty="0" err="1" smtClean="0">
                <a:solidFill>
                  <a:prstClr val="white"/>
                </a:solidFill>
                <a:latin typeface="Courier New" pitchFamily="49" charset="0"/>
              </a:rPr>
              <a:t>Bsub</a:t>
            </a:r>
            <a:r>
              <a:rPr lang="en-US" sz="1300" b="1" dirty="0" smtClean="0">
                <a:solidFill>
                  <a:prstClr val="white"/>
                </a:solidFill>
                <a:latin typeface="Courier New" pitchFamily="49" charset="0"/>
              </a:rPr>
              <a:t>(</a:t>
            </a:r>
            <a:r>
              <a:rPr lang="en-US" sz="1300" b="1" dirty="0" err="1" smtClean="0">
                <a:solidFill>
                  <a:prstClr val="white"/>
                </a:solidFill>
                <a:latin typeface="Courier New" pitchFamily="49" charset="0"/>
              </a:rPr>
              <a:t>tx,ty</a:t>
            </a:r>
            <a:r>
              <a:rPr lang="en-US" sz="1300" b="1" dirty="0">
                <a:solidFill>
                  <a:prstClr val="white"/>
                </a:solidFill>
                <a:latin typeface="Courier New" pitchFamily="49" charset="0"/>
              </a:rPr>
              <a:t>) = </a:t>
            </a:r>
            <a:r>
              <a:rPr lang="en-US" sz="1300" b="1" dirty="0" smtClean="0">
                <a:solidFill>
                  <a:prstClr val="white"/>
                </a:solidFill>
                <a:latin typeface="Courier New" pitchFamily="49" charset="0"/>
              </a:rPr>
              <a:t>B(kb+ty-1,j)</a:t>
            </a:r>
            <a:r>
              <a:rPr lang="en-US" sz="1300" b="1" dirty="0">
                <a:solidFill>
                  <a:prstClr val="white"/>
                </a:solidFill>
                <a:latin typeface="Courier New" pitchFamily="49" charset="0"/>
              </a:rPr>
              <a:t/>
            </a:r>
            <a:br>
              <a:rPr lang="en-US" sz="1300" b="1" dirty="0">
                <a:solidFill>
                  <a:prstClr val="white"/>
                </a:solidFill>
                <a:latin typeface="Courier New" pitchFamily="49" charset="0"/>
              </a:rPr>
            </a:br>
            <a:r>
              <a:rPr lang="en-US" sz="1300" b="1" dirty="0">
                <a:solidFill>
                  <a:prstClr val="white"/>
                </a:solidFill>
                <a:latin typeface="Courier New" pitchFamily="49" charset="0"/>
              </a:rPr>
              <a:t>   </a:t>
            </a:r>
            <a:r>
              <a:rPr lang="en-US" sz="1300" b="1" dirty="0" smtClean="0">
                <a:solidFill>
                  <a:prstClr val="white"/>
                </a:solidFill>
                <a:latin typeface="Courier New" pitchFamily="49" charset="0"/>
              </a:rPr>
              <a:t>call </a:t>
            </a:r>
            <a:r>
              <a:rPr lang="en-US" sz="1300" b="1" dirty="0" err="1">
                <a:solidFill>
                  <a:prstClr val="white"/>
                </a:solidFill>
                <a:latin typeface="Courier New" pitchFamily="49" charset="0"/>
              </a:rPr>
              <a:t>syncthreads</a:t>
            </a:r>
            <a:r>
              <a:rPr lang="en-US" sz="1300" b="1" dirty="0" smtClean="0">
                <a:solidFill>
                  <a:prstClr val="white"/>
                </a:solidFill>
                <a:latin typeface="Courier New" pitchFamily="49" charset="0"/>
              </a:rPr>
              <a:t>()</a:t>
            </a:r>
            <a:r>
              <a:rPr lang="en-US" sz="1300" b="1" dirty="0">
                <a:solidFill>
                  <a:prstClr val="white"/>
                </a:solidFill>
                <a:latin typeface="Courier New" pitchFamily="49" charset="0"/>
              </a:rPr>
              <a:t/>
            </a:r>
            <a:br>
              <a:rPr lang="en-US" sz="1300" b="1" dirty="0">
                <a:solidFill>
                  <a:prstClr val="white"/>
                </a:solidFill>
                <a:latin typeface="Courier New" pitchFamily="49" charset="0"/>
              </a:rPr>
            </a:br>
            <a:r>
              <a:rPr lang="en-US" sz="1300" b="1" dirty="0">
                <a:solidFill>
                  <a:prstClr val="white"/>
                </a:solidFill>
                <a:latin typeface="Courier New" pitchFamily="49" charset="0"/>
              </a:rPr>
              <a:t>   </a:t>
            </a:r>
            <a:r>
              <a:rPr lang="en-US" sz="1300" b="1" dirty="0" smtClean="0">
                <a:solidFill>
                  <a:prstClr val="white"/>
                </a:solidFill>
                <a:latin typeface="Courier New" pitchFamily="49" charset="0"/>
              </a:rPr>
              <a:t>do </a:t>
            </a:r>
            <a:r>
              <a:rPr lang="en-US" sz="1300" b="1" dirty="0">
                <a:solidFill>
                  <a:prstClr val="white"/>
                </a:solidFill>
                <a:latin typeface="Courier New" pitchFamily="49" charset="0"/>
              </a:rPr>
              <a:t>k = </a:t>
            </a:r>
            <a:r>
              <a:rPr lang="en-US" sz="1300" b="1" dirty="0" smtClean="0">
                <a:solidFill>
                  <a:prstClr val="white"/>
                </a:solidFill>
                <a:latin typeface="Courier New" pitchFamily="49" charset="0"/>
              </a:rPr>
              <a:t>1,16</a:t>
            </a:r>
            <a:r>
              <a:rPr lang="en-US" sz="1300" b="1" dirty="0">
                <a:solidFill>
                  <a:prstClr val="white"/>
                </a:solidFill>
                <a:latin typeface="Courier New" pitchFamily="49" charset="0"/>
              </a:rPr>
              <a:t/>
            </a:r>
            <a:br>
              <a:rPr lang="en-US" sz="1300" b="1" dirty="0">
                <a:solidFill>
                  <a:prstClr val="white"/>
                </a:solidFill>
                <a:latin typeface="Courier New" pitchFamily="49" charset="0"/>
              </a:rPr>
            </a:br>
            <a:r>
              <a:rPr lang="en-US" sz="1300" b="1" dirty="0">
                <a:solidFill>
                  <a:prstClr val="white"/>
                </a:solidFill>
                <a:latin typeface="Courier New" pitchFamily="49" charset="0"/>
              </a:rPr>
              <a:t>      </a:t>
            </a:r>
            <a:r>
              <a:rPr lang="en-US" sz="1300" b="1" dirty="0" err="1" smtClean="0">
                <a:solidFill>
                  <a:prstClr val="white"/>
                </a:solidFill>
                <a:latin typeface="Courier New" pitchFamily="49" charset="0"/>
              </a:rPr>
              <a:t>Cij</a:t>
            </a:r>
            <a:r>
              <a:rPr lang="en-US" sz="1300" b="1" dirty="0" smtClean="0">
                <a:solidFill>
                  <a:prstClr val="white"/>
                </a:solidFill>
                <a:latin typeface="Courier New" pitchFamily="49" charset="0"/>
              </a:rPr>
              <a:t> </a:t>
            </a:r>
            <a:r>
              <a:rPr lang="en-US" sz="1300" b="1" dirty="0">
                <a:solidFill>
                  <a:prstClr val="white"/>
                </a:solidFill>
                <a:latin typeface="Courier New" pitchFamily="49" charset="0"/>
              </a:rPr>
              <a:t>= </a:t>
            </a:r>
            <a:r>
              <a:rPr lang="en-US" sz="1300" b="1" dirty="0" err="1">
                <a:solidFill>
                  <a:prstClr val="white"/>
                </a:solidFill>
                <a:latin typeface="Courier New" pitchFamily="49" charset="0"/>
              </a:rPr>
              <a:t>Cij</a:t>
            </a:r>
            <a:r>
              <a:rPr lang="en-US" sz="1300" b="1" dirty="0">
                <a:solidFill>
                  <a:prstClr val="white"/>
                </a:solidFill>
                <a:latin typeface="Courier New" pitchFamily="49" charset="0"/>
              </a:rPr>
              <a:t> + </a:t>
            </a:r>
            <a:r>
              <a:rPr lang="en-US" sz="1300" b="1" dirty="0" err="1">
                <a:solidFill>
                  <a:prstClr val="white"/>
                </a:solidFill>
                <a:latin typeface="Courier New" pitchFamily="49" charset="0"/>
              </a:rPr>
              <a:t>Asub</a:t>
            </a:r>
            <a:r>
              <a:rPr lang="en-US" sz="1300" b="1" dirty="0">
                <a:solidFill>
                  <a:prstClr val="white"/>
                </a:solidFill>
                <a:latin typeface="Courier New" pitchFamily="49" charset="0"/>
              </a:rPr>
              <a:t>(</a:t>
            </a:r>
            <a:r>
              <a:rPr lang="en-US" sz="1300" b="1" dirty="0" err="1">
                <a:solidFill>
                  <a:prstClr val="white"/>
                </a:solidFill>
                <a:latin typeface="Courier New" pitchFamily="49" charset="0"/>
              </a:rPr>
              <a:t>tx,k</a:t>
            </a:r>
            <a:r>
              <a:rPr lang="en-US" sz="1300" b="1" dirty="0">
                <a:solidFill>
                  <a:prstClr val="white"/>
                </a:solidFill>
                <a:latin typeface="Courier New" pitchFamily="49" charset="0"/>
              </a:rPr>
              <a:t>) * </a:t>
            </a:r>
            <a:r>
              <a:rPr lang="en-US" sz="1300" b="1" dirty="0" err="1">
                <a:solidFill>
                  <a:prstClr val="white"/>
                </a:solidFill>
                <a:latin typeface="Courier New" pitchFamily="49" charset="0"/>
              </a:rPr>
              <a:t>Bsub</a:t>
            </a:r>
            <a:r>
              <a:rPr lang="en-US" sz="1300" b="1" dirty="0">
                <a:solidFill>
                  <a:prstClr val="white"/>
                </a:solidFill>
                <a:latin typeface="Courier New" pitchFamily="49" charset="0"/>
              </a:rPr>
              <a:t>(</a:t>
            </a:r>
            <a:r>
              <a:rPr lang="en-US" sz="1300" b="1" dirty="0" err="1">
                <a:solidFill>
                  <a:prstClr val="white"/>
                </a:solidFill>
                <a:latin typeface="Courier New" pitchFamily="49" charset="0"/>
              </a:rPr>
              <a:t>k,ty</a:t>
            </a:r>
            <a:r>
              <a:rPr lang="en-US" sz="1300" b="1" dirty="0" smtClean="0">
                <a:solidFill>
                  <a:prstClr val="white"/>
                </a:solidFill>
                <a:latin typeface="Courier New" pitchFamily="49" charset="0"/>
              </a:rPr>
              <a:t>)</a:t>
            </a:r>
            <a:r>
              <a:rPr lang="en-US" sz="1300" b="1" dirty="0">
                <a:solidFill>
                  <a:prstClr val="white"/>
                </a:solidFill>
                <a:latin typeface="Courier New" pitchFamily="49" charset="0"/>
              </a:rPr>
              <a:t/>
            </a:r>
            <a:br>
              <a:rPr lang="en-US" sz="1300" b="1" dirty="0">
                <a:solidFill>
                  <a:prstClr val="white"/>
                </a:solidFill>
                <a:latin typeface="Courier New" pitchFamily="49" charset="0"/>
              </a:rPr>
            </a:br>
            <a:r>
              <a:rPr lang="en-US" sz="1300" b="1" dirty="0">
                <a:solidFill>
                  <a:prstClr val="white"/>
                </a:solidFill>
                <a:latin typeface="Courier New" pitchFamily="49" charset="0"/>
              </a:rPr>
              <a:t>   </a:t>
            </a:r>
            <a:r>
              <a:rPr lang="en-US" sz="1300" b="1" dirty="0" err="1" smtClean="0">
                <a:solidFill>
                  <a:prstClr val="white"/>
                </a:solidFill>
                <a:latin typeface="Courier New" pitchFamily="49" charset="0"/>
              </a:rPr>
              <a:t>enddo</a:t>
            </a:r>
            <a:r>
              <a:rPr lang="en-US" sz="1300" b="1" dirty="0">
                <a:solidFill>
                  <a:prstClr val="white"/>
                </a:solidFill>
                <a:latin typeface="Courier New" pitchFamily="49" charset="0"/>
              </a:rPr>
              <a:t/>
            </a:r>
            <a:br>
              <a:rPr lang="en-US" sz="1300" b="1" dirty="0">
                <a:solidFill>
                  <a:prstClr val="white"/>
                </a:solidFill>
                <a:latin typeface="Courier New" pitchFamily="49" charset="0"/>
              </a:rPr>
            </a:br>
            <a:r>
              <a:rPr lang="en-US" sz="1300" b="1" dirty="0">
                <a:solidFill>
                  <a:prstClr val="white"/>
                </a:solidFill>
                <a:latin typeface="Courier New" pitchFamily="49" charset="0"/>
              </a:rPr>
              <a:t>   </a:t>
            </a:r>
            <a:r>
              <a:rPr lang="en-US" sz="1300" b="1" dirty="0" smtClean="0">
                <a:solidFill>
                  <a:prstClr val="white"/>
                </a:solidFill>
                <a:latin typeface="Courier New" pitchFamily="49" charset="0"/>
              </a:rPr>
              <a:t>call </a:t>
            </a:r>
            <a:r>
              <a:rPr lang="en-US" sz="1300" b="1" dirty="0" err="1">
                <a:solidFill>
                  <a:prstClr val="white"/>
                </a:solidFill>
                <a:latin typeface="Courier New" pitchFamily="49" charset="0"/>
              </a:rPr>
              <a:t>syncthreads</a:t>
            </a:r>
            <a:r>
              <a:rPr lang="en-US" sz="1300" b="1" dirty="0">
                <a:solidFill>
                  <a:prstClr val="white"/>
                </a:solidFill>
                <a:latin typeface="Courier New" pitchFamily="49" charset="0"/>
              </a:rPr>
              <a:t>()</a:t>
            </a:r>
            <a:br>
              <a:rPr lang="en-US" sz="1300" b="1" dirty="0">
                <a:solidFill>
                  <a:prstClr val="white"/>
                </a:solidFill>
                <a:latin typeface="Courier New" pitchFamily="49" charset="0"/>
              </a:rPr>
            </a:br>
            <a:r>
              <a:rPr lang="en-US" sz="1300" b="1" dirty="0" err="1" smtClean="0">
                <a:solidFill>
                  <a:prstClr val="white"/>
                </a:solidFill>
                <a:latin typeface="Courier New" pitchFamily="49" charset="0"/>
              </a:rPr>
              <a:t>enddo</a:t>
            </a:r>
            <a:r>
              <a:rPr lang="en-US" sz="1300" b="1" dirty="0">
                <a:solidFill>
                  <a:prstClr val="white"/>
                </a:solidFill>
                <a:latin typeface="Courier New" pitchFamily="49" charset="0"/>
              </a:rPr>
              <a:t/>
            </a:r>
            <a:br>
              <a:rPr lang="en-US" sz="1300" b="1" dirty="0">
                <a:solidFill>
                  <a:prstClr val="white"/>
                </a:solidFill>
                <a:latin typeface="Courier New" pitchFamily="49" charset="0"/>
              </a:rPr>
            </a:br>
            <a:r>
              <a:rPr lang="en-US" sz="1300" b="1" dirty="0" smtClean="0">
                <a:solidFill>
                  <a:prstClr val="white"/>
                </a:solidFill>
                <a:latin typeface="Courier New" pitchFamily="49" charset="0"/>
              </a:rPr>
              <a:t>C(</a:t>
            </a:r>
            <a:r>
              <a:rPr lang="en-US" sz="1300" b="1" dirty="0" err="1" smtClean="0">
                <a:solidFill>
                  <a:prstClr val="white"/>
                </a:solidFill>
                <a:latin typeface="Courier New" pitchFamily="49" charset="0"/>
              </a:rPr>
              <a:t>i,j</a:t>
            </a:r>
            <a:r>
              <a:rPr lang="en-US" sz="1300" b="1" dirty="0">
                <a:solidFill>
                  <a:prstClr val="white"/>
                </a:solidFill>
                <a:latin typeface="Courier New" pitchFamily="49" charset="0"/>
              </a:rPr>
              <a:t>) = </a:t>
            </a:r>
            <a:r>
              <a:rPr lang="en-US" sz="1300" b="1" dirty="0" err="1" smtClean="0">
                <a:solidFill>
                  <a:prstClr val="white"/>
                </a:solidFill>
                <a:latin typeface="Courier New" pitchFamily="49" charset="0"/>
              </a:rPr>
              <a:t>Cij</a:t>
            </a:r>
            <a:r>
              <a:rPr lang="en-US" sz="1300" b="1" dirty="0" smtClean="0">
                <a:solidFill>
                  <a:prstClr val="white"/>
                </a:solidFill>
                <a:latin typeface="Courier New" pitchFamily="49" charset="0"/>
              </a:rPr>
              <a:t> </a:t>
            </a:r>
            <a:r>
              <a:rPr lang="en-US" sz="1300" b="1" dirty="0">
                <a:solidFill>
                  <a:prstClr val="white"/>
                </a:solidFill>
                <a:latin typeface="Courier New" pitchFamily="49" charset="0"/>
              </a:rPr>
              <a:t/>
            </a:r>
            <a:br>
              <a:rPr lang="en-US" sz="1300" b="1" dirty="0">
                <a:solidFill>
                  <a:prstClr val="white"/>
                </a:solidFill>
                <a:latin typeface="Courier New" pitchFamily="49" charset="0"/>
              </a:rPr>
            </a:br>
            <a:r>
              <a:rPr lang="en-US" sz="1300" b="1" dirty="0" smtClean="0">
                <a:solidFill>
                  <a:prstClr val="white"/>
                </a:solidFill>
                <a:latin typeface="Courier New" pitchFamily="49" charset="0"/>
              </a:rPr>
              <a:t>end </a:t>
            </a:r>
            <a:r>
              <a:rPr lang="en-US" sz="1300" b="1" dirty="0">
                <a:solidFill>
                  <a:prstClr val="white"/>
                </a:solidFill>
                <a:latin typeface="Courier New" pitchFamily="49" charset="0"/>
              </a:rPr>
              <a:t>subroutine </a:t>
            </a:r>
            <a:r>
              <a:rPr lang="en-US" sz="1300" b="1" dirty="0" err="1" smtClean="0">
                <a:solidFill>
                  <a:prstClr val="white"/>
                </a:solidFill>
                <a:latin typeface="Courier New" pitchFamily="49" charset="0"/>
              </a:rPr>
              <a:t>mmul_kernel</a:t>
            </a:r>
            <a:endParaRPr lang="en-US" sz="1300" b="1" dirty="0">
              <a:solidFill>
                <a:prstClr val="white"/>
              </a:solidFill>
              <a:latin typeface="Courier New" pitchFamily="49" charset="0"/>
            </a:endParaRPr>
          </a:p>
        </p:txBody>
      </p:sp>
      <p:sp>
        <p:nvSpPr>
          <p:cNvPr id="23" name="Right Arrow 22"/>
          <p:cNvSpPr/>
          <p:nvPr/>
        </p:nvSpPr>
        <p:spPr>
          <a:xfrm>
            <a:off x="0" y="3218852"/>
            <a:ext cx="308758" cy="166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45000"/>
              </a:lnSpc>
              <a:spcBef>
                <a:spcPct val="25000"/>
              </a:spcBef>
              <a:spcAft>
                <a:spcPct val="50000"/>
              </a:spcAft>
              <a:buClr>
                <a:srgbClr val="0033CC"/>
              </a:buClr>
              <a:buSzPct val="65000"/>
              <a:buFont typeface="Wingdings" pitchFamily="2" charset="2"/>
              <a:buNone/>
            </a:pPr>
            <a:endParaRPr lang="en-US" sz="1200">
              <a:solidFill>
                <a:prstClr val="white"/>
              </a:solidFill>
            </a:endParaRPr>
          </a:p>
        </p:txBody>
      </p:sp>
      <p:sp>
        <p:nvSpPr>
          <p:cNvPr id="24" name="Right Arrow 23"/>
          <p:cNvSpPr/>
          <p:nvPr/>
        </p:nvSpPr>
        <p:spPr>
          <a:xfrm>
            <a:off x="0" y="3424414"/>
            <a:ext cx="308758" cy="166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45000"/>
              </a:lnSpc>
              <a:spcBef>
                <a:spcPct val="25000"/>
              </a:spcBef>
              <a:spcAft>
                <a:spcPct val="50000"/>
              </a:spcAft>
              <a:buClr>
                <a:srgbClr val="0033CC"/>
              </a:buClr>
              <a:buSzPct val="65000"/>
              <a:buFont typeface="Wingdings" pitchFamily="2" charset="2"/>
              <a:buNone/>
            </a:pPr>
            <a:endParaRPr lang="en-US" sz="1200">
              <a:solidFill>
                <a:prstClr val="white"/>
              </a:solidFill>
            </a:endParaRPr>
          </a:p>
        </p:txBody>
      </p:sp>
      <p:sp>
        <p:nvSpPr>
          <p:cNvPr id="26" name="Right Arrow 25"/>
          <p:cNvSpPr/>
          <p:nvPr/>
        </p:nvSpPr>
        <p:spPr>
          <a:xfrm>
            <a:off x="0" y="3626047"/>
            <a:ext cx="308758" cy="166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45000"/>
              </a:lnSpc>
              <a:spcBef>
                <a:spcPct val="25000"/>
              </a:spcBef>
              <a:spcAft>
                <a:spcPct val="50000"/>
              </a:spcAft>
              <a:buClr>
                <a:srgbClr val="0033CC"/>
              </a:buClr>
              <a:buSzPct val="65000"/>
              <a:buFont typeface="Wingdings" pitchFamily="2" charset="2"/>
              <a:buNone/>
            </a:pPr>
            <a:endParaRPr lang="en-US" sz="1200">
              <a:solidFill>
                <a:prstClr val="white"/>
              </a:solidFill>
            </a:endParaRPr>
          </a:p>
        </p:txBody>
      </p:sp>
      <p:sp>
        <p:nvSpPr>
          <p:cNvPr id="27" name="Right Arrow 26"/>
          <p:cNvSpPr/>
          <p:nvPr/>
        </p:nvSpPr>
        <p:spPr>
          <a:xfrm>
            <a:off x="0" y="4008029"/>
            <a:ext cx="308758" cy="166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45000"/>
              </a:lnSpc>
              <a:spcBef>
                <a:spcPct val="25000"/>
              </a:spcBef>
              <a:spcAft>
                <a:spcPct val="50000"/>
              </a:spcAft>
              <a:buClr>
                <a:srgbClr val="0033CC"/>
              </a:buClr>
              <a:buSzPct val="65000"/>
              <a:buFont typeface="Wingdings" pitchFamily="2" charset="2"/>
              <a:buNone/>
            </a:pPr>
            <a:endParaRPr lang="en-US" sz="1200">
              <a:solidFill>
                <a:prstClr val="white"/>
              </a:solidFill>
            </a:endParaRPr>
          </a:p>
        </p:txBody>
      </p:sp>
      <p:sp>
        <p:nvSpPr>
          <p:cNvPr id="28" name="Right Arrow 27"/>
          <p:cNvSpPr/>
          <p:nvPr/>
        </p:nvSpPr>
        <p:spPr>
          <a:xfrm>
            <a:off x="0" y="4593239"/>
            <a:ext cx="308758" cy="166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45000"/>
              </a:lnSpc>
              <a:spcBef>
                <a:spcPct val="25000"/>
              </a:spcBef>
              <a:spcAft>
                <a:spcPct val="50000"/>
              </a:spcAft>
              <a:buClr>
                <a:srgbClr val="0033CC"/>
              </a:buClr>
              <a:buSzPct val="65000"/>
              <a:buFont typeface="Wingdings" pitchFamily="2" charset="2"/>
              <a:buNone/>
            </a:pPr>
            <a:endParaRPr lang="en-US" sz="1200">
              <a:solidFill>
                <a:prstClr val="white"/>
              </a:solidFill>
            </a:endParaRPr>
          </a:p>
        </p:txBody>
      </p:sp>
      <p:sp>
        <p:nvSpPr>
          <p:cNvPr id="29" name="Right Arrow 28"/>
          <p:cNvSpPr/>
          <p:nvPr/>
        </p:nvSpPr>
        <p:spPr>
          <a:xfrm>
            <a:off x="0" y="4809434"/>
            <a:ext cx="308758" cy="1662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lnSpc>
                <a:spcPct val="45000"/>
              </a:lnSpc>
              <a:spcBef>
                <a:spcPct val="25000"/>
              </a:spcBef>
              <a:spcAft>
                <a:spcPct val="50000"/>
              </a:spcAft>
              <a:buClr>
                <a:srgbClr val="0033CC"/>
              </a:buClr>
              <a:buSzPct val="65000"/>
              <a:buFont typeface="Wingdings" pitchFamily="2" charset="2"/>
              <a:buNone/>
            </a:pPr>
            <a:endParaRPr lang="en-US" sz="1200">
              <a:solidFill>
                <a:prstClr val="white"/>
              </a:solidFill>
            </a:endParaRPr>
          </a:p>
        </p:txBody>
      </p:sp>
      <p:sp>
        <p:nvSpPr>
          <p:cNvPr id="25" name="Title 1"/>
          <p:cNvSpPr txBox="1">
            <a:spLocks/>
          </p:cNvSpPr>
          <p:nvPr/>
        </p:nvSpPr>
        <p:spPr>
          <a:xfrm>
            <a:off x="469600" y="389451"/>
            <a:ext cx="8284786" cy="731684"/>
          </a:xfrm>
          <a:prstGeom prst="rect">
            <a:avLst/>
          </a:prstGeom>
        </p:spPr>
        <p:txBody>
          <a:bodyPr vert="horz" anchor="t">
            <a:noAutofit/>
          </a:bodyPr>
          <a:lstStyle/>
          <a:p>
            <a:pPr>
              <a:spcBef>
                <a:spcPct val="0"/>
              </a:spcBef>
              <a:defRPr/>
            </a:pPr>
            <a:r>
              <a:rPr lang="en-US" sz="3600" spc="-100" dirty="0" smtClean="0">
                <a:solidFill>
                  <a:prstClr val="white"/>
                </a:solidFill>
                <a:latin typeface="Gill Sans MT" pitchFamily="34" charset="0"/>
              </a:rPr>
              <a:t>PGI CUDA Fortran</a:t>
            </a:r>
            <a:endParaRPr lang="en-US" sz="2400" spc="-100" dirty="0">
              <a:solidFill>
                <a:prstClr val="white"/>
              </a:solidFill>
              <a:latin typeface="Gill Sans MT" pitchFamily="34" charset="0"/>
            </a:endParaRPr>
          </a:p>
        </p:txBody>
      </p:sp>
    </p:spTree>
    <p:extLst>
      <p:ext uri="{BB962C8B-B14F-4D97-AF65-F5344CB8AC3E}">
        <p14:creationId xmlns:p14="http://schemas.microsoft.com/office/powerpoint/2010/main" val="363025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6"/>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7"/>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8"/>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8" grpId="0" animBg="1"/>
      <p:bldP spid="19" grpId="0" animBg="1"/>
      <p:bldP spid="20" grpId="0" animBg="1"/>
      <p:bldP spid="21" grpId="0" animBg="1"/>
      <p:bldP spid="22" grpId="0" animBg="1"/>
      <p:bldP spid="11" grpId="0" animBg="1"/>
      <p:bldP spid="12" grpId="0" animBg="1"/>
      <p:bldP spid="23" grpId="0" animBg="1"/>
      <p:bldP spid="23" grpId="1" animBg="1"/>
      <p:bldP spid="24" grpId="0" animBg="1"/>
      <p:bldP spid="24" grpId="1" animBg="1"/>
      <p:bldP spid="26" grpId="0" animBg="1"/>
      <p:bldP spid="26" grpId="1" animBg="1"/>
      <p:bldP spid="27" grpId="0" animBg="1"/>
      <p:bldP spid="27" grpId="1" animBg="1"/>
      <p:bldP spid="28" grpId="0" animBg="1"/>
      <p:bldP spid="28" grpId="1" animBg="1"/>
      <p:bldP spid="29" grpId="0" animBg="1"/>
      <p:bldP spid="29" grpId="1"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p:txBody>
          <a:bodyPr/>
          <a:lstStyle/>
          <a:p>
            <a:r>
              <a:rPr lang="en-US" dirty="0" smtClean="0"/>
              <a:t>Compiler Profiling Variables</a:t>
            </a:r>
            <a:endParaRPr lang="en-US" dirty="0"/>
          </a:p>
        </p:txBody>
      </p:sp>
      <p:sp>
        <p:nvSpPr>
          <p:cNvPr id="3" name="Content Placeholder 2"/>
          <p:cNvSpPr>
            <a:spLocks noGrp="1"/>
          </p:cNvSpPr>
          <p:nvPr>
            <p:ph idx="1"/>
          </p:nvPr>
        </p:nvSpPr>
        <p:spPr/>
        <p:txBody>
          <a:bodyPr/>
          <a:lstStyle/>
          <a:p>
            <a:r>
              <a:rPr lang="en-US" dirty="0" smtClean="0"/>
              <a:t>The PGI compiler provides automatic instrumentation when </a:t>
            </a:r>
            <a:r>
              <a:rPr lang="en-US" dirty="0" smtClean="0">
                <a:solidFill>
                  <a:schemeClr val="accent4"/>
                </a:solidFill>
                <a:latin typeface="Courier New" pitchFamily="49" charset="0"/>
                <a:cs typeface="Courier New" pitchFamily="49" charset="0"/>
              </a:rPr>
              <a:t>PGI_ACC_TIME=1</a:t>
            </a:r>
            <a:r>
              <a:rPr lang="en-US" dirty="0" smtClean="0"/>
              <a:t> at runtime</a:t>
            </a:r>
            <a:endParaRPr lang="en-US" dirty="0"/>
          </a:p>
        </p:txBody>
      </p:sp>
      <p:sp>
        <p:nvSpPr>
          <p:cNvPr id="8" name="Rounded Rectangle 7"/>
          <p:cNvSpPr/>
          <p:nvPr/>
        </p:nvSpPr>
        <p:spPr>
          <a:xfrm>
            <a:off x="609600" y="2667001"/>
            <a:ext cx="7924800" cy="3249084"/>
          </a:xfrm>
          <a:prstGeom prst="roundRect">
            <a:avLst/>
          </a:prstGeom>
          <a:solidFill>
            <a:schemeClr val="bg1">
              <a:lumMod val="85000"/>
              <a:lumOff val="15000"/>
            </a:schemeClr>
          </a:solidFill>
          <a:ln w="38100">
            <a:solidFill>
              <a:srgbClr val="73B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0" tIns="45718" rIns="0" bIns="45718" rtlCol="0" anchor="t"/>
          <a:lstStyle/>
          <a:p>
            <a:pPr marL="457200" eaLnBrk="0" fontAlgn="ctr" hangingPunct="0">
              <a:spcBef>
                <a:spcPct val="10000"/>
              </a:spcBef>
              <a:buSzPct val="180000"/>
            </a:pPr>
            <a:r>
              <a:rPr lang="en-US" sz="1400" b="1" dirty="0" smtClean="0">
                <a:solidFill>
                  <a:srgbClr val="FFFFFF"/>
                </a:solidFill>
                <a:latin typeface="Courier New" pitchFamily="49" charset="0"/>
                <a:cs typeface="Courier New" pitchFamily="49" charset="0"/>
              </a:rPr>
              <a:t>Accelerator </a:t>
            </a:r>
            <a:r>
              <a:rPr lang="en-US" sz="1400" b="1" dirty="0">
                <a:solidFill>
                  <a:srgbClr val="FFFFFF"/>
                </a:solidFill>
                <a:latin typeface="Courier New" pitchFamily="49" charset="0"/>
                <a:cs typeface="Courier New" pitchFamily="49" charset="0"/>
              </a:rPr>
              <a:t>Kernel Timing data</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/home/</a:t>
            </a:r>
            <a:r>
              <a:rPr lang="en-US" sz="1400" b="1" dirty="0" err="1">
                <a:solidFill>
                  <a:srgbClr val="FFFFFF"/>
                </a:solidFill>
                <a:latin typeface="Courier New" pitchFamily="49" charset="0"/>
                <a:cs typeface="Courier New" pitchFamily="49" charset="0"/>
              </a:rPr>
              <a:t>jlarkin</a:t>
            </a:r>
            <a:r>
              <a:rPr lang="en-US" sz="1400" b="1" dirty="0">
                <a:solidFill>
                  <a:srgbClr val="FFFFFF"/>
                </a:solidFill>
                <a:latin typeface="Courier New" pitchFamily="49" charset="0"/>
                <a:cs typeface="Courier New" pitchFamily="49" charset="0"/>
              </a:rPr>
              <a:t>/kernels/</a:t>
            </a:r>
            <a:r>
              <a:rPr lang="en-US" sz="1400" b="1" dirty="0" err="1">
                <a:solidFill>
                  <a:srgbClr val="FFFFFF"/>
                </a:solidFill>
                <a:latin typeface="Courier New" pitchFamily="49" charset="0"/>
                <a:cs typeface="Courier New" pitchFamily="49" charset="0"/>
              </a:rPr>
              <a:t>saxpy</a:t>
            </a:r>
            <a:r>
              <a:rPr lang="en-US" sz="1400" b="1" dirty="0">
                <a:solidFill>
                  <a:srgbClr val="FFFFFF"/>
                </a:solidFill>
                <a:latin typeface="Courier New" pitchFamily="49" charset="0"/>
                <a:cs typeface="Courier New" pitchFamily="49" charset="0"/>
              </a:rPr>
              <a:t>/</a:t>
            </a:r>
            <a:r>
              <a:rPr lang="en-US" sz="1400" b="1" dirty="0" err="1">
                <a:solidFill>
                  <a:srgbClr val="FFFFFF"/>
                </a:solidFill>
                <a:latin typeface="Courier New" pitchFamily="49" charset="0"/>
                <a:cs typeface="Courier New" pitchFamily="49" charset="0"/>
              </a:rPr>
              <a:t>saxpy.c</a:t>
            </a:r>
            <a:endParaRPr lang="en-US" sz="1400" b="1" dirty="0">
              <a:solidFill>
                <a:srgbClr val="FFFFFF"/>
              </a:solidFill>
              <a:latin typeface="Courier New" pitchFamily="49" charset="0"/>
              <a:cs typeface="Courier New" pitchFamily="49" charset="0"/>
            </a:endParaRP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  </a:t>
            </a:r>
            <a:r>
              <a:rPr lang="en-US" sz="1400" b="1" dirty="0" err="1">
                <a:solidFill>
                  <a:srgbClr val="FFFFFF"/>
                </a:solidFill>
                <a:latin typeface="Courier New" pitchFamily="49" charset="0"/>
                <a:cs typeface="Courier New" pitchFamily="49" charset="0"/>
              </a:rPr>
              <a:t>saxpy</a:t>
            </a:r>
            <a:r>
              <a:rPr lang="en-US" sz="1400" b="1" dirty="0">
                <a:solidFill>
                  <a:srgbClr val="FFFFFF"/>
                </a:solidFill>
                <a:latin typeface="Courier New" pitchFamily="49" charset="0"/>
                <a:cs typeface="Courier New" pitchFamily="49" charset="0"/>
              </a:rPr>
              <a:t>  NVIDIA  </a:t>
            </a:r>
            <a:r>
              <a:rPr lang="en-US" sz="1400" b="1" dirty="0" err="1">
                <a:solidFill>
                  <a:srgbClr val="FFFFFF"/>
                </a:solidFill>
                <a:latin typeface="Courier New" pitchFamily="49" charset="0"/>
                <a:cs typeface="Courier New" pitchFamily="49" charset="0"/>
              </a:rPr>
              <a:t>devicenum</a:t>
            </a:r>
            <a:r>
              <a:rPr lang="en-US" sz="1400" b="1" dirty="0">
                <a:solidFill>
                  <a:srgbClr val="FFFFFF"/>
                </a:solidFill>
                <a:latin typeface="Courier New" pitchFamily="49" charset="0"/>
                <a:cs typeface="Courier New" pitchFamily="49" charset="0"/>
              </a:rPr>
              <a:t>=0</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        time(us): 3,256</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        11: data </a:t>
            </a:r>
            <a:r>
              <a:rPr lang="en-US" sz="1400" b="1" dirty="0" err="1">
                <a:solidFill>
                  <a:srgbClr val="FFFFFF"/>
                </a:solidFill>
                <a:latin typeface="Courier New" pitchFamily="49" charset="0"/>
                <a:cs typeface="Courier New" pitchFamily="49" charset="0"/>
              </a:rPr>
              <a:t>copyin</a:t>
            </a:r>
            <a:r>
              <a:rPr lang="en-US" sz="1400" b="1" dirty="0">
                <a:solidFill>
                  <a:srgbClr val="FFFFFF"/>
                </a:solidFill>
                <a:latin typeface="Courier New" pitchFamily="49" charset="0"/>
                <a:cs typeface="Courier New" pitchFamily="49" charset="0"/>
              </a:rPr>
              <a:t> reached 2 times</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             device time(us): total=1,619 max=892 min=727 </a:t>
            </a:r>
            <a:r>
              <a:rPr lang="en-US" sz="1400" b="1" dirty="0" err="1">
                <a:solidFill>
                  <a:srgbClr val="FFFFFF"/>
                </a:solidFill>
                <a:latin typeface="Courier New" pitchFamily="49" charset="0"/>
                <a:cs typeface="Courier New" pitchFamily="49" charset="0"/>
              </a:rPr>
              <a:t>avg</a:t>
            </a:r>
            <a:r>
              <a:rPr lang="en-US" sz="1400" b="1" dirty="0">
                <a:solidFill>
                  <a:srgbClr val="FFFFFF"/>
                </a:solidFill>
                <a:latin typeface="Courier New" pitchFamily="49" charset="0"/>
                <a:cs typeface="Courier New" pitchFamily="49" charset="0"/>
              </a:rPr>
              <a:t>=809</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        11: kernel launched 1 times</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            grid: [4096]  block: [256]</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             device time(us): total=714 max=714 min=714 </a:t>
            </a:r>
            <a:r>
              <a:rPr lang="en-US" sz="1400" b="1" dirty="0" err="1">
                <a:solidFill>
                  <a:srgbClr val="FFFFFF"/>
                </a:solidFill>
                <a:latin typeface="Courier New" pitchFamily="49" charset="0"/>
                <a:cs typeface="Courier New" pitchFamily="49" charset="0"/>
              </a:rPr>
              <a:t>avg</a:t>
            </a:r>
            <a:r>
              <a:rPr lang="en-US" sz="1400" b="1" dirty="0">
                <a:solidFill>
                  <a:srgbClr val="FFFFFF"/>
                </a:solidFill>
                <a:latin typeface="Courier New" pitchFamily="49" charset="0"/>
                <a:cs typeface="Courier New" pitchFamily="49" charset="0"/>
              </a:rPr>
              <a:t>=714</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            elapsed time(us): total=724 max=724 min=724 </a:t>
            </a:r>
            <a:r>
              <a:rPr lang="en-US" sz="1400" b="1" dirty="0" err="1">
                <a:solidFill>
                  <a:srgbClr val="FFFFFF"/>
                </a:solidFill>
                <a:latin typeface="Courier New" pitchFamily="49" charset="0"/>
                <a:cs typeface="Courier New" pitchFamily="49" charset="0"/>
              </a:rPr>
              <a:t>avg</a:t>
            </a:r>
            <a:r>
              <a:rPr lang="en-US" sz="1400" b="1" dirty="0">
                <a:solidFill>
                  <a:srgbClr val="FFFFFF"/>
                </a:solidFill>
                <a:latin typeface="Courier New" pitchFamily="49" charset="0"/>
                <a:cs typeface="Courier New" pitchFamily="49" charset="0"/>
              </a:rPr>
              <a:t>=724</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        15: data </a:t>
            </a:r>
            <a:r>
              <a:rPr lang="en-US" sz="1400" b="1" dirty="0" err="1">
                <a:solidFill>
                  <a:srgbClr val="FFFFFF"/>
                </a:solidFill>
                <a:latin typeface="Courier New" pitchFamily="49" charset="0"/>
                <a:cs typeface="Courier New" pitchFamily="49" charset="0"/>
              </a:rPr>
              <a:t>copyout</a:t>
            </a:r>
            <a:r>
              <a:rPr lang="en-US" sz="1400" b="1" dirty="0">
                <a:solidFill>
                  <a:srgbClr val="FFFFFF"/>
                </a:solidFill>
                <a:latin typeface="Courier New" pitchFamily="49" charset="0"/>
                <a:cs typeface="Courier New" pitchFamily="49" charset="0"/>
              </a:rPr>
              <a:t> reached 1 times</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             device time(us): total=923 max=923 min=923 </a:t>
            </a:r>
            <a:r>
              <a:rPr lang="en-US" sz="1400" b="1" dirty="0" err="1">
                <a:solidFill>
                  <a:srgbClr val="FFFFFF"/>
                </a:solidFill>
                <a:latin typeface="Courier New" pitchFamily="49" charset="0"/>
                <a:cs typeface="Courier New" pitchFamily="49" charset="0"/>
              </a:rPr>
              <a:t>avg</a:t>
            </a:r>
            <a:r>
              <a:rPr lang="en-US" sz="1400" b="1" dirty="0">
                <a:solidFill>
                  <a:srgbClr val="FFFFFF"/>
                </a:solidFill>
                <a:latin typeface="Courier New" pitchFamily="49" charset="0"/>
                <a:cs typeface="Courier New" pitchFamily="49" charset="0"/>
              </a:rPr>
              <a:t>=923</a:t>
            </a:r>
          </a:p>
        </p:txBody>
      </p:sp>
    </p:spTree>
    <p:extLst>
      <p:ext uri="{BB962C8B-B14F-4D97-AF65-F5344CB8AC3E}">
        <p14:creationId xmlns:p14="http://schemas.microsoft.com/office/powerpoint/2010/main" val="921504577"/>
      </p:ext>
    </p:extLst>
  </p:cSld>
  <p:clrMapOvr>
    <a:masterClrMapping/>
  </p:clrMapOvr>
  <p:transition>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CUDA Profiler (</a:t>
            </a:r>
            <a:r>
              <a:rPr lang="en-US" dirty="0" err="1" smtClean="0"/>
              <a:t>nvprof</a:t>
            </a:r>
            <a:r>
              <a:rPr lang="en-US" dirty="0" smtClean="0"/>
              <a:t>)</a:t>
            </a:r>
            <a:endParaRPr lang="en-US" dirty="0"/>
          </a:p>
        </p:txBody>
      </p:sp>
      <p:sp>
        <p:nvSpPr>
          <p:cNvPr id="3" name="Content Placeholder 2"/>
          <p:cNvSpPr>
            <a:spLocks noGrp="1"/>
          </p:cNvSpPr>
          <p:nvPr>
            <p:ph idx="1"/>
          </p:nvPr>
        </p:nvSpPr>
        <p:spPr/>
        <p:txBody>
          <a:bodyPr/>
          <a:lstStyle/>
          <a:p>
            <a:r>
              <a:rPr lang="en-US" dirty="0" smtClean="0"/>
              <a:t>At its most basic, </a:t>
            </a:r>
            <a:r>
              <a:rPr lang="en-US" dirty="0" err="1" smtClean="0"/>
              <a:t>nvprof</a:t>
            </a:r>
            <a:r>
              <a:rPr lang="en-US" dirty="0" smtClean="0"/>
              <a:t> will instrument your application and provide information about all CUDA-related activity.</a:t>
            </a:r>
          </a:p>
          <a:p>
            <a:r>
              <a:rPr lang="en-US" dirty="0" smtClean="0"/>
              <a:t>It’s also possible to use </a:t>
            </a:r>
            <a:r>
              <a:rPr lang="en-US" dirty="0" err="1" smtClean="0"/>
              <a:t>nvprof</a:t>
            </a:r>
            <a:r>
              <a:rPr lang="en-US" dirty="0" smtClean="0"/>
              <a:t> to gather data for the CUDA Visual Profiler for viewing on your machine.</a:t>
            </a:r>
          </a:p>
          <a:p>
            <a:endParaRPr lang="en-US" dirty="0"/>
          </a:p>
          <a:p>
            <a:r>
              <a:rPr lang="en-US" dirty="0" smtClean="0"/>
              <a:t>NOTE: On Cray XK7, it’s necessary to set the environment variable below to gather data.</a:t>
            </a:r>
          </a:p>
          <a:p>
            <a:endParaRPr lang="en-US" dirty="0"/>
          </a:p>
          <a:p>
            <a:pPr marL="0" indent="0" algn="ctr">
              <a:buNone/>
            </a:pPr>
            <a:r>
              <a:rPr lang="en-US" dirty="0" smtClean="0">
                <a:latin typeface="Lucida Console" pitchFamily="49" charset="0"/>
              </a:rPr>
              <a:t>export PMI_NO_FORK=1</a:t>
            </a:r>
          </a:p>
          <a:p>
            <a:pPr marL="0" indent="0" algn="ctr">
              <a:buNone/>
            </a:pPr>
            <a:r>
              <a:rPr lang="en-US" dirty="0" err="1" smtClean="0">
                <a:latin typeface="Lucida Console" pitchFamily="49" charset="0"/>
              </a:rPr>
              <a:t>setenv</a:t>
            </a:r>
            <a:r>
              <a:rPr lang="en-US" dirty="0" smtClean="0">
                <a:latin typeface="Lucida Console" pitchFamily="49" charset="0"/>
              </a:rPr>
              <a:t> PMI_NO_FORK 1</a:t>
            </a:r>
          </a:p>
          <a:p>
            <a:pPr marL="0" indent="0">
              <a:buNone/>
            </a:pPr>
            <a:endParaRPr lang="en-US" dirty="0"/>
          </a:p>
        </p:txBody>
      </p:sp>
    </p:spTree>
    <p:extLst>
      <p:ext uri="{BB962C8B-B14F-4D97-AF65-F5344CB8AC3E}">
        <p14:creationId xmlns:p14="http://schemas.microsoft.com/office/powerpoint/2010/main" val="204827050"/>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NVProf</a:t>
            </a:r>
            <a:r>
              <a:rPr lang="en-US" dirty="0" smtClean="0"/>
              <a:t> Basic Output</a:t>
            </a:r>
            <a:endParaRPr lang="en-US" dirty="0"/>
          </a:p>
        </p:txBody>
      </p:sp>
      <p:sp>
        <p:nvSpPr>
          <p:cNvPr id="3" name="Content Placeholder 2"/>
          <p:cNvSpPr>
            <a:spLocks noGrp="1"/>
          </p:cNvSpPr>
          <p:nvPr>
            <p:ph idx="1"/>
          </p:nvPr>
        </p:nvSpPr>
        <p:spPr/>
        <p:txBody>
          <a:bodyPr/>
          <a:lstStyle/>
          <a:p>
            <a:pPr marL="0" indent="0">
              <a:buNone/>
            </a:pPr>
            <a:r>
              <a:rPr lang="en-US" sz="1800" dirty="0" smtClean="0">
                <a:latin typeface="Lucida Console" pitchFamily="49" charset="0"/>
              </a:rPr>
              <a:t>$ </a:t>
            </a:r>
            <a:r>
              <a:rPr lang="en-US" sz="1800" dirty="0" err="1" smtClean="0">
                <a:latin typeface="Lucida Console" pitchFamily="49" charset="0"/>
              </a:rPr>
              <a:t>aprun</a:t>
            </a:r>
            <a:r>
              <a:rPr lang="en-US" sz="1800" dirty="0" smtClean="0">
                <a:latin typeface="Lucida Console" pitchFamily="49" charset="0"/>
              </a:rPr>
              <a:t> </a:t>
            </a:r>
            <a:r>
              <a:rPr lang="en-US" sz="1800" dirty="0" err="1">
                <a:latin typeface="Lucida Console" pitchFamily="49" charset="0"/>
              </a:rPr>
              <a:t>nvprof</a:t>
            </a:r>
            <a:r>
              <a:rPr lang="en-US" sz="1800" dirty="0">
                <a:latin typeface="Lucida Console" pitchFamily="49" charset="0"/>
              </a:rPr>
              <a:t> ./</a:t>
            </a:r>
            <a:r>
              <a:rPr lang="en-US" sz="1800" dirty="0" err="1">
                <a:latin typeface="Lucida Console" pitchFamily="49" charset="0"/>
              </a:rPr>
              <a:t>a.out</a:t>
            </a:r>
            <a:endParaRPr lang="en-US" sz="1800" dirty="0">
              <a:latin typeface="Lucida Console" pitchFamily="49" charset="0"/>
            </a:endParaRPr>
          </a:p>
          <a:p>
            <a:pPr marL="0" indent="0">
              <a:buNone/>
            </a:pPr>
            <a:r>
              <a:rPr lang="en-US" sz="1800" dirty="0">
                <a:latin typeface="Lucida Console" pitchFamily="49" charset="0"/>
              </a:rPr>
              <a:t>======== NVPROF is profiling </a:t>
            </a:r>
            <a:r>
              <a:rPr lang="en-US" sz="1800" dirty="0" err="1">
                <a:latin typeface="Lucida Console" pitchFamily="49" charset="0"/>
              </a:rPr>
              <a:t>a.out</a:t>
            </a:r>
            <a:r>
              <a:rPr lang="en-US" sz="1800" dirty="0">
                <a:latin typeface="Lucida Console" pitchFamily="49" charset="0"/>
              </a:rPr>
              <a:t>...</a:t>
            </a:r>
          </a:p>
          <a:p>
            <a:pPr marL="0" indent="0">
              <a:buNone/>
            </a:pPr>
            <a:r>
              <a:rPr lang="en-US" sz="1800" dirty="0">
                <a:latin typeface="Lucida Console" pitchFamily="49" charset="0"/>
              </a:rPr>
              <a:t>======== Command: </a:t>
            </a:r>
            <a:r>
              <a:rPr lang="en-US" sz="1800" dirty="0" err="1">
                <a:latin typeface="Lucida Console" pitchFamily="49" charset="0"/>
              </a:rPr>
              <a:t>a.out</a:t>
            </a:r>
            <a:endParaRPr lang="en-US" sz="1800" dirty="0">
              <a:latin typeface="Lucida Console" pitchFamily="49" charset="0"/>
            </a:endParaRPr>
          </a:p>
          <a:p>
            <a:pPr marL="0" indent="0">
              <a:buNone/>
            </a:pPr>
            <a:r>
              <a:rPr lang="en-US" sz="1800" dirty="0">
                <a:latin typeface="Lucida Console" pitchFamily="49" charset="0"/>
              </a:rPr>
              <a:t>2.000000</a:t>
            </a:r>
          </a:p>
          <a:p>
            <a:pPr marL="0" indent="0">
              <a:buNone/>
            </a:pPr>
            <a:r>
              <a:rPr lang="en-US" sz="1800" dirty="0">
                <a:latin typeface="Lucida Console" pitchFamily="49" charset="0"/>
              </a:rPr>
              <a:t>======== Profiling result:</a:t>
            </a:r>
          </a:p>
          <a:p>
            <a:pPr marL="0" indent="0">
              <a:buNone/>
            </a:pPr>
            <a:r>
              <a:rPr lang="en-US" sz="1800" dirty="0">
                <a:latin typeface="Lucida Console" pitchFamily="49" charset="0"/>
              </a:rPr>
              <a:t> Time(%)      Time   Calls       </a:t>
            </a:r>
            <a:r>
              <a:rPr lang="en-US" sz="1800" dirty="0" err="1">
                <a:latin typeface="Lucida Console" pitchFamily="49" charset="0"/>
              </a:rPr>
              <a:t>Avg</a:t>
            </a:r>
            <a:r>
              <a:rPr lang="en-US" sz="1800" dirty="0">
                <a:latin typeface="Lucida Console" pitchFamily="49" charset="0"/>
              </a:rPr>
              <a:t>       Min       Max  Name</a:t>
            </a:r>
          </a:p>
          <a:p>
            <a:pPr marL="0" indent="0">
              <a:buNone/>
            </a:pPr>
            <a:r>
              <a:rPr lang="en-US" sz="1800" dirty="0">
                <a:latin typeface="Lucida Console" pitchFamily="49" charset="0"/>
              </a:rPr>
              <a:t>   70.20  594.27ms       1  594.27ms  </a:t>
            </a:r>
            <a:r>
              <a:rPr lang="en-US" sz="1800" dirty="0" err="1">
                <a:latin typeface="Lucida Console" pitchFamily="49" charset="0"/>
              </a:rPr>
              <a:t>594.27ms</a:t>
            </a:r>
            <a:r>
              <a:rPr lang="en-US" sz="1800" dirty="0">
                <a:latin typeface="Lucida Console" pitchFamily="49" charset="0"/>
              </a:rPr>
              <a:t>  </a:t>
            </a:r>
            <a:r>
              <a:rPr lang="en-US" sz="1800" dirty="0" err="1">
                <a:latin typeface="Lucida Console" pitchFamily="49" charset="0"/>
              </a:rPr>
              <a:t>594.27ms</a:t>
            </a:r>
            <a:r>
              <a:rPr lang="en-US" sz="1800" dirty="0">
                <a:latin typeface="Lucida Console" pitchFamily="49" charset="0"/>
              </a:rPr>
              <a:t>  saxpy$ck_L5_2</a:t>
            </a:r>
          </a:p>
          <a:p>
            <a:pPr marL="0" indent="0">
              <a:buNone/>
            </a:pPr>
            <a:r>
              <a:rPr lang="en-US" sz="1800" dirty="0">
                <a:latin typeface="Lucida Console" pitchFamily="49" charset="0"/>
              </a:rPr>
              <a:t>   29.80  252.26ms       2  126.13ms  </a:t>
            </a:r>
            <a:r>
              <a:rPr lang="en-US" sz="1800" dirty="0" err="1">
                <a:latin typeface="Lucida Console" pitchFamily="49" charset="0"/>
              </a:rPr>
              <a:t>126.13ms</a:t>
            </a:r>
            <a:r>
              <a:rPr lang="en-US" sz="1800" dirty="0">
                <a:latin typeface="Lucida Console" pitchFamily="49" charset="0"/>
              </a:rPr>
              <a:t>  </a:t>
            </a:r>
            <a:r>
              <a:rPr lang="en-US" sz="1800" dirty="0" err="1">
                <a:latin typeface="Lucida Console" pitchFamily="49" charset="0"/>
              </a:rPr>
              <a:t>126.13ms</a:t>
            </a:r>
            <a:r>
              <a:rPr lang="en-US" sz="1800" dirty="0">
                <a:latin typeface="Lucida Console" pitchFamily="49" charset="0"/>
              </a:rPr>
              <a:t>  set$ck_L15_4</a:t>
            </a:r>
          </a:p>
          <a:p>
            <a:pPr marL="0" indent="0">
              <a:buNone/>
            </a:pPr>
            <a:r>
              <a:rPr lang="en-US" sz="1800" dirty="0">
                <a:latin typeface="Lucida Console" pitchFamily="49" charset="0"/>
              </a:rPr>
              <a:t>    0.00    2.34us       1    2.34us    </a:t>
            </a:r>
            <a:r>
              <a:rPr lang="en-US" sz="1800" dirty="0" err="1">
                <a:latin typeface="Lucida Console" pitchFamily="49" charset="0"/>
              </a:rPr>
              <a:t>2.34us</a:t>
            </a:r>
            <a:r>
              <a:rPr lang="en-US" sz="1800" dirty="0">
                <a:latin typeface="Lucida Console" pitchFamily="49" charset="0"/>
              </a:rPr>
              <a:t>    </a:t>
            </a:r>
            <a:r>
              <a:rPr lang="en-US" sz="1800" dirty="0" err="1">
                <a:latin typeface="Lucida Console" pitchFamily="49" charset="0"/>
              </a:rPr>
              <a:t>2.34us</a:t>
            </a:r>
            <a:r>
              <a:rPr lang="en-US" sz="1800" dirty="0">
                <a:latin typeface="Lucida Console" pitchFamily="49" charset="0"/>
              </a:rPr>
              <a:t>  [CUDA </a:t>
            </a:r>
            <a:r>
              <a:rPr lang="en-US" sz="1800" dirty="0" err="1">
                <a:latin typeface="Lucida Console" pitchFamily="49" charset="0"/>
              </a:rPr>
              <a:t>memcpy</a:t>
            </a:r>
            <a:r>
              <a:rPr lang="en-US" sz="1800" dirty="0">
                <a:latin typeface="Lucida Console" pitchFamily="49" charset="0"/>
              </a:rPr>
              <a:t> </a:t>
            </a:r>
            <a:r>
              <a:rPr lang="en-US" sz="1800" dirty="0" err="1">
                <a:latin typeface="Lucida Console" pitchFamily="49" charset="0"/>
              </a:rPr>
              <a:t>DtoH</a:t>
            </a:r>
            <a:r>
              <a:rPr lang="en-US" sz="1800" dirty="0">
                <a:latin typeface="Lucida Console" pitchFamily="49" charset="0"/>
              </a:rPr>
              <a:t>]</a:t>
            </a:r>
          </a:p>
        </p:txBody>
      </p:sp>
    </p:spTree>
    <p:extLst>
      <p:ext uri="{BB962C8B-B14F-4D97-AF65-F5344CB8AC3E}">
        <p14:creationId xmlns:p14="http://schemas.microsoft.com/office/powerpoint/2010/main" val="2775869590"/>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Nvidia</a:t>
            </a:r>
            <a:r>
              <a:rPr lang="en-US" dirty="0" smtClean="0"/>
              <a:t> Visual Profiler</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371600"/>
            <a:ext cx="6553200" cy="407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85800" y="5562600"/>
            <a:ext cx="7772400" cy="646331"/>
          </a:xfrm>
          <a:prstGeom prst="rect">
            <a:avLst/>
          </a:prstGeom>
          <a:noFill/>
        </p:spPr>
        <p:txBody>
          <a:bodyPr wrap="square" rtlCol="0">
            <a:spAutoFit/>
          </a:bodyPr>
          <a:lstStyle/>
          <a:p>
            <a:r>
              <a:rPr lang="en-US" dirty="0" smtClean="0">
                <a:solidFill>
                  <a:srgbClr val="FFFFFF"/>
                </a:solidFill>
              </a:rPr>
              <a:t>Instrument on compute node with: </a:t>
            </a:r>
            <a:r>
              <a:rPr lang="en-US" dirty="0" err="1" smtClean="0">
                <a:solidFill>
                  <a:srgbClr val="FFFFFF"/>
                </a:solidFill>
                <a:latin typeface="Lucida Console" pitchFamily="49" charset="0"/>
              </a:rPr>
              <a:t>aprun</a:t>
            </a:r>
            <a:r>
              <a:rPr lang="en-US" dirty="0" smtClean="0">
                <a:solidFill>
                  <a:srgbClr val="FFFFFF"/>
                </a:solidFill>
                <a:latin typeface="Lucida Console" pitchFamily="49" charset="0"/>
              </a:rPr>
              <a:t> </a:t>
            </a:r>
            <a:r>
              <a:rPr lang="en-US" dirty="0" err="1" smtClean="0">
                <a:solidFill>
                  <a:srgbClr val="FFFFFF"/>
                </a:solidFill>
                <a:latin typeface="Lucida Console" pitchFamily="49" charset="0"/>
              </a:rPr>
              <a:t>nvprof</a:t>
            </a:r>
            <a:r>
              <a:rPr lang="en-US" dirty="0" smtClean="0">
                <a:solidFill>
                  <a:srgbClr val="FFFFFF"/>
                </a:solidFill>
                <a:latin typeface="Lucida Console" pitchFamily="49" charset="0"/>
              </a:rPr>
              <a:t> –o </a:t>
            </a:r>
            <a:r>
              <a:rPr lang="en-US" dirty="0" err="1" smtClean="0">
                <a:solidFill>
                  <a:srgbClr val="FFFFFF"/>
                </a:solidFill>
                <a:latin typeface="Lucida Console" pitchFamily="49" charset="0"/>
              </a:rPr>
              <a:t>out.nvp</a:t>
            </a:r>
            <a:r>
              <a:rPr lang="en-US" dirty="0" smtClean="0">
                <a:solidFill>
                  <a:srgbClr val="FFFFFF"/>
                </a:solidFill>
                <a:latin typeface="Lucida Console" pitchFamily="49" charset="0"/>
              </a:rPr>
              <a:t> </a:t>
            </a:r>
            <a:r>
              <a:rPr lang="en-US" dirty="0" err="1" smtClean="0">
                <a:solidFill>
                  <a:srgbClr val="FFFFFF"/>
                </a:solidFill>
                <a:latin typeface="Lucida Console" pitchFamily="49" charset="0"/>
              </a:rPr>
              <a:t>a.out</a:t>
            </a:r>
            <a:endParaRPr lang="en-US" dirty="0" smtClean="0">
              <a:solidFill>
                <a:srgbClr val="FFFFFF"/>
              </a:solidFill>
              <a:latin typeface="Lucida Console" pitchFamily="49" charset="0"/>
            </a:endParaRPr>
          </a:p>
          <a:p>
            <a:r>
              <a:rPr lang="en-US" dirty="0" smtClean="0">
                <a:solidFill>
                  <a:srgbClr val="FFFFFF"/>
                </a:solidFill>
              </a:rPr>
              <a:t>Then </a:t>
            </a:r>
            <a:r>
              <a:rPr lang="en-US" dirty="0" smtClean="0">
                <a:solidFill>
                  <a:srgbClr val="FFC000"/>
                </a:solidFill>
              </a:rPr>
              <a:t>import</a:t>
            </a:r>
            <a:r>
              <a:rPr lang="en-US" dirty="0" smtClean="0">
                <a:solidFill>
                  <a:srgbClr val="FFFFFF"/>
                </a:solidFill>
              </a:rPr>
              <a:t> into Visual Profiler on your local machine to analyze.</a:t>
            </a:r>
            <a:endParaRPr lang="en-US" dirty="0">
              <a:solidFill>
                <a:srgbClr val="FFFFFF"/>
              </a:solidFill>
              <a:latin typeface="Lucida Console" pitchFamily="49" charset="0"/>
            </a:endParaRPr>
          </a:p>
        </p:txBody>
      </p:sp>
    </p:spTree>
    <p:extLst>
      <p:ext uri="{BB962C8B-B14F-4D97-AF65-F5344CB8AC3E}">
        <p14:creationId xmlns:p14="http://schemas.microsoft.com/office/powerpoint/2010/main" val="1896264003"/>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NVProf</a:t>
            </a:r>
            <a:r>
              <a:rPr lang="en-US" dirty="0" smtClean="0"/>
              <a:t> XK7 Trick</a:t>
            </a:r>
            <a:endParaRPr lang="en-US" dirty="0"/>
          </a:p>
        </p:txBody>
      </p:sp>
      <p:sp>
        <p:nvSpPr>
          <p:cNvPr id="3" name="Content Placeholder 2"/>
          <p:cNvSpPr>
            <a:spLocks noGrp="1"/>
          </p:cNvSpPr>
          <p:nvPr>
            <p:ph idx="1"/>
          </p:nvPr>
        </p:nvSpPr>
        <p:spPr>
          <a:xfrm>
            <a:off x="457731" y="1066801"/>
            <a:ext cx="8368771" cy="5258508"/>
          </a:xfrm>
        </p:spPr>
        <p:txBody>
          <a:bodyPr/>
          <a:lstStyle/>
          <a:p>
            <a:r>
              <a:rPr lang="en-US" sz="1800" dirty="0" smtClean="0"/>
              <a:t>When running a MPI app, all processes will write to the same file, but try this trick to get 1 per node:</a:t>
            </a:r>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r>
              <a:rPr lang="en-US" sz="1800" dirty="0" smtClean="0"/>
              <a:t>Explanation: this script intercepts the call to your executable, determines a unique filename based on the compute node, and calls </a:t>
            </a:r>
            <a:r>
              <a:rPr lang="en-US" sz="1800" dirty="0" err="1" smtClean="0"/>
              <a:t>nvprof</a:t>
            </a:r>
            <a:r>
              <a:rPr lang="en-US" sz="1800" dirty="0" smtClean="0"/>
              <a:t>.</a:t>
            </a:r>
          </a:p>
          <a:p>
            <a:pPr marL="0" indent="0" algn="ctr">
              <a:buNone/>
            </a:pPr>
            <a:r>
              <a:rPr lang="en-US" sz="1800" dirty="0">
                <a:latin typeface="+mn-lt"/>
                <a:hlinkClick r:id="rId3"/>
              </a:rPr>
              <a:t>https://</a:t>
            </a:r>
            <a:r>
              <a:rPr lang="en-US" sz="1800" dirty="0" smtClean="0">
                <a:latin typeface="+mn-lt"/>
                <a:hlinkClick r:id="rId3"/>
              </a:rPr>
              <a:t>gist.github.com/jefflarkin/5503716</a:t>
            </a:r>
            <a:endParaRPr lang="en-US" sz="1800" dirty="0" smtClean="0">
              <a:latin typeface="+mn-lt"/>
            </a:endParaRPr>
          </a:p>
          <a:p>
            <a:pPr marL="0" indent="0">
              <a:buNone/>
            </a:pPr>
            <a:endParaRPr lang="en-US" dirty="0"/>
          </a:p>
          <a:p>
            <a:pPr marL="0" indent="0">
              <a:buNone/>
            </a:pPr>
            <a:endParaRPr lang="en-US" sz="1200" dirty="0" smtClean="0">
              <a:latin typeface="Lucida Console" pitchFamily="49" charset="0"/>
            </a:endParaRPr>
          </a:p>
          <a:p>
            <a:pPr marL="0" indent="0">
              <a:buNone/>
            </a:pPr>
            <a:endParaRPr lang="en-US" dirty="0"/>
          </a:p>
        </p:txBody>
      </p:sp>
      <p:sp>
        <p:nvSpPr>
          <p:cNvPr id="4" name="Rounded Rectangle 3"/>
          <p:cNvSpPr/>
          <p:nvPr/>
        </p:nvSpPr>
        <p:spPr>
          <a:xfrm>
            <a:off x="1295400" y="1828800"/>
            <a:ext cx="6477000" cy="3048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200" dirty="0">
                <a:solidFill>
                  <a:srgbClr val="000000"/>
                </a:solidFill>
                <a:latin typeface="Lucida Console" pitchFamily="49" charset="0"/>
              </a:rPr>
              <a:t>#!/bin/bash</a:t>
            </a:r>
          </a:p>
          <a:p>
            <a:r>
              <a:rPr lang="en-US" sz="1200" dirty="0">
                <a:solidFill>
                  <a:srgbClr val="000000"/>
                </a:solidFill>
                <a:latin typeface="Lucida Console" pitchFamily="49" charset="0"/>
              </a:rPr>
              <a:t># USAGE: Add between </a:t>
            </a:r>
            <a:r>
              <a:rPr lang="en-US" sz="1200" dirty="0" err="1">
                <a:solidFill>
                  <a:srgbClr val="000000"/>
                </a:solidFill>
                <a:latin typeface="Lucida Console" pitchFamily="49" charset="0"/>
              </a:rPr>
              <a:t>aprun</a:t>
            </a:r>
            <a:r>
              <a:rPr lang="en-US" sz="1200" dirty="0">
                <a:solidFill>
                  <a:srgbClr val="000000"/>
                </a:solidFill>
                <a:latin typeface="Lucida Console" pitchFamily="49" charset="0"/>
              </a:rPr>
              <a:t> options and executable</a:t>
            </a:r>
          </a:p>
          <a:p>
            <a:r>
              <a:rPr lang="en-US" sz="1200" dirty="0">
                <a:solidFill>
                  <a:srgbClr val="000000"/>
                </a:solidFill>
                <a:latin typeface="Lucida Console" pitchFamily="49" charset="0"/>
              </a:rPr>
              <a:t># For Example: </a:t>
            </a:r>
            <a:r>
              <a:rPr lang="en-US" sz="1200" dirty="0" err="1">
                <a:solidFill>
                  <a:srgbClr val="000000"/>
                </a:solidFill>
                <a:latin typeface="Lucida Console" pitchFamily="49" charset="0"/>
              </a:rPr>
              <a:t>aprun</a:t>
            </a:r>
            <a:r>
              <a:rPr lang="en-US" sz="1200" dirty="0">
                <a:solidFill>
                  <a:srgbClr val="000000"/>
                </a:solidFill>
                <a:latin typeface="Lucida Console" pitchFamily="49" charset="0"/>
              </a:rPr>
              <a:t> -n 16 -N 1 ./foo arg1 arg2</a:t>
            </a:r>
          </a:p>
          <a:p>
            <a:r>
              <a:rPr lang="en-US" sz="1200" dirty="0">
                <a:solidFill>
                  <a:srgbClr val="000000"/>
                </a:solidFill>
                <a:latin typeface="Lucida Console" pitchFamily="49" charset="0"/>
              </a:rPr>
              <a:t># Becomes: </a:t>
            </a:r>
            <a:r>
              <a:rPr lang="en-US" sz="1200" dirty="0" err="1">
                <a:solidFill>
                  <a:srgbClr val="000000"/>
                </a:solidFill>
                <a:latin typeface="Lucida Console" pitchFamily="49" charset="0"/>
              </a:rPr>
              <a:t>aprun</a:t>
            </a:r>
            <a:r>
              <a:rPr lang="en-US" sz="1200" dirty="0">
                <a:solidFill>
                  <a:srgbClr val="000000"/>
                </a:solidFill>
                <a:latin typeface="Lucida Console" pitchFamily="49" charset="0"/>
              </a:rPr>
              <a:t> -n 16 -N 1 </a:t>
            </a:r>
            <a:r>
              <a:rPr lang="en-US" sz="1200" dirty="0" smtClean="0">
                <a:solidFill>
                  <a:srgbClr val="000000"/>
                </a:solidFill>
                <a:latin typeface="Lucida Console" pitchFamily="49" charset="0"/>
              </a:rPr>
              <a:t>./nvprof.sh </a:t>
            </a:r>
            <a:r>
              <a:rPr lang="en-US" sz="1200" dirty="0">
                <a:solidFill>
                  <a:srgbClr val="000000"/>
                </a:solidFill>
                <a:latin typeface="Lucida Console" pitchFamily="49" charset="0"/>
              </a:rPr>
              <a:t>./foo arg1 arg2</a:t>
            </a:r>
          </a:p>
          <a:p>
            <a:endParaRPr lang="en-US" sz="1200" dirty="0" smtClean="0">
              <a:solidFill>
                <a:srgbClr val="000000"/>
              </a:solidFill>
              <a:latin typeface="Lucida Console" pitchFamily="49" charset="0"/>
            </a:endParaRPr>
          </a:p>
          <a:p>
            <a:r>
              <a:rPr lang="en-US" sz="1200" dirty="0" smtClean="0">
                <a:solidFill>
                  <a:srgbClr val="000000"/>
                </a:solidFill>
                <a:latin typeface="Lucida Console" pitchFamily="49" charset="0"/>
              </a:rPr>
              <a:t># </a:t>
            </a:r>
            <a:r>
              <a:rPr lang="en-US" sz="1200" dirty="0">
                <a:solidFill>
                  <a:srgbClr val="000000"/>
                </a:solidFill>
                <a:latin typeface="Lucida Console" pitchFamily="49" charset="0"/>
              </a:rPr>
              <a:t>Give each *node* a separate file</a:t>
            </a:r>
          </a:p>
          <a:p>
            <a:r>
              <a:rPr lang="en-US" sz="1200" dirty="0" smtClean="0">
                <a:solidFill>
                  <a:srgbClr val="000000"/>
                </a:solidFill>
                <a:latin typeface="Lucida Console" pitchFamily="49" charset="0"/>
              </a:rPr>
              <a:t>LOG=profile</a:t>
            </a:r>
            <a:r>
              <a:rPr lang="en-US" sz="1200" dirty="0">
                <a:solidFill>
                  <a:srgbClr val="000000"/>
                </a:solidFill>
                <a:latin typeface="Lucida Console" pitchFamily="49" charset="0"/>
              </a:rPr>
              <a:t>_$(hostname</a:t>
            </a:r>
            <a:r>
              <a:rPr lang="en-US" sz="1200" dirty="0" smtClean="0">
                <a:solidFill>
                  <a:srgbClr val="000000"/>
                </a:solidFill>
                <a:latin typeface="Lucida Console" pitchFamily="49" charset="0"/>
              </a:rPr>
              <a:t>).</a:t>
            </a:r>
            <a:r>
              <a:rPr lang="en-US" sz="1200" dirty="0" err="1" smtClean="0">
                <a:solidFill>
                  <a:srgbClr val="000000"/>
                </a:solidFill>
                <a:latin typeface="Lucida Console" pitchFamily="49" charset="0"/>
              </a:rPr>
              <a:t>nvp</a:t>
            </a:r>
            <a:endParaRPr lang="en-US" sz="1200" dirty="0">
              <a:solidFill>
                <a:srgbClr val="000000"/>
              </a:solidFill>
              <a:latin typeface="Lucida Console" pitchFamily="49" charset="0"/>
            </a:endParaRPr>
          </a:p>
          <a:p>
            <a:r>
              <a:rPr lang="en-US" sz="1200" dirty="0">
                <a:solidFill>
                  <a:srgbClr val="000000"/>
                </a:solidFill>
                <a:latin typeface="Lucida Console" pitchFamily="49" charset="0"/>
              </a:rPr>
              <a:t> </a:t>
            </a:r>
          </a:p>
          <a:p>
            <a:r>
              <a:rPr lang="en-US" sz="1200" dirty="0">
                <a:solidFill>
                  <a:srgbClr val="000000"/>
                </a:solidFill>
                <a:latin typeface="Lucida Console" pitchFamily="49" charset="0"/>
              </a:rPr>
              <a:t># Stripe each profile file by 1 to share the load on large runs</a:t>
            </a:r>
          </a:p>
          <a:p>
            <a:r>
              <a:rPr lang="en-US" sz="1200" dirty="0" err="1">
                <a:solidFill>
                  <a:srgbClr val="000000"/>
                </a:solidFill>
                <a:latin typeface="Lucida Console" pitchFamily="49" charset="0"/>
              </a:rPr>
              <a:t>lfs</a:t>
            </a:r>
            <a:r>
              <a:rPr lang="en-US" sz="1200" dirty="0">
                <a:solidFill>
                  <a:srgbClr val="000000"/>
                </a:solidFill>
                <a:latin typeface="Lucida Console" pitchFamily="49" charset="0"/>
              </a:rPr>
              <a:t> </a:t>
            </a:r>
            <a:r>
              <a:rPr lang="en-US" sz="1200" dirty="0" err="1">
                <a:solidFill>
                  <a:srgbClr val="000000"/>
                </a:solidFill>
                <a:latin typeface="Lucida Console" pitchFamily="49" charset="0"/>
              </a:rPr>
              <a:t>setstripe</a:t>
            </a:r>
            <a:r>
              <a:rPr lang="en-US" sz="1200" dirty="0">
                <a:solidFill>
                  <a:srgbClr val="000000"/>
                </a:solidFill>
                <a:latin typeface="Lucida Console" pitchFamily="49" charset="0"/>
              </a:rPr>
              <a:t> -c 1 </a:t>
            </a:r>
            <a:r>
              <a:rPr lang="en-US" sz="1200" dirty="0" smtClean="0">
                <a:solidFill>
                  <a:srgbClr val="000000"/>
                </a:solidFill>
                <a:latin typeface="Lucida Console" pitchFamily="49" charset="0"/>
              </a:rPr>
              <a:t>$LOG</a:t>
            </a:r>
            <a:endParaRPr lang="en-US" sz="1200" dirty="0">
              <a:solidFill>
                <a:srgbClr val="000000"/>
              </a:solidFill>
              <a:latin typeface="Lucida Console" pitchFamily="49" charset="0"/>
            </a:endParaRPr>
          </a:p>
          <a:p>
            <a:r>
              <a:rPr lang="en-US" sz="1200" dirty="0">
                <a:solidFill>
                  <a:srgbClr val="000000"/>
                </a:solidFill>
                <a:latin typeface="Lucida Console" pitchFamily="49" charset="0"/>
              </a:rPr>
              <a:t> </a:t>
            </a:r>
          </a:p>
          <a:p>
            <a:r>
              <a:rPr lang="en-US" sz="1200" dirty="0">
                <a:solidFill>
                  <a:srgbClr val="000000"/>
                </a:solidFill>
                <a:latin typeface="Lucida Console" pitchFamily="49" charset="0"/>
              </a:rPr>
              <a:t># Execute the provided command.</a:t>
            </a:r>
          </a:p>
          <a:p>
            <a:r>
              <a:rPr lang="en-US" sz="1200" dirty="0">
                <a:solidFill>
                  <a:srgbClr val="000000"/>
                </a:solidFill>
                <a:latin typeface="Lucida Console" pitchFamily="49" charset="0"/>
              </a:rPr>
              <a:t>exec </a:t>
            </a:r>
            <a:r>
              <a:rPr lang="en-US" sz="1200" dirty="0" err="1" smtClean="0">
                <a:solidFill>
                  <a:srgbClr val="000000"/>
                </a:solidFill>
                <a:latin typeface="Lucida Console" pitchFamily="49" charset="0"/>
              </a:rPr>
              <a:t>nvprof</a:t>
            </a:r>
            <a:r>
              <a:rPr lang="en-US" sz="1200" dirty="0" smtClean="0">
                <a:solidFill>
                  <a:srgbClr val="000000"/>
                </a:solidFill>
                <a:latin typeface="Lucida Console" pitchFamily="49" charset="0"/>
              </a:rPr>
              <a:t> –o $LOG $*</a:t>
            </a:r>
            <a:endParaRPr lang="en-US" sz="1200" dirty="0">
              <a:solidFill>
                <a:srgbClr val="000000"/>
              </a:solidFill>
              <a:latin typeface="Lucida Console" pitchFamily="49" charset="0"/>
            </a:endParaRPr>
          </a:p>
        </p:txBody>
      </p:sp>
    </p:spTree>
    <p:extLst>
      <p:ext uri="{BB962C8B-B14F-4D97-AF65-F5344CB8AC3E}">
        <p14:creationId xmlns:p14="http://schemas.microsoft.com/office/powerpoint/2010/main" val="1287677091"/>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CUDA Command-Line Profiler</a:t>
            </a:r>
            <a:endParaRPr lang="en-US" dirty="0"/>
          </a:p>
        </p:txBody>
      </p:sp>
      <p:sp>
        <p:nvSpPr>
          <p:cNvPr id="3" name="Content Placeholder 2"/>
          <p:cNvSpPr>
            <a:spLocks noGrp="1"/>
          </p:cNvSpPr>
          <p:nvPr>
            <p:ph idx="1"/>
          </p:nvPr>
        </p:nvSpPr>
        <p:spPr/>
        <p:txBody>
          <a:bodyPr/>
          <a:lstStyle/>
          <a:p>
            <a:r>
              <a:rPr lang="en-US" dirty="0" smtClean="0"/>
              <a:t>Any CUDA or OpenACC program can also get a more detailed profile via the command-line profiler.</a:t>
            </a:r>
            <a:endParaRPr lang="en-US" dirty="0"/>
          </a:p>
          <a:p>
            <a:pPr marL="0" indent="0" algn="ctr">
              <a:buNone/>
            </a:pPr>
            <a:r>
              <a:rPr lang="en-US" dirty="0" smtClean="0">
                <a:solidFill>
                  <a:schemeClr val="accent4"/>
                </a:solidFill>
                <a:latin typeface="Lucida Console" pitchFamily="49" charset="0"/>
              </a:rPr>
              <a:t>export COMPUTE_PROFILE=1</a:t>
            </a:r>
          </a:p>
          <a:p>
            <a:pPr marL="0" indent="0">
              <a:buNone/>
            </a:pPr>
            <a:endParaRPr lang="en-US" dirty="0" smtClean="0"/>
          </a:p>
          <a:p>
            <a:r>
              <a:rPr lang="en-US" dirty="0" smtClean="0"/>
              <a:t>Many performance counters are available.</a:t>
            </a:r>
          </a:p>
          <a:p>
            <a:pPr marL="0" indent="0" algn="ctr">
              <a:buNone/>
            </a:pPr>
            <a:r>
              <a:rPr lang="en-US" dirty="0">
                <a:solidFill>
                  <a:schemeClr val="accent4"/>
                </a:solidFill>
                <a:latin typeface="Lucida Console" pitchFamily="49" charset="0"/>
              </a:rPr>
              <a:t>export </a:t>
            </a:r>
            <a:r>
              <a:rPr lang="en-US" dirty="0" smtClean="0">
                <a:solidFill>
                  <a:schemeClr val="accent4"/>
                </a:solidFill>
                <a:latin typeface="Lucida Console" pitchFamily="49" charset="0"/>
              </a:rPr>
              <a:t>COMPUTE_PROFILE_CONFIG=events.txt</a:t>
            </a:r>
          </a:p>
          <a:p>
            <a:pPr marL="0" indent="0">
              <a:buNone/>
            </a:pPr>
            <a:endParaRPr lang="en-US" dirty="0"/>
          </a:p>
          <a:p>
            <a:r>
              <a:rPr lang="en-US" dirty="0" smtClean="0"/>
              <a:t>Outputting to CSV allows importing into Visual Profiler</a:t>
            </a:r>
          </a:p>
          <a:p>
            <a:pPr marL="0" indent="0" algn="ctr">
              <a:buNone/>
            </a:pPr>
            <a:r>
              <a:rPr lang="en-US" dirty="0">
                <a:solidFill>
                  <a:schemeClr val="accent4"/>
                </a:solidFill>
                <a:latin typeface="Lucida Console" pitchFamily="49" charset="0"/>
              </a:rPr>
              <a:t>export </a:t>
            </a:r>
            <a:r>
              <a:rPr lang="en-US" dirty="0" smtClean="0">
                <a:solidFill>
                  <a:schemeClr val="accent4"/>
                </a:solidFill>
                <a:latin typeface="Lucida Console" pitchFamily="49" charset="0"/>
              </a:rPr>
              <a:t>COMPUTE_PROFILE_CSV=1</a:t>
            </a:r>
          </a:p>
        </p:txBody>
      </p:sp>
    </p:spTree>
    <p:extLst>
      <p:ext uri="{BB962C8B-B14F-4D97-AF65-F5344CB8AC3E}">
        <p14:creationId xmlns:p14="http://schemas.microsoft.com/office/powerpoint/2010/main" val="2328544906"/>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 Profiler Trick</a:t>
            </a:r>
            <a:endParaRPr lang="en-US" dirty="0"/>
          </a:p>
        </p:txBody>
      </p:sp>
      <p:sp>
        <p:nvSpPr>
          <p:cNvPr id="3" name="Content Placeholder 2"/>
          <p:cNvSpPr>
            <a:spLocks noGrp="1"/>
          </p:cNvSpPr>
          <p:nvPr>
            <p:ph idx="1"/>
          </p:nvPr>
        </p:nvSpPr>
        <p:spPr>
          <a:xfrm>
            <a:off x="457731" y="1066801"/>
            <a:ext cx="8368771" cy="5258508"/>
          </a:xfrm>
        </p:spPr>
        <p:txBody>
          <a:bodyPr/>
          <a:lstStyle/>
          <a:p>
            <a:r>
              <a:rPr lang="en-US" sz="1800" dirty="0" smtClean="0"/>
              <a:t>This trick matches the </a:t>
            </a:r>
            <a:r>
              <a:rPr lang="en-US" sz="1800" dirty="0" err="1" smtClean="0"/>
              <a:t>nvprof</a:t>
            </a:r>
            <a:r>
              <a:rPr lang="en-US" sz="1800" dirty="0" smtClean="0"/>
              <a:t> trick for getting a unique log file for each XK7 node.</a:t>
            </a:r>
            <a:endParaRPr lang="en-US" dirty="0"/>
          </a:p>
          <a:p>
            <a:pPr marL="0" indent="0">
              <a:buNone/>
            </a:pPr>
            <a:endParaRPr lang="en-US" sz="1200" dirty="0" smtClean="0">
              <a:latin typeface="Lucida Console" pitchFamily="49" charset="0"/>
            </a:endParaRPr>
          </a:p>
          <a:p>
            <a:pPr marL="0" indent="0">
              <a:buNone/>
            </a:pPr>
            <a:endParaRPr lang="en-US" dirty="0"/>
          </a:p>
        </p:txBody>
      </p:sp>
      <p:sp>
        <p:nvSpPr>
          <p:cNvPr id="4" name="Rounded Rectangle 3"/>
          <p:cNvSpPr/>
          <p:nvPr/>
        </p:nvSpPr>
        <p:spPr>
          <a:xfrm>
            <a:off x="990600" y="1828800"/>
            <a:ext cx="7391400" cy="4114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200" dirty="0">
                <a:solidFill>
                  <a:srgbClr val="000000"/>
                </a:solidFill>
                <a:latin typeface="Lucida Console" pitchFamily="49" charset="0"/>
              </a:rPr>
              <a:t>#!/bin/bash</a:t>
            </a:r>
          </a:p>
          <a:p>
            <a:r>
              <a:rPr lang="en-US" sz="1200" dirty="0">
                <a:solidFill>
                  <a:srgbClr val="000000"/>
                </a:solidFill>
                <a:latin typeface="Lucida Console" pitchFamily="49" charset="0"/>
              </a:rPr>
              <a:t># USAGE: Add between </a:t>
            </a:r>
            <a:r>
              <a:rPr lang="en-US" sz="1200" dirty="0" err="1">
                <a:solidFill>
                  <a:srgbClr val="000000"/>
                </a:solidFill>
                <a:latin typeface="Lucida Console" pitchFamily="49" charset="0"/>
              </a:rPr>
              <a:t>aprun</a:t>
            </a:r>
            <a:r>
              <a:rPr lang="en-US" sz="1200" dirty="0">
                <a:solidFill>
                  <a:srgbClr val="000000"/>
                </a:solidFill>
                <a:latin typeface="Lucida Console" pitchFamily="49" charset="0"/>
              </a:rPr>
              <a:t> options and executable</a:t>
            </a:r>
          </a:p>
          <a:p>
            <a:r>
              <a:rPr lang="en-US" sz="1200" dirty="0">
                <a:solidFill>
                  <a:srgbClr val="000000"/>
                </a:solidFill>
                <a:latin typeface="Lucida Console" pitchFamily="49" charset="0"/>
              </a:rPr>
              <a:t># For Example: </a:t>
            </a:r>
            <a:r>
              <a:rPr lang="en-US" sz="1200" dirty="0" err="1">
                <a:solidFill>
                  <a:srgbClr val="000000"/>
                </a:solidFill>
                <a:latin typeface="Lucida Console" pitchFamily="49" charset="0"/>
              </a:rPr>
              <a:t>aprun</a:t>
            </a:r>
            <a:r>
              <a:rPr lang="en-US" sz="1200" dirty="0">
                <a:solidFill>
                  <a:srgbClr val="000000"/>
                </a:solidFill>
                <a:latin typeface="Lucida Console" pitchFamily="49" charset="0"/>
              </a:rPr>
              <a:t> -n 16 -N 1 ./foo arg1 arg2</a:t>
            </a:r>
          </a:p>
          <a:p>
            <a:r>
              <a:rPr lang="en-US" sz="1200" dirty="0">
                <a:solidFill>
                  <a:srgbClr val="000000"/>
                </a:solidFill>
                <a:latin typeface="Lucida Console" pitchFamily="49" charset="0"/>
              </a:rPr>
              <a:t># Becomes: </a:t>
            </a:r>
            <a:r>
              <a:rPr lang="en-US" sz="1200" dirty="0" err="1">
                <a:solidFill>
                  <a:srgbClr val="000000"/>
                </a:solidFill>
                <a:latin typeface="Lucida Console" pitchFamily="49" charset="0"/>
              </a:rPr>
              <a:t>aprun</a:t>
            </a:r>
            <a:r>
              <a:rPr lang="en-US" sz="1200" dirty="0">
                <a:solidFill>
                  <a:srgbClr val="000000"/>
                </a:solidFill>
                <a:latin typeface="Lucida Console" pitchFamily="49" charset="0"/>
              </a:rPr>
              <a:t> -n 16 -N 1 ./profile.sh ./foo arg1 arg2</a:t>
            </a:r>
          </a:p>
          <a:p>
            <a:r>
              <a:rPr lang="en-US" sz="1200" dirty="0">
                <a:solidFill>
                  <a:srgbClr val="000000"/>
                </a:solidFill>
                <a:latin typeface="Lucida Console" pitchFamily="49" charset="0"/>
              </a:rPr>
              <a:t> </a:t>
            </a:r>
          </a:p>
          <a:p>
            <a:r>
              <a:rPr lang="en-US" sz="1200" dirty="0">
                <a:solidFill>
                  <a:srgbClr val="000000"/>
                </a:solidFill>
                <a:latin typeface="Lucida Console" pitchFamily="49" charset="0"/>
              </a:rPr>
              <a:t># Enable command-line profiler</a:t>
            </a:r>
          </a:p>
          <a:p>
            <a:r>
              <a:rPr lang="en-US" sz="1200" dirty="0">
                <a:solidFill>
                  <a:srgbClr val="000000"/>
                </a:solidFill>
                <a:latin typeface="Lucida Console" pitchFamily="49" charset="0"/>
              </a:rPr>
              <a:t>export COMPUTE_PROFILE=1</a:t>
            </a:r>
          </a:p>
          <a:p>
            <a:r>
              <a:rPr lang="en-US" sz="1200" dirty="0">
                <a:solidFill>
                  <a:srgbClr val="000000"/>
                </a:solidFill>
                <a:latin typeface="Lucida Console" pitchFamily="49" charset="0"/>
              </a:rPr>
              <a:t> </a:t>
            </a:r>
          </a:p>
          <a:p>
            <a:r>
              <a:rPr lang="en-US" sz="1200" dirty="0">
                <a:solidFill>
                  <a:srgbClr val="000000"/>
                </a:solidFill>
                <a:latin typeface="Lucida Console" pitchFamily="49" charset="0"/>
              </a:rPr>
              <a:t># Set output to CSV (optional)</a:t>
            </a:r>
          </a:p>
          <a:p>
            <a:r>
              <a:rPr lang="en-US" sz="1200" dirty="0">
                <a:solidFill>
                  <a:srgbClr val="000000"/>
                </a:solidFill>
                <a:latin typeface="Lucida Console" pitchFamily="49" charset="0"/>
              </a:rPr>
              <a:t>export COMPUTE_PROFILE_CSV=1</a:t>
            </a:r>
          </a:p>
          <a:p>
            <a:r>
              <a:rPr lang="en-US" sz="1200" dirty="0">
                <a:solidFill>
                  <a:srgbClr val="000000"/>
                </a:solidFill>
                <a:latin typeface="Lucida Console" pitchFamily="49" charset="0"/>
              </a:rPr>
              <a:t> </a:t>
            </a:r>
          </a:p>
          <a:p>
            <a:r>
              <a:rPr lang="en-US" sz="1200" dirty="0">
                <a:solidFill>
                  <a:srgbClr val="000000"/>
                </a:solidFill>
                <a:latin typeface="Lucida Console" pitchFamily="49" charset="0"/>
              </a:rPr>
              <a:t># Give each *node* a separate file</a:t>
            </a:r>
          </a:p>
          <a:p>
            <a:r>
              <a:rPr lang="en-US" sz="1200" dirty="0">
                <a:solidFill>
                  <a:srgbClr val="000000"/>
                </a:solidFill>
                <a:latin typeface="Lucida Console" pitchFamily="49" charset="0"/>
              </a:rPr>
              <a:t>export COMPUTE_PROFILE_LOG=cuda_profile_$(hostname).log</a:t>
            </a:r>
          </a:p>
          <a:p>
            <a:r>
              <a:rPr lang="en-US" sz="1200" dirty="0">
                <a:solidFill>
                  <a:srgbClr val="000000"/>
                </a:solidFill>
                <a:latin typeface="Lucida Console" pitchFamily="49" charset="0"/>
              </a:rPr>
              <a:t> </a:t>
            </a:r>
          </a:p>
          <a:p>
            <a:r>
              <a:rPr lang="en-US" sz="1200" dirty="0">
                <a:solidFill>
                  <a:srgbClr val="000000"/>
                </a:solidFill>
                <a:latin typeface="Lucida Console" pitchFamily="49" charset="0"/>
              </a:rPr>
              <a:t># Stripe each profile file by 1 to share the load on large runs</a:t>
            </a:r>
          </a:p>
          <a:p>
            <a:r>
              <a:rPr lang="en-US" sz="1200" dirty="0" err="1">
                <a:solidFill>
                  <a:srgbClr val="000000"/>
                </a:solidFill>
                <a:latin typeface="Lucida Console" pitchFamily="49" charset="0"/>
              </a:rPr>
              <a:t>lfs</a:t>
            </a:r>
            <a:r>
              <a:rPr lang="en-US" sz="1200" dirty="0">
                <a:solidFill>
                  <a:srgbClr val="000000"/>
                </a:solidFill>
                <a:latin typeface="Lucida Console" pitchFamily="49" charset="0"/>
              </a:rPr>
              <a:t> </a:t>
            </a:r>
            <a:r>
              <a:rPr lang="en-US" sz="1200" dirty="0" err="1">
                <a:solidFill>
                  <a:srgbClr val="000000"/>
                </a:solidFill>
                <a:latin typeface="Lucida Console" pitchFamily="49" charset="0"/>
              </a:rPr>
              <a:t>setstripe</a:t>
            </a:r>
            <a:r>
              <a:rPr lang="en-US" sz="1200" dirty="0">
                <a:solidFill>
                  <a:srgbClr val="000000"/>
                </a:solidFill>
                <a:latin typeface="Lucida Console" pitchFamily="49" charset="0"/>
              </a:rPr>
              <a:t> -c 1 $COMPUTE_PROFILE_LOG</a:t>
            </a:r>
          </a:p>
          <a:p>
            <a:r>
              <a:rPr lang="en-US" sz="1200" dirty="0">
                <a:solidFill>
                  <a:srgbClr val="000000"/>
                </a:solidFill>
                <a:latin typeface="Lucida Console" pitchFamily="49" charset="0"/>
              </a:rPr>
              <a:t> </a:t>
            </a:r>
          </a:p>
          <a:p>
            <a:r>
              <a:rPr lang="en-US" sz="1200" dirty="0">
                <a:solidFill>
                  <a:srgbClr val="000000"/>
                </a:solidFill>
                <a:latin typeface="Lucida Console" pitchFamily="49" charset="0"/>
              </a:rPr>
              <a:t># Execute the provided command.</a:t>
            </a:r>
          </a:p>
          <a:p>
            <a:r>
              <a:rPr lang="en-US" sz="1200" dirty="0">
                <a:solidFill>
                  <a:srgbClr val="000000"/>
                </a:solidFill>
                <a:latin typeface="Lucida Console" pitchFamily="49" charset="0"/>
              </a:rPr>
              <a:t>exec $*</a:t>
            </a:r>
          </a:p>
        </p:txBody>
      </p:sp>
      <p:sp>
        <p:nvSpPr>
          <p:cNvPr id="5" name="TextBox 4"/>
          <p:cNvSpPr txBox="1"/>
          <p:nvPr/>
        </p:nvSpPr>
        <p:spPr>
          <a:xfrm>
            <a:off x="990600" y="6248400"/>
            <a:ext cx="7391400" cy="646331"/>
          </a:xfrm>
          <a:prstGeom prst="rect">
            <a:avLst/>
          </a:prstGeom>
          <a:noFill/>
        </p:spPr>
        <p:txBody>
          <a:bodyPr wrap="square" rtlCol="0">
            <a:spAutoFit/>
          </a:bodyPr>
          <a:lstStyle/>
          <a:p>
            <a:pPr algn="ctr"/>
            <a:r>
              <a:rPr lang="en-US" dirty="0">
                <a:solidFill>
                  <a:srgbClr val="FFFFFF"/>
                </a:solidFill>
                <a:hlinkClick r:id="rId3"/>
              </a:rPr>
              <a:t>https://</a:t>
            </a:r>
            <a:r>
              <a:rPr lang="en-US" dirty="0" smtClean="0">
                <a:solidFill>
                  <a:srgbClr val="FFFFFF"/>
                </a:solidFill>
                <a:hlinkClick r:id="rId3"/>
              </a:rPr>
              <a:t>gist.github.com/jefflarkin/5356512</a:t>
            </a:r>
            <a:endParaRPr lang="en-US" dirty="0" smtClean="0">
              <a:solidFill>
                <a:srgbClr val="FFFFFF"/>
              </a:solidFill>
            </a:endParaRPr>
          </a:p>
          <a:p>
            <a:pPr algn="ctr"/>
            <a:endParaRPr lang="en-US" dirty="0">
              <a:solidFill>
                <a:srgbClr val="FFFFFF"/>
              </a:solidFill>
            </a:endParaRPr>
          </a:p>
        </p:txBody>
      </p:sp>
    </p:spTree>
    <p:extLst>
      <p:ext uri="{BB962C8B-B14F-4D97-AF65-F5344CB8AC3E}">
        <p14:creationId xmlns:p14="http://schemas.microsoft.com/office/powerpoint/2010/main" val="3113167551"/>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err="1" smtClean="0"/>
              <a:t>OpenMP</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107</a:t>
            </a:fld>
            <a:endParaRPr lang="en-US"/>
          </a:p>
        </p:txBody>
      </p:sp>
      <p:sp>
        <p:nvSpPr>
          <p:cNvPr id="7" name="Subtitle 6"/>
          <p:cNvSpPr>
            <a:spLocks noGrp="1"/>
          </p:cNvSpPr>
          <p:nvPr>
            <p:ph type="subTitle" idx="1"/>
          </p:nvPr>
        </p:nvSpPr>
        <p:spPr/>
        <p:txBody>
          <a:bodyPr/>
          <a:lstStyle/>
          <a:p>
            <a:r>
              <a:rPr lang="en-US" dirty="0" smtClean="0"/>
              <a:t>Issues that impact Scaling</a:t>
            </a:r>
            <a:endParaRPr lang="en-US" dirty="0"/>
          </a:p>
        </p:txBody>
      </p:sp>
    </p:spTree>
    <p:extLst>
      <p:ext uri="{BB962C8B-B14F-4D97-AF65-F5344CB8AC3E}">
        <p14:creationId xmlns:p14="http://schemas.microsoft.com/office/powerpoint/2010/main" val="419136831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OpenMP</a:t>
            </a:r>
            <a:r>
              <a:rPr lang="en-US" dirty="0" smtClean="0"/>
              <a:t> issues</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108</a:t>
            </a:fld>
            <a:endParaRPr lang="en-US"/>
          </a:p>
        </p:txBody>
      </p:sp>
      <p:sp>
        <p:nvSpPr>
          <p:cNvPr id="6" name="Content Placeholder 5"/>
          <p:cNvSpPr>
            <a:spLocks noGrp="1"/>
          </p:cNvSpPr>
          <p:nvPr>
            <p:ph sz="quarter" idx="13"/>
          </p:nvPr>
        </p:nvSpPr>
        <p:spPr/>
        <p:txBody>
          <a:bodyPr/>
          <a:lstStyle/>
          <a:p>
            <a:r>
              <a:rPr lang="en-US" dirty="0" smtClean="0"/>
              <a:t>Notice </a:t>
            </a:r>
            <a:r>
              <a:rPr lang="en-US" dirty="0" err="1" smtClean="0"/>
              <a:t>himeno</a:t>
            </a:r>
            <a:r>
              <a:rPr lang="en-US" dirty="0" smtClean="0"/>
              <a:t> only got 2.4 increase out of 4 threads</a:t>
            </a:r>
          </a:p>
          <a:p>
            <a:pPr lvl="1"/>
            <a:r>
              <a:rPr lang="en-US" dirty="0" smtClean="0"/>
              <a:t>Scalability can suffer from numerous factors – some we can fix</a:t>
            </a:r>
          </a:p>
          <a:p>
            <a:pPr lvl="2"/>
            <a:r>
              <a:rPr lang="en-US" dirty="0" smtClean="0"/>
              <a:t>Memory Locality</a:t>
            </a:r>
          </a:p>
          <a:p>
            <a:pPr lvl="3"/>
            <a:r>
              <a:rPr lang="en-US" dirty="0" smtClean="0"/>
              <a:t>First touch</a:t>
            </a:r>
          </a:p>
          <a:p>
            <a:pPr lvl="2"/>
            <a:r>
              <a:rPr lang="en-US" dirty="0" smtClean="0"/>
              <a:t>Load Imbalance</a:t>
            </a:r>
          </a:p>
          <a:p>
            <a:pPr lvl="3"/>
            <a:r>
              <a:rPr lang="en-US" dirty="0" smtClean="0"/>
              <a:t>Choose a schedule that balances the work</a:t>
            </a:r>
          </a:p>
          <a:p>
            <a:pPr lvl="2"/>
            <a:r>
              <a:rPr lang="en-US" dirty="0" smtClean="0"/>
              <a:t>Granularity</a:t>
            </a:r>
          </a:p>
          <a:p>
            <a:pPr lvl="3"/>
            <a:r>
              <a:rPr lang="en-US" dirty="0" smtClean="0"/>
              <a:t>The higher the granularity the better</a:t>
            </a:r>
          </a:p>
          <a:p>
            <a:pPr lvl="2"/>
            <a:r>
              <a:rPr lang="en-US" dirty="0" smtClean="0"/>
              <a:t>Memory bandwidth saturation</a:t>
            </a:r>
          </a:p>
          <a:p>
            <a:pPr lvl="3"/>
            <a:r>
              <a:rPr lang="en-US" dirty="0" smtClean="0"/>
              <a:t>Better Cache utilization will improve scalability</a:t>
            </a:r>
          </a:p>
          <a:p>
            <a:pPr lvl="2"/>
            <a:endParaRPr lang="en-US" dirty="0"/>
          </a:p>
        </p:txBody>
      </p:sp>
    </p:spTree>
    <p:extLst>
      <p:ext uri="{BB962C8B-B14F-4D97-AF65-F5344CB8AC3E}">
        <p14:creationId xmlns:p14="http://schemas.microsoft.com/office/powerpoint/2010/main" val="286954418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Possible Approaches</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109</a:t>
            </a:fld>
            <a:endParaRPr lang="en-US"/>
          </a:p>
        </p:txBody>
      </p:sp>
      <p:sp>
        <p:nvSpPr>
          <p:cNvPr id="7" name="Content Placeholder 6"/>
          <p:cNvSpPr>
            <a:spLocks noGrp="1"/>
          </p:cNvSpPr>
          <p:nvPr>
            <p:ph sz="quarter" idx="13"/>
          </p:nvPr>
        </p:nvSpPr>
        <p:spPr/>
        <p:txBody>
          <a:bodyPr/>
          <a:lstStyle/>
          <a:p>
            <a:r>
              <a:rPr lang="en-US" dirty="0" err="1" smtClean="0"/>
              <a:t>Botton</a:t>
            </a:r>
            <a:r>
              <a:rPr lang="en-US" dirty="0" smtClean="0"/>
              <a:t> Up (Aim to parallelize some of the computation)</a:t>
            </a:r>
          </a:p>
          <a:p>
            <a:pPr marL="820674" lvl="1" indent="-457200">
              <a:buFont typeface="+mj-lt"/>
              <a:buAutoNum type="arabicPeriod"/>
            </a:pPr>
            <a:r>
              <a:rPr lang="en-US" dirty="0" smtClean="0"/>
              <a:t>Identify looping structures that use the most time</a:t>
            </a:r>
          </a:p>
          <a:p>
            <a:pPr marL="820674" lvl="1" indent="-457200">
              <a:buFont typeface="+mj-lt"/>
              <a:buAutoNum type="arabicPeriod"/>
            </a:pPr>
            <a:r>
              <a:rPr lang="en-US" dirty="0" smtClean="0"/>
              <a:t>Identify what arrays are used in those loops</a:t>
            </a:r>
          </a:p>
          <a:p>
            <a:pPr marL="820674" lvl="1" indent="-457200">
              <a:buFont typeface="+mj-lt"/>
              <a:buAutoNum type="arabicPeriod"/>
            </a:pPr>
            <a:r>
              <a:rPr lang="en-US" dirty="0" smtClean="0"/>
              <a:t>Identify other loops that utilize those arrays</a:t>
            </a:r>
          </a:p>
          <a:p>
            <a:pPr marL="820674" lvl="1" indent="-457200">
              <a:buFont typeface="+mj-lt"/>
              <a:buAutoNum type="arabicPeriod"/>
            </a:pPr>
            <a:r>
              <a:rPr lang="en-US" dirty="0" smtClean="0"/>
              <a:t>Go to 2</a:t>
            </a:r>
          </a:p>
          <a:p>
            <a:pPr marL="820674" lvl="1" indent="-457200">
              <a:buFont typeface="+mj-lt"/>
              <a:buAutoNum type="arabicPeriod"/>
            </a:pPr>
            <a:r>
              <a:rPr lang="en-US" dirty="0" smtClean="0"/>
              <a:t>Can computation and/or communication be reorganized</a:t>
            </a:r>
          </a:p>
          <a:p>
            <a:pPr marL="454914" indent="-457200"/>
            <a:r>
              <a:rPr lang="en-US" dirty="0" smtClean="0"/>
              <a:t>Top Down (Aim to parallelize all computation)</a:t>
            </a:r>
          </a:p>
          <a:p>
            <a:pPr marL="820674" lvl="1" indent="-457200">
              <a:buFont typeface="+mj-lt"/>
              <a:buAutoNum type="arabicPeriod"/>
            </a:pPr>
            <a:r>
              <a:rPr lang="en-US" dirty="0" smtClean="0"/>
              <a:t>Identify all arrays used within the time step loop</a:t>
            </a:r>
          </a:p>
          <a:p>
            <a:pPr marL="820674" lvl="1" indent="-457200">
              <a:buFont typeface="+mj-lt"/>
              <a:buAutoNum type="arabicPeriod"/>
            </a:pPr>
            <a:r>
              <a:rPr lang="en-US" dirty="0" smtClean="0"/>
              <a:t>Identify which loops access arrays</a:t>
            </a:r>
          </a:p>
          <a:p>
            <a:pPr marL="820674" lvl="1" indent="-457200">
              <a:buFont typeface="+mj-lt"/>
              <a:buAutoNum type="arabicPeriod"/>
            </a:pPr>
            <a:r>
              <a:rPr lang="en-US" dirty="0"/>
              <a:t>Can computation and/or communication be </a:t>
            </a:r>
            <a:r>
              <a:rPr lang="en-US" dirty="0" smtClean="0"/>
              <a:t>reorganized</a:t>
            </a:r>
            <a:endParaRPr lang="en-US" dirty="0"/>
          </a:p>
        </p:txBody>
      </p:sp>
    </p:spTree>
    <p:extLst>
      <p:ext uri="{BB962C8B-B14F-4D97-AF65-F5344CB8AC3E}">
        <p14:creationId xmlns:p14="http://schemas.microsoft.com/office/powerpoint/2010/main" val="2227646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Strategic risk factors</a:t>
            </a:r>
            <a:endParaRPr lang="en-GB" dirty="0"/>
          </a:p>
        </p:txBody>
      </p:sp>
      <p:sp>
        <p:nvSpPr>
          <p:cNvPr id="3" name="Date Placeholder 2"/>
          <p:cNvSpPr>
            <a:spLocks noGrp="1"/>
          </p:cNvSpPr>
          <p:nvPr>
            <p:ph type="dt" sz="half" idx="10"/>
          </p:nvPr>
        </p:nvSpPr>
        <p:spPr/>
        <p:txBody>
          <a:bodyPr/>
          <a:lstStyle/>
          <a:p>
            <a:r>
              <a:rPr lang="en-US" smtClean="0">
                <a:solidFill>
                  <a:srgbClr val="005596"/>
                </a:solidFill>
              </a:rPr>
              <a:t>18.Feb.13</a:t>
            </a:r>
            <a:endParaRPr lang="en-US" dirty="0">
              <a:solidFill>
                <a:srgbClr val="005596"/>
              </a:solidFill>
            </a:endParaRPr>
          </a:p>
        </p:txBody>
      </p:sp>
      <p:sp>
        <p:nvSpPr>
          <p:cNvPr id="4" name="Footer Placeholder 3"/>
          <p:cNvSpPr>
            <a:spLocks noGrp="1"/>
          </p:cNvSpPr>
          <p:nvPr>
            <p:ph type="ftr" sz="quarter" idx="11"/>
          </p:nvPr>
        </p:nvSpPr>
        <p:spPr/>
        <p:txBody>
          <a:bodyPr/>
          <a:lstStyle/>
          <a:p>
            <a:r>
              <a:rPr lang="en-GB" smtClean="0">
                <a:solidFill>
                  <a:srgbClr val="005596"/>
                </a:solidFill>
              </a:rPr>
              <a:t>Cray OpenACC training at CSCS</a:t>
            </a:r>
            <a:endParaRPr lang="en-US">
              <a:solidFill>
                <a:srgbClr val="005596"/>
              </a:solidFill>
            </a:endParaRPr>
          </a:p>
        </p:txBody>
      </p:sp>
      <p:sp>
        <p:nvSpPr>
          <p:cNvPr id="5" name="Slide Number Placeholder 4"/>
          <p:cNvSpPr>
            <a:spLocks noGrp="1"/>
          </p:cNvSpPr>
          <p:nvPr>
            <p:ph type="sldNum" sz="quarter" idx="4"/>
          </p:nvPr>
        </p:nvSpPr>
        <p:spPr/>
        <p:txBody>
          <a:bodyPr/>
          <a:lstStyle/>
          <a:p>
            <a:fld id="{F040BB64-8804-472C-89C9-1468A4B407E9}" type="slidenum">
              <a:rPr lang="en-US" smtClean="0">
                <a:solidFill>
                  <a:srgbClr val="005596"/>
                </a:solidFill>
              </a:rPr>
              <a:pPr/>
              <a:t>11</a:t>
            </a:fld>
            <a:endParaRPr lang="en-US">
              <a:solidFill>
                <a:srgbClr val="005596"/>
              </a:solidFill>
            </a:endParaRPr>
          </a:p>
        </p:txBody>
      </p:sp>
      <p:sp>
        <p:nvSpPr>
          <p:cNvPr id="6" name="Content Placeholder 5"/>
          <p:cNvSpPr>
            <a:spLocks noGrp="1"/>
          </p:cNvSpPr>
          <p:nvPr>
            <p:ph sz="quarter" idx="12"/>
          </p:nvPr>
        </p:nvSpPr>
        <p:spPr>
          <a:xfrm>
            <a:off x="179388" y="764704"/>
            <a:ext cx="8713092" cy="5976664"/>
          </a:xfrm>
        </p:spPr>
        <p:txBody>
          <a:bodyPr>
            <a:normAutofit/>
          </a:bodyPr>
          <a:lstStyle/>
          <a:p>
            <a:r>
              <a:rPr lang="en-GB" dirty="0" smtClean="0"/>
              <a:t>Will there be machines to run my OpenACC code on?</a:t>
            </a:r>
          </a:p>
          <a:p>
            <a:pPr lvl="1"/>
            <a:r>
              <a:rPr lang="en-GB" dirty="0" smtClean="0">
                <a:solidFill>
                  <a:schemeClr val="accent5"/>
                </a:solidFill>
              </a:rPr>
              <a:t>Now?</a:t>
            </a:r>
            <a:r>
              <a:rPr lang="en-GB" dirty="0" smtClean="0"/>
              <a:t> Lots of </a:t>
            </a:r>
            <a:r>
              <a:rPr lang="en-GB" dirty="0" err="1" smtClean="0"/>
              <a:t>Nvidia</a:t>
            </a:r>
            <a:r>
              <a:rPr lang="en-GB" dirty="0" smtClean="0"/>
              <a:t> GPU accelerated systems </a:t>
            </a:r>
          </a:p>
          <a:p>
            <a:pPr lvl="2"/>
            <a:r>
              <a:rPr lang="en-GB" dirty="0" smtClean="0"/>
              <a:t>Cray XK7s: CSCS </a:t>
            </a:r>
            <a:r>
              <a:rPr lang="en-GB" dirty="0" err="1" smtClean="0"/>
              <a:t>tödi</a:t>
            </a:r>
            <a:r>
              <a:rPr lang="en-GB" dirty="0" smtClean="0"/>
              <a:t>, HLRS hermit, ORNL titan...</a:t>
            </a:r>
          </a:p>
          <a:p>
            <a:pPr lvl="2"/>
            <a:r>
              <a:rPr lang="en-GB" dirty="0" smtClean="0"/>
              <a:t>Lots of other GPU machines in Top100 (OpenACC </a:t>
            </a:r>
            <a:r>
              <a:rPr lang="en-GB" smtClean="0"/>
              <a:t>is multi-vendor)</a:t>
            </a:r>
            <a:endParaRPr lang="en-GB" dirty="0" smtClean="0"/>
          </a:p>
          <a:p>
            <a:pPr lvl="1"/>
            <a:r>
              <a:rPr lang="en-GB" dirty="0">
                <a:solidFill>
                  <a:schemeClr val="accent5"/>
                </a:solidFill>
              </a:rPr>
              <a:t>Future?</a:t>
            </a:r>
            <a:r>
              <a:rPr lang="en-GB" dirty="0" smtClean="0"/>
              <a:t> OpenACC can be </a:t>
            </a:r>
            <a:r>
              <a:rPr lang="en-GB" dirty="0" err="1" smtClean="0"/>
              <a:t>targetted</a:t>
            </a:r>
            <a:r>
              <a:rPr lang="en-GB" dirty="0" smtClean="0"/>
              <a:t> at other accelerators</a:t>
            </a:r>
          </a:p>
          <a:p>
            <a:pPr lvl="2"/>
            <a:r>
              <a:rPr lang="en-GB" dirty="0" smtClean="0"/>
              <a:t>PGI and CAPS already target Intel Xeon Phi, AMD GPUs</a:t>
            </a:r>
          </a:p>
          <a:p>
            <a:pPr lvl="1"/>
            <a:r>
              <a:rPr lang="en-GB" dirty="0" smtClean="0"/>
              <a:t>Plus you can always run on CPUs using same codebase</a:t>
            </a:r>
          </a:p>
          <a:p>
            <a:r>
              <a:rPr lang="en-GB" dirty="0" smtClean="0"/>
              <a:t>Will OpenACC continue?</a:t>
            </a:r>
          </a:p>
          <a:p>
            <a:pPr lvl="1"/>
            <a:r>
              <a:rPr lang="en-GB" dirty="0">
                <a:solidFill>
                  <a:schemeClr val="accent5"/>
                </a:solidFill>
              </a:rPr>
              <a:t>Support?</a:t>
            </a:r>
            <a:r>
              <a:rPr lang="en-GB" dirty="0" smtClean="0"/>
              <a:t> Cray and PGI (at least) are committed to support OpenACC</a:t>
            </a:r>
          </a:p>
          <a:p>
            <a:pPr lvl="2"/>
            <a:r>
              <a:rPr lang="en-GB" dirty="0" smtClean="0"/>
              <a:t>Lots of big customer pressure to continue to run OpenACC</a:t>
            </a:r>
          </a:p>
          <a:p>
            <a:pPr lvl="1"/>
            <a:r>
              <a:rPr lang="en-GB" dirty="0">
                <a:solidFill>
                  <a:schemeClr val="accent5"/>
                </a:solidFill>
              </a:rPr>
              <a:t>Develop?</a:t>
            </a:r>
            <a:r>
              <a:rPr lang="en-GB" dirty="0" smtClean="0"/>
              <a:t> OpenACC committee now finalising v2.0 of standard</a:t>
            </a:r>
          </a:p>
          <a:p>
            <a:pPr lvl="2"/>
            <a:r>
              <a:rPr lang="en-GB" dirty="0" smtClean="0"/>
              <a:t>Lots of new partners joined committee  at end of last year</a:t>
            </a:r>
          </a:p>
          <a:p>
            <a:r>
              <a:rPr lang="en-GB" dirty="0" smtClean="0"/>
              <a:t>Will OpenACC be superseded by something else?</a:t>
            </a:r>
          </a:p>
          <a:p>
            <a:pPr lvl="1"/>
            <a:r>
              <a:rPr lang="en-GB" dirty="0">
                <a:solidFill>
                  <a:schemeClr val="accent5"/>
                </a:solidFill>
              </a:rPr>
              <a:t>Auto-accelerating compilers?</a:t>
            </a:r>
            <a:r>
              <a:rPr lang="en-GB" dirty="0" smtClean="0"/>
              <a:t> If only! </a:t>
            </a:r>
          </a:p>
          <a:p>
            <a:pPr lvl="2"/>
            <a:r>
              <a:rPr lang="en-GB" dirty="0" smtClean="0"/>
              <a:t>Never really managed it for threading real HPC applications on the CPU</a:t>
            </a:r>
          </a:p>
          <a:p>
            <a:pPr lvl="2"/>
            <a:r>
              <a:rPr lang="en-GB" dirty="0" smtClean="0"/>
              <a:t>Data locality adds to the challenge</a:t>
            </a:r>
          </a:p>
          <a:p>
            <a:pPr lvl="1"/>
            <a:r>
              <a:rPr lang="en-GB" dirty="0" err="1">
                <a:solidFill>
                  <a:schemeClr val="accent5"/>
                </a:solidFill>
              </a:rPr>
              <a:t>OpenMP</a:t>
            </a:r>
            <a:r>
              <a:rPr lang="en-GB" dirty="0">
                <a:solidFill>
                  <a:schemeClr val="accent5"/>
                </a:solidFill>
              </a:rPr>
              <a:t> accelerator directives?</a:t>
            </a:r>
            <a:r>
              <a:rPr lang="en-GB" dirty="0" smtClean="0"/>
              <a:t> OpenACC work not wasted</a:t>
            </a:r>
          </a:p>
          <a:p>
            <a:pPr lvl="2"/>
            <a:r>
              <a:rPr lang="en-GB" dirty="0" smtClean="0"/>
              <a:t>Very similar programming model; can transition when these release if wish</a:t>
            </a:r>
          </a:p>
          <a:p>
            <a:pPr lvl="2"/>
            <a:r>
              <a:rPr lang="en-GB" dirty="0" smtClean="0"/>
              <a:t>Cray (co-chair), PGI very active in </a:t>
            </a:r>
            <a:r>
              <a:rPr lang="en-GB" dirty="0" err="1" smtClean="0"/>
              <a:t>OpenMP</a:t>
            </a:r>
            <a:r>
              <a:rPr lang="en-GB" dirty="0" smtClean="0"/>
              <a:t> accelerator subcommittee</a:t>
            </a:r>
            <a:endParaRPr lang="en-GB" dirty="0"/>
          </a:p>
        </p:txBody>
      </p:sp>
    </p:spTree>
    <p:extLst>
      <p:ext uri="{BB962C8B-B14F-4D97-AF65-F5344CB8AC3E}">
        <p14:creationId xmlns:p14="http://schemas.microsoft.com/office/powerpoint/2010/main" val="31143512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What goes on within time step loop?</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110</a:t>
            </a:fld>
            <a:endParaRPr lang="en-US"/>
          </a:p>
        </p:txBody>
      </p:sp>
      <p:sp>
        <p:nvSpPr>
          <p:cNvPr id="8" name="Left Brace 7"/>
          <p:cNvSpPr/>
          <p:nvPr/>
        </p:nvSpPr>
        <p:spPr>
          <a:xfrm>
            <a:off x="838200" y="1219200"/>
            <a:ext cx="914400" cy="4648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1752600" y="1381125"/>
            <a:ext cx="3927357" cy="369332"/>
          </a:xfrm>
          <a:prstGeom prst="rect">
            <a:avLst/>
          </a:prstGeom>
          <a:noFill/>
        </p:spPr>
        <p:txBody>
          <a:bodyPr wrap="none" rtlCol="0">
            <a:spAutoFit/>
          </a:bodyPr>
          <a:lstStyle/>
          <a:p>
            <a:r>
              <a:rPr lang="en-US" dirty="0" smtClean="0"/>
              <a:t>DO WHILE TIME &lt; MAXIMUM TIME</a:t>
            </a:r>
            <a:endParaRPr lang="en-US" dirty="0"/>
          </a:p>
        </p:txBody>
      </p:sp>
      <p:sp>
        <p:nvSpPr>
          <p:cNvPr id="10" name="TextBox 9"/>
          <p:cNvSpPr txBox="1"/>
          <p:nvPr/>
        </p:nvSpPr>
        <p:spPr>
          <a:xfrm>
            <a:off x="1752600" y="5454134"/>
            <a:ext cx="1146468" cy="369332"/>
          </a:xfrm>
          <a:prstGeom prst="rect">
            <a:avLst/>
          </a:prstGeom>
          <a:noFill/>
        </p:spPr>
        <p:txBody>
          <a:bodyPr wrap="none" rtlCol="0">
            <a:spAutoFit/>
          </a:bodyPr>
          <a:lstStyle/>
          <a:p>
            <a:r>
              <a:rPr lang="en-US" dirty="0" smtClean="0"/>
              <a:t>END DO </a:t>
            </a:r>
            <a:endParaRPr lang="en-US" dirty="0"/>
          </a:p>
        </p:txBody>
      </p:sp>
      <p:sp>
        <p:nvSpPr>
          <p:cNvPr id="11" name="TextBox 10"/>
          <p:cNvSpPr txBox="1"/>
          <p:nvPr/>
        </p:nvSpPr>
        <p:spPr>
          <a:xfrm>
            <a:off x="1943100" y="1750457"/>
            <a:ext cx="1608133" cy="3693319"/>
          </a:xfrm>
          <a:prstGeom prst="rect">
            <a:avLst/>
          </a:prstGeom>
          <a:noFill/>
        </p:spPr>
        <p:txBody>
          <a:bodyPr wrap="none" rtlCol="0">
            <a:spAutoFit/>
          </a:bodyPr>
          <a:lstStyle/>
          <a:p>
            <a:r>
              <a:rPr lang="en-US" dirty="0" smtClean="0"/>
              <a:t>Compute</a:t>
            </a:r>
          </a:p>
          <a:p>
            <a:r>
              <a:rPr lang="en-US" dirty="0" smtClean="0"/>
              <a:t>Communicate</a:t>
            </a:r>
          </a:p>
          <a:p>
            <a:r>
              <a:rPr lang="en-US" dirty="0" smtClean="0"/>
              <a:t>Compute</a:t>
            </a:r>
          </a:p>
          <a:p>
            <a:r>
              <a:rPr lang="en-US" dirty="0" smtClean="0"/>
              <a:t>I/O</a:t>
            </a:r>
          </a:p>
          <a:p>
            <a:r>
              <a:rPr lang="en-US" dirty="0" smtClean="0"/>
              <a:t>Communicate</a:t>
            </a:r>
          </a:p>
          <a:p>
            <a:r>
              <a:rPr lang="en-US" dirty="0" smtClean="0"/>
              <a:t>Compute</a:t>
            </a:r>
          </a:p>
          <a:p>
            <a:r>
              <a:rPr lang="en-US" dirty="0" smtClean="0"/>
              <a:t>Compute</a:t>
            </a:r>
          </a:p>
          <a:p>
            <a:r>
              <a:rPr lang="en-US" dirty="0" smtClean="0"/>
              <a:t>Compute</a:t>
            </a:r>
          </a:p>
          <a:p>
            <a:r>
              <a:rPr lang="en-US" dirty="0" smtClean="0"/>
              <a:t>I/O</a:t>
            </a:r>
          </a:p>
          <a:p>
            <a:r>
              <a:rPr lang="en-US" dirty="0" smtClean="0"/>
              <a:t>Compute</a:t>
            </a:r>
          </a:p>
          <a:p>
            <a:r>
              <a:rPr lang="en-US" dirty="0" smtClean="0"/>
              <a:t>Communicate</a:t>
            </a:r>
          </a:p>
          <a:p>
            <a:r>
              <a:rPr lang="en-US" dirty="0" smtClean="0"/>
              <a:t>Compute</a:t>
            </a:r>
          </a:p>
          <a:p>
            <a:r>
              <a:rPr lang="en-US" dirty="0" smtClean="0"/>
              <a:t>Communicate</a:t>
            </a:r>
            <a:endParaRPr lang="en-US" dirty="0"/>
          </a:p>
        </p:txBody>
      </p:sp>
    </p:spTree>
    <p:extLst>
      <p:ext uri="{BB962C8B-B14F-4D97-AF65-F5344CB8AC3E}">
        <p14:creationId xmlns:p14="http://schemas.microsoft.com/office/powerpoint/2010/main" val="313408626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the looping structures</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111</a:t>
            </a:fld>
            <a:endParaRPr lang="en-US"/>
          </a:p>
        </p:txBody>
      </p:sp>
      <p:sp>
        <p:nvSpPr>
          <p:cNvPr id="7" name="Left Brace 6"/>
          <p:cNvSpPr/>
          <p:nvPr/>
        </p:nvSpPr>
        <p:spPr>
          <a:xfrm>
            <a:off x="838200" y="838199"/>
            <a:ext cx="914400" cy="52622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752600" y="1381125"/>
            <a:ext cx="3927357" cy="369332"/>
          </a:xfrm>
          <a:prstGeom prst="rect">
            <a:avLst/>
          </a:prstGeom>
          <a:noFill/>
        </p:spPr>
        <p:txBody>
          <a:bodyPr wrap="none" rtlCol="0">
            <a:spAutoFit/>
          </a:bodyPr>
          <a:lstStyle/>
          <a:p>
            <a:r>
              <a:rPr lang="en-US" dirty="0" smtClean="0"/>
              <a:t>DO WHILE TIME &lt; MAXIMUM TIME</a:t>
            </a:r>
            <a:endParaRPr lang="en-US" dirty="0"/>
          </a:p>
        </p:txBody>
      </p:sp>
      <p:sp>
        <p:nvSpPr>
          <p:cNvPr id="9" name="TextBox 8"/>
          <p:cNvSpPr txBox="1"/>
          <p:nvPr/>
        </p:nvSpPr>
        <p:spPr>
          <a:xfrm>
            <a:off x="1752600" y="5454134"/>
            <a:ext cx="1082348" cy="923330"/>
          </a:xfrm>
          <a:prstGeom prst="rect">
            <a:avLst/>
          </a:prstGeom>
          <a:noFill/>
        </p:spPr>
        <p:txBody>
          <a:bodyPr wrap="none" rtlCol="0">
            <a:spAutoFit/>
          </a:bodyPr>
          <a:lstStyle/>
          <a:p>
            <a:endParaRPr lang="en-US" dirty="0" smtClean="0"/>
          </a:p>
          <a:p>
            <a:r>
              <a:rPr lang="en-US" dirty="0" smtClean="0"/>
              <a:t>END DO</a:t>
            </a:r>
          </a:p>
          <a:p>
            <a:r>
              <a:rPr lang="en-US" dirty="0" smtClean="0">
                <a:solidFill>
                  <a:srgbClr val="FF0000"/>
                </a:solidFill>
              </a:rPr>
              <a:t> </a:t>
            </a:r>
            <a:endParaRPr lang="en-US" dirty="0">
              <a:solidFill>
                <a:srgbClr val="FF0000"/>
              </a:solidFill>
            </a:endParaRPr>
          </a:p>
        </p:txBody>
      </p:sp>
      <p:sp>
        <p:nvSpPr>
          <p:cNvPr id="10" name="TextBox 9"/>
          <p:cNvSpPr txBox="1"/>
          <p:nvPr/>
        </p:nvSpPr>
        <p:spPr>
          <a:xfrm>
            <a:off x="1943100" y="1750457"/>
            <a:ext cx="3416320" cy="646331"/>
          </a:xfrm>
          <a:prstGeom prst="rect">
            <a:avLst/>
          </a:prstGeom>
          <a:noFill/>
        </p:spPr>
        <p:txBody>
          <a:bodyPr wrap="none" rtlCol="0">
            <a:spAutoFit/>
          </a:bodyPr>
          <a:lstStyle/>
          <a:p>
            <a:endParaRPr lang="en-US" dirty="0" smtClean="0"/>
          </a:p>
          <a:p>
            <a:r>
              <a:rPr lang="en-US" dirty="0" smtClean="0"/>
              <a:t>   call crunch0 (Contains loops )</a:t>
            </a:r>
          </a:p>
        </p:txBody>
      </p:sp>
      <p:sp>
        <p:nvSpPr>
          <p:cNvPr id="11" name="TextBox 10"/>
          <p:cNvSpPr txBox="1"/>
          <p:nvPr/>
        </p:nvSpPr>
        <p:spPr>
          <a:xfrm>
            <a:off x="1978863" y="4953000"/>
            <a:ext cx="248786" cy="646331"/>
          </a:xfrm>
          <a:prstGeom prst="rect">
            <a:avLst/>
          </a:prstGeom>
          <a:noFill/>
        </p:spPr>
        <p:txBody>
          <a:bodyPr wrap="none" rtlCol="0">
            <a:spAutoFit/>
          </a:bodyPr>
          <a:lstStyle/>
          <a:p>
            <a:r>
              <a:rPr lang="en-US" dirty="0" smtClean="0">
                <a:solidFill>
                  <a:srgbClr val="00B050"/>
                </a:solidFill>
              </a:rPr>
              <a:t> </a:t>
            </a:r>
            <a:endParaRPr lang="en-US" dirty="0">
              <a:solidFill>
                <a:srgbClr val="00B050"/>
              </a:solidFill>
            </a:endParaRPr>
          </a:p>
          <a:p>
            <a:endParaRPr lang="en-US" dirty="0" smtClean="0"/>
          </a:p>
        </p:txBody>
      </p:sp>
      <p:sp>
        <p:nvSpPr>
          <p:cNvPr id="12" name="TextBox 11"/>
          <p:cNvSpPr txBox="1"/>
          <p:nvPr/>
        </p:nvSpPr>
        <p:spPr>
          <a:xfrm>
            <a:off x="1978863" y="2286000"/>
            <a:ext cx="1800493" cy="646331"/>
          </a:xfrm>
          <a:prstGeom prst="rect">
            <a:avLst/>
          </a:prstGeom>
          <a:noFill/>
        </p:spPr>
        <p:txBody>
          <a:bodyPr wrap="none" rtlCol="0">
            <a:spAutoFit/>
          </a:bodyPr>
          <a:lstStyle/>
          <a:p>
            <a:r>
              <a:rPr lang="en-US" dirty="0" smtClean="0"/>
              <a:t>   DO</a:t>
            </a:r>
            <a:endParaRPr lang="en-US" dirty="0" smtClean="0">
              <a:solidFill>
                <a:srgbClr val="00B050"/>
              </a:solidFill>
            </a:endParaRPr>
          </a:p>
          <a:p>
            <a:r>
              <a:rPr lang="en-US" dirty="0">
                <a:solidFill>
                  <a:srgbClr val="00B050"/>
                </a:solidFill>
              </a:rPr>
              <a:t> </a:t>
            </a:r>
            <a:r>
              <a:rPr lang="en-US" dirty="0" smtClean="0">
                <a:solidFill>
                  <a:srgbClr val="00B050"/>
                </a:solidFill>
              </a:rPr>
              <a:t> </a:t>
            </a:r>
            <a:r>
              <a:rPr lang="en-US" dirty="0" smtClean="0">
                <a:solidFill>
                  <a:srgbClr val="FF0000"/>
                </a:solidFill>
              </a:rPr>
              <a:t> </a:t>
            </a:r>
            <a:r>
              <a:rPr lang="en-US" dirty="0"/>
              <a:t> </a:t>
            </a:r>
            <a:r>
              <a:rPr lang="en-US" dirty="0" smtClean="0"/>
              <a:t>  call crunch1</a:t>
            </a:r>
          </a:p>
        </p:txBody>
      </p:sp>
      <p:sp>
        <p:nvSpPr>
          <p:cNvPr id="13" name="TextBox 12"/>
          <p:cNvSpPr txBox="1"/>
          <p:nvPr/>
        </p:nvSpPr>
        <p:spPr>
          <a:xfrm>
            <a:off x="2114550" y="2869166"/>
            <a:ext cx="1672253" cy="1200329"/>
          </a:xfrm>
          <a:prstGeom prst="rect">
            <a:avLst/>
          </a:prstGeom>
          <a:noFill/>
        </p:spPr>
        <p:txBody>
          <a:bodyPr wrap="none" rtlCol="0">
            <a:spAutoFit/>
          </a:bodyPr>
          <a:lstStyle/>
          <a:p>
            <a:r>
              <a:rPr lang="en-US" dirty="0" smtClean="0"/>
              <a:t>    call crunch2</a:t>
            </a:r>
          </a:p>
          <a:p>
            <a:r>
              <a:rPr lang="en-US" dirty="0" smtClean="0"/>
              <a:t>END DO</a:t>
            </a:r>
          </a:p>
          <a:p>
            <a:r>
              <a:rPr lang="en-US" dirty="0" smtClean="0">
                <a:solidFill>
                  <a:srgbClr val="FF0000"/>
                </a:solidFill>
              </a:rPr>
              <a:t> </a:t>
            </a:r>
            <a:endParaRPr lang="en-US" dirty="0">
              <a:solidFill>
                <a:srgbClr val="FF0000"/>
              </a:solidFill>
            </a:endParaRPr>
          </a:p>
          <a:p>
            <a:endParaRPr lang="en-US" dirty="0" smtClean="0"/>
          </a:p>
        </p:txBody>
      </p:sp>
      <p:sp>
        <p:nvSpPr>
          <p:cNvPr id="14" name="TextBox 13"/>
          <p:cNvSpPr txBox="1"/>
          <p:nvPr/>
        </p:nvSpPr>
        <p:spPr>
          <a:xfrm>
            <a:off x="2114550" y="4438292"/>
            <a:ext cx="4916731" cy="1200329"/>
          </a:xfrm>
          <a:prstGeom prst="rect">
            <a:avLst/>
          </a:prstGeom>
          <a:noFill/>
        </p:spPr>
        <p:txBody>
          <a:bodyPr wrap="none" rtlCol="0">
            <a:spAutoFit/>
          </a:bodyPr>
          <a:lstStyle/>
          <a:p>
            <a:r>
              <a:rPr lang="en-US" dirty="0" smtClean="0"/>
              <a:t>DO</a:t>
            </a:r>
            <a:endParaRPr lang="en-US" dirty="0" smtClean="0">
              <a:solidFill>
                <a:srgbClr val="00B050"/>
              </a:solidFill>
            </a:endParaRPr>
          </a:p>
          <a:p>
            <a:r>
              <a:rPr lang="en-US" dirty="0"/>
              <a:t> call </a:t>
            </a:r>
            <a:r>
              <a:rPr lang="en-US" dirty="0" smtClean="0"/>
              <a:t>crunch4 </a:t>
            </a:r>
            <a:r>
              <a:rPr lang="en-US" dirty="0"/>
              <a:t>(Contains </a:t>
            </a:r>
            <a:r>
              <a:rPr lang="en-US" dirty="0" smtClean="0"/>
              <a:t>loops, I/O and/or MPI )</a:t>
            </a:r>
          </a:p>
          <a:p>
            <a:r>
              <a:rPr lang="en-US" dirty="0" smtClean="0"/>
              <a:t>END DO</a:t>
            </a:r>
            <a:r>
              <a:rPr lang="en-US" dirty="0" smtClean="0">
                <a:solidFill>
                  <a:srgbClr val="00B050"/>
                </a:solidFill>
              </a:rPr>
              <a:t>   </a:t>
            </a:r>
          </a:p>
          <a:p>
            <a:r>
              <a:rPr lang="en-US" dirty="0">
                <a:solidFill>
                  <a:srgbClr val="00B050"/>
                </a:solidFill>
              </a:rPr>
              <a:t> </a:t>
            </a:r>
            <a:r>
              <a:rPr lang="en-US" dirty="0" smtClean="0">
                <a:solidFill>
                  <a:srgbClr val="00B050"/>
                </a:solidFill>
              </a:rPr>
              <a:t> </a:t>
            </a:r>
            <a:r>
              <a:rPr lang="en-US" dirty="0" smtClean="0"/>
              <a:t>call </a:t>
            </a:r>
            <a:r>
              <a:rPr lang="en-US" dirty="0" err="1" smtClean="0"/>
              <a:t>Inputouput</a:t>
            </a:r>
            <a:r>
              <a:rPr lang="en-US" dirty="0" smtClean="0"/>
              <a:t> (Contains I/O)</a:t>
            </a:r>
          </a:p>
        </p:txBody>
      </p:sp>
      <p:sp>
        <p:nvSpPr>
          <p:cNvPr id="15" name="TextBox 14"/>
          <p:cNvSpPr txBox="1"/>
          <p:nvPr/>
        </p:nvSpPr>
        <p:spPr>
          <a:xfrm>
            <a:off x="1752600" y="838199"/>
            <a:ext cx="248786" cy="369332"/>
          </a:xfrm>
          <a:prstGeom prst="rect">
            <a:avLst/>
          </a:prstGeom>
          <a:noFill/>
        </p:spPr>
        <p:txBody>
          <a:bodyPr wrap="none" rtlCol="0">
            <a:spAutoFit/>
          </a:bodyPr>
          <a:lstStyle/>
          <a:p>
            <a:r>
              <a:rPr lang="en-US" dirty="0" smtClean="0">
                <a:solidFill>
                  <a:srgbClr val="FF0000"/>
                </a:solidFill>
              </a:rPr>
              <a:t> </a:t>
            </a:r>
            <a:endParaRPr lang="en-US" dirty="0">
              <a:solidFill>
                <a:srgbClr val="FF0000"/>
              </a:solidFill>
            </a:endParaRPr>
          </a:p>
        </p:txBody>
      </p:sp>
      <p:sp>
        <p:nvSpPr>
          <p:cNvPr id="16" name="TextBox 15"/>
          <p:cNvSpPr txBox="1"/>
          <p:nvPr/>
        </p:nvSpPr>
        <p:spPr>
          <a:xfrm>
            <a:off x="2006890" y="3732422"/>
            <a:ext cx="4275529" cy="646331"/>
          </a:xfrm>
          <a:prstGeom prst="rect">
            <a:avLst/>
          </a:prstGeom>
          <a:noFill/>
        </p:spPr>
        <p:txBody>
          <a:bodyPr wrap="none" rtlCol="0">
            <a:spAutoFit/>
          </a:bodyPr>
          <a:lstStyle/>
          <a:p>
            <a:r>
              <a:rPr lang="en-US" dirty="0" smtClean="0"/>
              <a:t> </a:t>
            </a:r>
            <a:endParaRPr lang="en-US" dirty="0" smtClean="0">
              <a:solidFill>
                <a:srgbClr val="00B050"/>
              </a:solidFill>
            </a:endParaRPr>
          </a:p>
          <a:p>
            <a:r>
              <a:rPr lang="en-US" dirty="0">
                <a:solidFill>
                  <a:srgbClr val="00B050"/>
                </a:solidFill>
              </a:rPr>
              <a:t> </a:t>
            </a:r>
            <a:r>
              <a:rPr lang="en-US" dirty="0" smtClean="0">
                <a:solidFill>
                  <a:srgbClr val="00B050"/>
                </a:solidFill>
              </a:rPr>
              <a:t>    </a:t>
            </a:r>
            <a:r>
              <a:rPr lang="en-US" dirty="0" smtClean="0"/>
              <a:t>call communicate0 (Contains MPI)</a:t>
            </a:r>
            <a:r>
              <a:rPr lang="en-US" dirty="0" smtClean="0">
                <a:solidFill>
                  <a:srgbClr val="00B050"/>
                </a:solidFill>
              </a:rPr>
              <a:t>   </a:t>
            </a:r>
          </a:p>
        </p:txBody>
      </p:sp>
      <p:sp>
        <p:nvSpPr>
          <p:cNvPr id="17" name="TextBox 16"/>
          <p:cNvSpPr txBox="1"/>
          <p:nvPr/>
        </p:nvSpPr>
        <p:spPr>
          <a:xfrm>
            <a:off x="2114550" y="3465818"/>
            <a:ext cx="3416320" cy="646331"/>
          </a:xfrm>
          <a:prstGeom prst="rect">
            <a:avLst/>
          </a:prstGeom>
          <a:noFill/>
        </p:spPr>
        <p:txBody>
          <a:bodyPr wrap="none" rtlCol="0">
            <a:spAutoFit/>
          </a:bodyPr>
          <a:lstStyle/>
          <a:p>
            <a:endParaRPr lang="en-US" dirty="0" smtClean="0"/>
          </a:p>
          <a:p>
            <a:r>
              <a:rPr lang="en-US" dirty="0" smtClean="0"/>
              <a:t>   call crunch3 (Contains loops )</a:t>
            </a:r>
          </a:p>
        </p:txBody>
      </p:sp>
    </p:spTree>
    <p:extLst>
      <p:ext uri="{BB962C8B-B14F-4D97-AF65-F5344CB8AC3E}">
        <p14:creationId xmlns:p14="http://schemas.microsoft.com/office/powerpoint/2010/main" val="274143727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Once we understand the looping structures</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112</a:t>
            </a:fld>
            <a:endParaRPr lang="en-US"/>
          </a:p>
        </p:txBody>
      </p:sp>
      <p:sp>
        <p:nvSpPr>
          <p:cNvPr id="7" name="Content Placeholder 6"/>
          <p:cNvSpPr>
            <a:spLocks noGrp="1"/>
          </p:cNvSpPr>
          <p:nvPr>
            <p:ph sz="quarter" idx="13"/>
          </p:nvPr>
        </p:nvSpPr>
        <p:spPr/>
        <p:txBody>
          <a:bodyPr/>
          <a:lstStyle/>
          <a:p>
            <a:r>
              <a:rPr lang="en-US" dirty="0" smtClean="0"/>
              <a:t>Is the application well suited for </a:t>
            </a:r>
            <a:r>
              <a:rPr lang="en-US" dirty="0" err="1" smtClean="0"/>
              <a:t>OpenMP</a:t>
            </a:r>
            <a:r>
              <a:rPr lang="en-US" dirty="0" smtClean="0"/>
              <a:t>?</a:t>
            </a:r>
          </a:p>
          <a:p>
            <a:pPr lvl="1"/>
            <a:r>
              <a:rPr lang="en-US" dirty="0" smtClean="0"/>
              <a:t>Are the loop iteration counts appropriate?</a:t>
            </a:r>
          </a:p>
          <a:p>
            <a:pPr lvl="1"/>
            <a:r>
              <a:rPr lang="en-US" dirty="0" smtClean="0"/>
              <a:t>Is the granularity sufficient?</a:t>
            </a:r>
          </a:p>
          <a:p>
            <a:r>
              <a:rPr lang="en-US" dirty="0" smtClean="0"/>
              <a:t>Restructuring might be necessary</a:t>
            </a:r>
          </a:p>
          <a:p>
            <a:pPr lvl="1"/>
            <a:r>
              <a:rPr lang="en-US" dirty="0" smtClean="0"/>
              <a:t>Consider introducing a higher level, strip mining loop that can be run in parallel while lower loops are run in vector/SIMD mode</a:t>
            </a:r>
          </a:p>
          <a:p>
            <a:pPr lvl="1"/>
            <a:r>
              <a:rPr lang="en-US" dirty="0" smtClean="0"/>
              <a:t>Combining loops is helpful</a:t>
            </a:r>
          </a:p>
          <a:p>
            <a:r>
              <a:rPr lang="en-US" dirty="0" smtClean="0"/>
              <a:t>The next step is to introduce scoping directives</a:t>
            </a:r>
            <a:endParaRPr lang="en-US" dirty="0"/>
          </a:p>
        </p:txBody>
      </p:sp>
    </p:spTree>
    <p:extLst>
      <p:ext uri="{BB962C8B-B14F-4D97-AF65-F5344CB8AC3E}">
        <p14:creationId xmlns:p14="http://schemas.microsoft.com/office/powerpoint/2010/main" val="26127800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for performing this difficult task</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113</a:t>
            </a:fld>
            <a:endParaRPr lang="en-US"/>
          </a:p>
        </p:txBody>
      </p:sp>
      <p:sp>
        <p:nvSpPr>
          <p:cNvPr id="6" name="Content Placeholder 5"/>
          <p:cNvSpPr>
            <a:spLocks noGrp="1"/>
          </p:cNvSpPr>
          <p:nvPr>
            <p:ph sz="quarter" idx="13"/>
          </p:nvPr>
        </p:nvSpPr>
        <p:spPr/>
        <p:txBody>
          <a:bodyPr/>
          <a:lstStyle/>
          <a:p>
            <a:r>
              <a:rPr lang="en-US" dirty="0" smtClean="0"/>
              <a:t>Cray </a:t>
            </a:r>
            <a:r>
              <a:rPr lang="en-US" dirty="0" err="1" smtClean="0"/>
              <a:t>Perftool</a:t>
            </a:r>
            <a:r>
              <a:rPr lang="en-US" dirty="0" smtClean="0"/>
              <a:t> tool box has many elements that will be useful for this analysis</a:t>
            </a:r>
          </a:p>
          <a:p>
            <a:pPr lvl="1"/>
            <a:r>
              <a:rPr lang="en-US" dirty="0" err="1"/>
              <a:t>f</a:t>
            </a:r>
            <a:r>
              <a:rPr lang="en-US" dirty="0" err="1" smtClean="0"/>
              <a:t>tn</a:t>
            </a:r>
            <a:r>
              <a:rPr lang="en-US" dirty="0" smtClean="0"/>
              <a:t> -h </a:t>
            </a:r>
            <a:r>
              <a:rPr lang="en-US" dirty="0" err="1" smtClean="0"/>
              <a:t>profile_generate</a:t>
            </a:r>
            <a:endParaRPr lang="en-US" dirty="0" smtClean="0"/>
          </a:p>
          <a:p>
            <a:pPr lvl="2"/>
            <a:r>
              <a:rPr lang="en-US" dirty="0" smtClean="0"/>
              <a:t>Tremendous overhead for instrumentation, only want to run this a few </a:t>
            </a:r>
            <a:r>
              <a:rPr lang="en-US" dirty="0" err="1" smtClean="0"/>
              <a:t>timestep</a:t>
            </a:r>
            <a:r>
              <a:rPr lang="en-US" dirty="0" smtClean="0"/>
              <a:t>.</a:t>
            </a:r>
          </a:p>
          <a:p>
            <a:pPr lvl="2"/>
            <a:r>
              <a:rPr lang="en-US" dirty="0" smtClean="0"/>
              <a:t>Identifies loop characteristics – average, min, max loop iteration count</a:t>
            </a:r>
          </a:p>
          <a:p>
            <a:pPr lvl="1"/>
            <a:r>
              <a:rPr lang="en-US" dirty="0" err="1" smtClean="0"/>
              <a:t>pat_build</a:t>
            </a:r>
            <a:r>
              <a:rPr lang="en-US" dirty="0" smtClean="0"/>
              <a:t> –u –g </a:t>
            </a:r>
            <a:r>
              <a:rPr lang="en-US" dirty="0" err="1" smtClean="0"/>
              <a:t>mpi,io</a:t>
            </a:r>
            <a:endParaRPr lang="en-US" dirty="0" smtClean="0"/>
          </a:p>
          <a:p>
            <a:pPr lvl="2"/>
            <a:r>
              <a:rPr lang="en-US" dirty="0" smtClean="0"/>
              <a:t>Identifies major routines, where MPI is used, where I/O is used, </a:t>
            </a:r>
            <a:r>
              <a:rPr lang="en-US" dirty="0" err="1" smtClean="0"/>
              <a:t>etc</a:t>
            </a:r>
            <a:endParaRPr lang="en-US" dirty="0" smtClean="0"/>
          </a:p>
          <a:p>
            <a:r>
              <a:rPr lang="en-US" dirty="0" smtClean="0"/>
              <a:t>Tools we need and are looking at</a:t>
            </a:r>
          </a:p>
          <a:p>
            <a:pPr lvl="1"/>
            <a:r>
              <a:rPr lang="en-US" dirty="0" smtClean="0"/>
              <a:t>Given an array or a set of arrays, show everywhere they are accessed and how they are accessed</a:t>
            </a:r>
          </a:p>
          <a:p>
            <a:pPr lvl="2"/>
            <a:r>
              <a:rPr lang="en-US" dirty="0" smtClean="0"/>
              <a:t>This is difficult for Fortran, must consider aliasing through structures, routine arguments</a:t>
            </a:r>
          </a:p>
          <a:p>
            <a:pPr lvl="2"/>
            <a:r>
              <a:rPr lang="en-US" dirty="0" smtClean="0"/>
              <a:t>This is extremely difficult and extremely useful for C and C++</a:t>
            </a:r>
            <a:endParaRPr lang="en-US" dirty="0"/>
          </a:p>
        </p:txBody>
      </p:sp>
    </p:spTree>
    <p:extLst>
      <p:ext uri="{BB962C8B-B14F-4D97-AF65-F5344CB8AC3E}">
        <p14:creationId xmlns:p14="http://schemas.microsoft.com/office/powerpoint/2010/main" val="136190712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a:t>
            </a:r>
            <a:r>
              <a:rPr lang="en-US" dirty="0" err="1" smtClean="0"/>
              <a:t>hprofile_generate</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114</a:t>
            </a:fld>
            <a:endParaRPr lang="en-US"/>
          </a:p>
        </p:txBody>
      </p:sp>
      <p:sp>
        <p:nvSpPr>
          <p:cNvPr id="6" name="Content Placeholder 5"/>
          <p:cNvSpPr>
            <a:spLocks noGrp="1"/>
          </p:cNvSpPr>
          <p:nvPr>
            <p:ph sz="quarter" idx="13"/>
          </p:nvPr>
        </p:nvSpPr>
        <p:spPr/>
        <p:txBody>
          <a:bodyPr/>
          <a:lstStyle/>
          <a:p>
            <a:r>
              <a:rPr lang="en-US" dirty="0" smtClean="0"/>
              <a:t>Only do this once for a given problem – that is all you need to get the information you will need</a:t>
            </a:r>
          </a:p>
          <a:p>
            <a:pPr lvl="1"/>
            <a:r>
              <a:rPr lang="en-US" dirty="0" smtClean="0"/>
              <a:t>Be sure to load the </a:t>
            </a:r>
            <a:r>
              <a:rPr lang="en-US" dirty="0" err="1" smtClean="0"/>
              <a:t>perftools</a:t>
            </a:r>
            <a:endParaRPr lang="en-US" dirty="0" smtClean="0"/>
          </a:p>
          <a:p>
            <a:pPr lvl="1"/>
            <a:r>
              <a:rPr lang="en-US" dirty="0" smtClean="0"/>
              <a:t>Add	-</a:t>
            </a:r>
            <a:r>
              <a:rPr lang="en-US" dirty="0" err="1" smtClean="0"/>
              <a:t>hprofile_generate</a:t>
            </a:r>
            <a:r>
              <a:rPr lang="en-US" dirty="0" smtClean="0"/>
              <a:t> 	to the compile and link line</a:t>
            </a:r>
          </a:p>
          <a:p>
            <a:pPr lvl="1"/>
            <a:r>
              <a:rPr lang="en-US" dirty="0" smtClean="0"/>
              <a:t>Run </a:t>
            </a:r>
            <a:r>
              <a:rPr lang="en-US" dirty="0" err="1" smtClean="0"/>
              <a:t>pat_build</a:t>
            </a:r>
            <a:r>
              <a:rPr lang="en-US" dirty="0" smtClean="0"/>
              <a:t> –u (-w) –g </a:t>
            </a:r>
            <a:r>
              <a:rPr lang="en-US" dirty="0" err="1" smtClean="0"/>
              <a:t>mpi</a:t>
            </a:r>
            <a:r>
              <a:rPr lang="en-US" dirty="0" smtClean="0"/>
              <a:t>    &lt;executable&gt;</a:t>
            </a:r>
          </a:p>
          <a:p>
            <a:pPr lvl="1"/>
            <a:r>
              <a:rPr lang="en-US" dirty="0" smtClean="0"/>
              <a:t>Run application using &lt;executable&gt;+pat</a:t>
            </a:r>
          </a:p>
          <a:p>
            <a:pPr lvl="1"/>
            <a:r>
              <a:rPr lang="en-US" dirty="0" smtClean="0"/>
              <a:t>Run </a:t>
            </a:r>
            <a:r>
              <a:rPr lang="en-US" dirty="0" err="1" smtClean="0"/>
              <a:t>pat_report</a:t>
            </a:r>
            <a:r>
              <a:rPr lang="en-US" dirty="0" smtClean="0"/>
              <a:t> –T …………..  &gt; </a:t>
            </a:r>
            <a:r>
              <a:rPr lang="en-US" dirty="0" err="1" smtClean="0"/>
              <a:t>profile_all</a:t>
            </a:r>
            <a:endParaRPr lang="en-US" dirty="0" smtClean="0"/>
          </a:p>
          <a:p>
            <a:pPr lvl="1"/>
            <a:r>
              <a:rPr lang="en-US" dirty="0" smtClean="0"/>
              <a:t>Run </a:t>
            </a:r>
            <a:r>
              <a:rPr lang="en-US" dirty="0" err="1" smtClean="0"/>
              <a:t>pat_report</a:t>
            </a:r>
            <a:r>
              <a:rPr lang="en-US" dirty="0" smtClean="0"/>
              <a:t> –</a:t>
            </a:r>
            <a:r>
              <a:rPr lang="en-US" dirty="0" err="1" smtClean="0"/>
              <a:t>Oca</a:t>
            </a:r>
            <a:r>
              <a:rPr lang="en-US" dirty="0" smtClean="0"/>
              <a:t> ………….. &gt; </a:t>
            </a:r>
            <a:r>
              <a:rPr lang="en-US" dirty="0" err="1" smtClean="0"/>
              <a:t>profile_ca</a:t>
            </a:r>
            <a:endParaRPr lang="en-US" dirty="0" smtClean="0"/>
          </a:p>
          <a:p>
            <a:pPr lvl="1"/>
            <a:r>
              <a:rPr lang="en-US" dirty="0" smtClean="0"/>
              <a:t>Run </a:t>
            </a:r>
            <a:r>
              <a:rPr lang="en-US" dirty="0" err="1" smtClean="0"/>
              <a:t>pat_report</a:t>
            </a:r>
            <a:r>
              <a:rPr lang="en-US" dirty="0" smtClean="0"/>
              <a:t> –Oct …………….&gt; </a:t>
            </a:r>
            <a:r>
              <a:rPr lang="en-US" dirty="0" err="1" smtClean="0"/>
              <a:t>profile_ct</a:t>
            </a:r>
            <a:endParaRPr lang="en-US" dirty="0" smtClean="0"/>
          </a:p>
          <a:p>
            <a:pPr lvl="1"/>
            <a:r>
              <a:rPr lang="en-US" dirty="0" err="1" smtClean="0"/>
              <a:t>Profile_all</a:t>
            </a:r>
            <a:r>
              <a:rPr lang="en-US" dirty="0" smtClean="0"/>
              <a:t> will have several tables, one of which will have a do loop table with min, max, </a:t>
            </a:r>
            <a:r>
              <a:rPr lang="en-US" dirty="0" err="1" smtClean="0"/>
              <a:t>avg</a:t>
            </a:r>
            <a:r>
              <a:rPr lang="en-US" dirty="0" smtClean="0"/>
              <a:t> iteration counts</a:t>
            </a:r>
          </a:p>
          <a:p>
            <a:pPr lvl="1"/>
            <a:endParaRPr lang="en-US" dirty="0"/>
          </a:p>
        </p:txBody>
      </p:sp>
    </p:spTree>
    <p:extLst>
      <p:ext uri="{BB962C8B-B14F-4D97-AF65-F5344CB8AC3E}">
        <p14:creationId xmlns:p14="http://schemas.microsoft.com/office/powerpoint/2010/main" val="93651039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 First </a:t>
            </a:r>
            <a:r>
              <a:rPr lang="en-US" dirty="0"/>
              <a:t>and foremost – Profile the </a:t>
            </a:r>
            <a:r>
              <a:rPr lang="en-US" dirty="0" smtClean="0"/>
              <a:t>application</a:t>
            </a:r>
            <a:br>
              <a:rPr lang="en-US" dirty="0" smtClean="0"/>
            </a:br>
            <a:r>
              <a:rPr lang="en-US" dirty="0"/>
              <a:t> </a:t>
            </a:r>
            <a:r>
              <a:rPr lang="en-US" dirty="0" smtClean="0"/>
              <a:t>    VH1</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115</a:t>
            </a:fld>
            <a:endParaRPr lang="en-US"/>
          </a:p>
        </p:txBody>
      </p:sp>
      <p:sp>
        <p:nvSpPr>
          <p:cNvPr id="6" name="TextBox 5"/>
          <p:cNvSpPr txBox="1"/>
          <p:nvPr/>
        </p:nvSpPr>
        <p:spPr>
          <a:xfrm>
            <a:off x="533400" y="1295400"/>
            <a:ext cx="6641562" cy="5447645"/>
          </a:xfrm>
          <a:prstGeom prst="rect">
            <a:avLst/>
          </a:prstGeom>
          <a:noFill/>
        </p:spPr>
        <p:txBody>
          <a:bodyPr wrap="none" rtlCol="0">
            <a:spAutoFit/>
          </a:bodyPr>
          <a:lstStyle/>
          <a:p>
            <a:r>
              <a:rPr lang="en-US" sz="1100" dirty="0">
                <a:latin typeface="Courier New" pitchFamily="49" charset="0"/>
                <a:cs typeface="Courier New" pitchFamily="49" charset="0"/>
              </a:rPr>
              <a:t>Table 1:  Profile by Function Group and Function</a:t>
            </a:r>
          </a:p>
          <a:p>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Time%  |     Time  |    </a:t>
            </a:r>
            <a:r>
              <a:rPr lang="en-US" sz="1100" dirty="0" err="1">
                <a:latin typeface="Courier New" pitchFamily="49" charset="0"/>
                <a:cs typeface="Courier New" pitchFamily="49" charset="0"/>
              </a:rPr>
              <a:t>Imb</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Imb</a:t>
            </a:r>
            <a:r>
              <a:rPr lang="en-US" sz="1100" dirty="0">
                <a:latin typeface="Courier New" pitchFamily="49" charset="0"/>
                <a:cs typeface="Courier New" pitchFamily="49" charset="0"/>
              </a:rPr>
              <a:t>.  |    Calls  |Group</a:t>
            </a:r>
          </a:p>
          <a:p>
            <a:r>
              <a:rPr lang="en-US" sz="1100" dirty="0">
                <a:latin typeface="Courier New" pitchFamily="49" charset="0"/>
                <a:cs typeface="Courier New" pitchFamily="49" charset="0"/>
              </a:rPr>
              <a:t>        |           |    Time  | Time%  |           | Function</a:t>
            </a:r>
          </a:p>
          <a:p>
            <a:r>
              <a:rPr lang="en-US" sz="1100" dirty="0">
                <a:latin typeface="Courier New" pitchFamily="49" charset="0"/>
                <a:cs typeface="Courier New" pitchFamily="49" charset="0"/>
              </a:rPr>
              <a:t>        |           |          |        |           |  PE=HIDE</a:t>
            </a:r>
          </a:p>
          <a:p>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100.0% | 74.343236 |       -- |     -- | 6922221.1 |Total</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68.0% | 50.560859 |       -- |     -- | 6915004.0 |USER</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15.0% | 11.125597 | 1.127372 |   9.2% |  288000.0 |remap_</a:t>
            </a:r>
          </a:p>
          <a:p>
            <a:r>
              <a:rPr lang="en-US" sz="1100" dirty="0">
                <a:latin typeface="Courier New" pitchFamily="49" charset="0"/>
                <a:cs typeface="Courier New" pitchFamily="49" charset="0"/>
              </a:rPr>
              <a:t>||  14.4% | 10.742300 | 1.092106 |   9.2% |  288000.0 |</a:t>
            </a:r>
            <a:r>
              <a:rPr lang="en-US" sz="1100" dirty="0" err="1">
                <a:latin typeface="Courier New" pitchFamily="49" charset="0"/>
                <a:cs typeface="Courier New" pitchFamily="49" charset="0"/>
              </a:rPr>
              <a:t>ppmlr</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13.0% |  9.629421 | 1.156963 |  10.7% | 2592000.0 |parabola_</a:t>
            </a:r>
          </a:p>
          <a:p>
            <a:r>
              <a:rPr lang="en-US" sz="1100" dirty="0">
                <a:latin typeface="Courier New" pitchFamily="49" charset="0"/>
                <a:cs typeface="Courier New" pitchFamily="49" charset="0"/>
              </a:rPr>
              <a:t>||   7.0% |  5.200492 | 0.573247 |   9.9% |  288000.0 |evolve_</a:t>
            </a:r>
          </a:p>
          <a:p>
            <a:r>
              <a:rPr lang="en-US" sz="1100" dirty="0">
                <a:latin typeface="Courier New" pitchFamily="49" charset="0"/>
                <a:cs typeface="Courier New" pitchFamily="49" charset="0"/>
              </a:rPr>
              <a:t>||   5.4% |  3.978226 | 1.112412 |  21.9% |  288000.0 |</a:t>
            </a:r>
            <a:r>
              <a:rPr lang="en-US" sz="1100" dirty="0" err="1">
                <a:latin typeface="Courier New" pitchFamily="49" charset="0"/>
                <a:cs typeface="Courier New" pitchFamily="49" charset="0"/>
              </a:rPr>
              <a:t>riemann</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2.5% |  1.877102 | 0.244424 |  11.5% |  288000.0 |states_</a:t>
            </a:r>
          </a:p>
          <a:p>
            <a:r>
              <a:rPr lang="en-US" sz="1100" dirty="0">
                <a:latin typeface="Courier New" pitchFamily="49" charset="0"/>
                <a:cs typeface="Courier New" pitchFamily="49" charset="0"/>
              </a:rPr>
              <a:t>||   2.1% |  1.554790 | 0.279146 |  15.2% |  576000.0 |</a:t>
            </a:r>
            <a:r>
              <a:rPr lang="en-US" sz="1100" dirty="0" err="1">
                <a:latin typeface="Courier New" pitchFamily="49" charset="0"/>
                <a:cs typeface="Courier New" pitchFamily="49" charset="0"/>
              </a:rPr>
              <a:t>paraset</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1.8% |  1.349213 | 0.395894 |  22.7% |  864000.0 |volume_</a:t>
            </a:r>
          </a:p>
          <a:p>
            <a:r>
              <a:rPr lang="en-US" sz="1100" dirty="0">
                <a:latin typeface="Courier New" pitchFamily="49" charset="0"/>
                <a:cs typeface="Courier New" pitchFamily="49" charset="0"/>
              </a:rPr>
              <a:t>||   1.3% |  0.969134 | 0.324846 |  25.1% |  864000.0 |forces_</a:t>
            </a:r>
          </a:p>
          <a:p>
            <a:r>
              <a:rPr lang="en-US" sz="1100" dirty="0">
                <a:latin typeface="Courier New" pitchFamily="49" charset="0"/>
                <a:cs typeface="Courier New" pitchFamily="49" charset="0"/>
              </a:rPr>
              <a:t>||   1.1% |  0.834536 | 0.144497 |  14.8% |  288000.0 |flatten_</a:t>
            </a:r>
          </a:p>
          <a:p>
            <a:r>
              <a:rPr lang="en-US" sz="1100" dirty="0">
                <a:latin typeface="Courier New" pitchFamily="49" charset="0"/>
                <a:cs typeface="Courier New" pitchFamily="49" charset="0"/>
              </a:rPr>
              <a:t>||   1.0% |  0.759212 | 0.091074 |  10.7% |     500.0 |sweepx1_</a:t>
            </a:r>
          </a:p>
          <a:p>
            <a:r>
              <a:rPr lang="en-US" sz="1100" dirty="0">
                <a:latin typeface="Courier New" pitchFamily="49" charset="0"/>
                <a:cs typeface="Courier New" pitchFamily="49" charset="0"/>
              </a:rPr>
              <a:t>||   0.9% |  0.671678 | 0.067951 |   9.2% |     500.0 |sweepx2_</a:t>
            </a:r>
          </a:p>
          <a:p>
            <a:r>
              <a:rPr lang="en-US" sz="1100" dirty="0">
                <a:latin typeface="Courier New" pitchFamily="49" charset="0"/>
                <a:cs typeface="Courier New" pitchFamily="49" charset="0"/>
              </a:rPr>
              <a:t>||   0.8% |  0.576190 | 0.067274 |  10.5% |    1000.0 |</a:t>
            </a:r>
            <a:r>
              <a:rPr lang="en-US" sz="1100" dirty="0" err="1">
                <a:latin typeface="Courier New" pitchFamily="49" charset="0"/>
                <a:cs typeface="Courier New" pitchFamily="49" charset="0"/>
              </a:rPr>
              <a:t>sweepy</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0.8% |  0.569666 | 0.045713 |   7.4% |     500.0 |</a:t>
            </a:r>
            <a:r>
              <a:rPr lang="en-US" sz="1100" dirty="0" err="1">
                <a:latin typeface="Courier New" pitchFamily="49" charset="0"/>
                <a:cs typeface="Courier New" pitchFamily="49" charset="0"/>
              </a:rPr>
              <a:t>sweepz</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0.5% |  0.368043 | 0.120640 |  24.7% |  288000.0 |boundary_</a:t>
            </a:r>
          </a:p>
          <a:p>
            <a:r>
              <a:rPr lang="en-US" sz="1100" dirty="0">
                <a:latin typeface="Courier New" pitchFamily="49" charset="0"/>
                <a:cs typeface="Courier New" pitchFamily="49" charset="0"/>
              </a:rPr>
              <a:t>||   0.4% |  0.331896 | 0.046669 |  12.3% |       1.0 |</a:t>
            </a:r>
            <a:r>
              <a:rPr lang="en-US" sz="1100" dirty="0" err="1">
                <a:latin typeface="Courier New" pitchFamily="49" charset="0"/>
                <a:cs typeface="Courier New" pitchFamily="49" charset="0"/>
              </a:rPr>
              <a:t>vhone</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0.0% |  0.015684 | 0.004329 |  21.6% |     500.0 |</a:t>
            </a:r>
            <a:r>
              <a:rPr lang="en-US" sz="1100" dirty="0" err="1">
                <a:latin typeface="Courier New" pitchFamily="49" charset="0"/>
                <a:cs typeface="Courier New" pitchFamily="49" charset="0"/>
              </a:rPr>
              <a:t>dtcon</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0.0% |  0.006907 | 1.146796 |  99.4% |       1.0 |</a:t>
            </a:r>
            <a:r>
              <a:rPr lang="en-US" sz="1100" dirty="0" err="1">
                <a:latin typeface="Courier New" pitchFamily="49" charset="0"/>
                <a:cs typeface="Courier New" pitchFamily="49" charset="0"/>
              </a:rPr>
              <a:t>prin</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0.0% |  0.000706 | 0.000916 |  56.5% |       1.0 |</a:t>
            </a:r>
            <a:r>
              <a:rPr lang="en-US" sz="1100" dirty="0" err="1">
                <a:latin typeface="Courier New" pitchFamily="49" charset="0"/>
                <a:cs typeface="Courier New" pitchFamily="49" charset="0"/>
              </a:rPr>
              <a:t>init</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0.0% |  0.000064 | 0.000660 |  91.2% |       1.0 |exit</a:t>
            </a:r>
          </a:p>
          <a:p>
            <a:endParaRPr lang="en-US" dirty="0"/>
          </a:p>
        </p:txBody>
      </p:sp>
    </p:spTree>
    <p:extLst>
      <p:ext uri="{BB962C8B-B14F-4D97-AF65-F5344CB8AC3E}">
        <p14:creationId xmlns:p14="http://schemas.microsoft.com/office/powerpoint/2010/main" val="236579825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Continued – VH1</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116</a:t>
            </a:fld>
            <a:endParaRPr lang="en-US"/>
          </a:p>
        </p:txBody>
      </p:sp>
      <p:sp>
        <p:nvSpPr>
          <p:cNvPr id="6" name="TextBox 5"/>
          <p:cNvSpPr txBox="1"/>
          <p:nvPr/>
        </p:nvSpPr>
        <p:spPr>
          <a:xfrm>
            <a:off x="547816" y="762000"/>
            <a:ext cx="6471643" cy="5447645"/>
          </a:xfrm>
          <a:prstGeom prst="rect">
            <a:avLst/>
          </a:prstGeom>
          <a:noFill/>
        </p:spPr>
        <p:txBody>
          <a:bodyPr wrap="none" rtlCol="0">
            <a:spAutoFit/>
          </a:bodyPr>
          <a:lstStyle/>
          <a:p>
            <a:r>
              <a:rPr lang="en-US" sz="1100" dirty="0">
                <a:latin typeface="Courier New" pitchFamily="49" charset="0"/>
                <a:cs typeface="Courier New" pitchFamily="49" charset="0"/>
              </a:rPr>
              <a:t>Table 3:  Loop Stats by Function (from -</a:t>
            </a:r>
            <a:r>
              <a:rPr lang="en-US" sz="1100" dirty="0" err="1">
                <a:latin typeface="Courier New" pitchFamily="49" charset="0"/>
                <a:cs typeface="Courier New" pitchFamily="49" charset="0"/>
              </a:rPr>
              <a:t>hprofile_generate</a:t>
            </a:r>
            <a:r>
              <a:rPr lang="en-US" sz="1100" dirty="0">
                <a:latin typeface="Courier New" pitchFamily="49" charset="0"/>
                <a:cs typeface="Courier New" pitchFamily="49" charset="0"/>
              </a:rPr>
              <a:t>)</a:t>
            </a:r>
          </a:p>
          <a:p>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Loop  |    Loop  |   Loop  |  Loop  |  Loop  |Function=/.LOOP[.]</a:t>
            </a:r>
          </a:p>
          <a:p>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Incl</a:t>
            </a:r>
            <a:r>
              <a:rPr lang="en-US" sz="1100" dirty="0">
                <a:latin typeface="Courier New" pitchFamily="49" charset="0"/>
                <a:cs typeface="Courier New" pitchFamily="49" charset="0"/>
              </a:rPr>
              <a:t>  |     Hit  |  Trips  | Trips  | Trips  | PE=HIDE</a:t>
            </a:r>
          </a:p>
          <a:p>
            <a:r>
              <a:rPr lang="en-US" sz="1100" dirty="0">
                <a:latin typeface="Courier New" pitchFamily="49" charset="0"/>
                <a:cs typeface="Courier New" pitchFamily="49" charset="0"/>
              </a:rPr>
              <a:t>     Time  |          |    </a:t>
            </a:r>
            <a:r>
              <a:rPr lang="en-US" sz="1100" dirty="0" err="1">
                <a:latin typeface="Courier New" pitchFamily="49" charset="0"/>
                <a:cs typeface="Courier New" pitchFamily="49" charset="0"/>
              </a:rPr>
              <a:t>Avg</a:t>
            </a:r>
            <a:r>
              <a:rPr lang="en-US" sz="1100" dirty="0">
                <a:latin typeface="Courier New" pitchFamily="49" charset="0"/>
                <a:cs typeface="Courier New" pitchFamily="49" charset="0"/>
              </a:rPr>
              <a:t>  |   Min  |   Max  |</a:t>
            </a:r>
          </a:p>
          <a:p>
            <a:r>
              <a:rPr lang="en-US" sz="1100" dirty="0">
                <a:latin typeface="Courier New" pitchFamily="49" charset="0"/>
                <a:cs typeface="Courier New" pitchFamily="49" charset="0"/>
              </a:rPr>
              <a:t>    Total  |          |         |        |        |</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17.277480 |      178 |      16 |      0 |     16 |sweepx1_.LOOP.1.li.34</a:t>
            </a:r>
          </a:p>
          <a:p>
            <a:r>
              <a:rPr lang="en-US" sz="1100" dirty="0">
                <a:latin typeface="Courier New" pitchFamily="49" charset="0"/>
                <a:cs typeface="Courier New" pitchFamily="49" charset="0"/>
              </a:rPr>
              <a:t>| 17.277266 |     2848 |      16 |      0 |     16 |sweepx1_.LOOP.2.li.35</a:t>
            </a:r>
          </a:p>
          <a:p>
            <a:r>
              <a:rPr lang="en-US" sz="1100" dirty="0">
                <a:latin typeface="Courier New" pitchFamily="49" charset="0"/>
                <a:cs typeface="Courier New" pitchFamily="49" charset="0"/>
              </a:rPr>
              <a:t>| 17.218758 |      178 |      16 |      0 |     16 |sweepx2_.LOOP.1.li.34</a:t>
            </a:r>
          </a:p>
          <a:p>
            <a:r>
              <a:rPr lang="en-US" sz="1100" dirty="0">
                <a:latin typeface="Courier New" pitchFamily="49" charset="0"/>
                <a:cs typeface="Courier New" pitchFamily="49" charset="0"/>
              </a:rPr>
              <a:t>| 17.218594 |     2848 |      16 |      0 |     16 |sweepx2_.LOOP.2.li.35</a:t>
            </a:r>
          </a:p>
          <a:p>
            <a:r>
              <a:rPr lang="en-US" sz="1100" dirty="0">
                <a:latin typeface="Courier New" pitchFamily="49" charset="0"/>
                <a:cs typeface="Courier New" pitchFamily="49" charset="0"/>
              </a:rPr>
              <a:t>| 10.508390 |      356 |      16 |      0 |     16 |sweepy_.LOOP.1.li.38</a:t>
            </a:r>
          </a:p>
          <a:p>
            <a:r>
              <a:rPr lang="en-US" sz="1100" dirty="0">
                <a:latin typeface="Courier New" pitchFamily="49" charset="0"/>
                <a:cs typeface="Courier New" pitchFamily="49" charset="0"/>
              </a:rPr>
              <a:t>| 10.507950 |     5696 |       4 |      0 |      4 |sweepy_.LOOP.2.li.39</a:t>
            </a:r>
          </a:p>
          <a:p>
            <a:r>
              <a:rPr lang="en-US" sz="1100" dirty="0">
                <a:latin typeface="Courier New" pitchFamily="49" charset="0"/>
                <a:cs typeface="Courier New" pitchFamily="49" charset="0"/>
              </a:rPr>
              <a:t>| 10.355416 |      178 |      16 |      0 |     16 |sweepz_.LOOP.05.li.54</a:t>
            </a:r>
          </a:p>
          <a:p>
            <a:r>
              <a:rPr lang="en-US" sz="1100" dirty="0">
                <a:latin typeface="Courier New" pitchFamily="49" charset="0"/>
                <a:cs typeface="Courier New" pitchFamily="49" charset="0"/>
              </a:rPr>
              <a:t>| 10.355199 |     2848 |       4 |      0 |      4 |sweepz_.LOOP.06.li.55</a:t>
            </a:r>
          </a:p>
          <a:p>
            <a:r>
              <a:rPr lang="en-US" sz="1100" dirty="0">
                <a:latin typeface="Courier New" pitchFamily="49" charset="0"/>
                <a:cs typeface="Courier New" pitchFamily="49" charset="0"/>
              </a:rPr>
              <a:t>|  2.081582 |   136704 |     135 |      0 |    263 |riemann_.LOOP.2.li.63</a:t>
            </a:r>
          </a:p>
          <a:p>
            <a:r>
              <a:rPr lang="en-US" sz="1100" dirty="0">
                <a:latin typeface="Courier New" pitchFamily="49" charset="0"/>
                <a:cs typeface="Courier New" pitchFamily="49" charset="0"/>
              </a:rPr>
              <a:t>|  1.178192 | 18455040 |      12 |      0 |     12 |riemann_.LOOP.3.li.64</a:t>
            </a:r>
          </a:p>
          <a:p>
            <a:r>
              <a:rPr lang="en-US" sz="1100" dirty="0">
                <a:latin typeface="Courier New" pitchFamily="49" charset="0"/>
                <a:cs typeface="Courier New" pitchFamily="49" charset="0"/>
              </a:rPr>
              <a:t>|  0.653297 |  1230336 |     132 |      0 |    264 |parabola_.LOOP.6.li.67</a:t>
            </a:r>
          </a:p>
          <a:p>
            <a:r>
              <a:rPr lang="en-US" sz="1100" dirty="0">
                <a:latin typeface="Courier New" pitchFamily="49" charset="0"/>
                <a:cs typeface="Courier New" pitchFamily="49" charset="0"/>
              </a:rPr>
              <a:t>|  0.514080 |  1230336 |     132 |      0 |    264 |parabola_.LOOP.7.li.75</a:t>
            </a:r>
          </a:p>
          <a:p>
            <a:r>
              <a:rPr lang="en-US" sz="1100" dirty="0">
                <a:latin typeface="Courier New" pitchFamily="49" charset="0"/>
                <a:cs typeface="Courier New" pitchFamily="49" charset="0"/>
              </a:rPr>
              <a:t>|  0.390579 |  1230336 |     133 |      0 |    265 |parabola_.LOOP.4.li.44</a:t>
            </a:r>
          </a:p>
          <a:p>
            <a:r>
              <a:rPr lang="en-US" sz="1100" dirty="0">
                <a:latin typeface="Courier New" pitchFamily="49" charset="0"/>
                <a:cs typeface="Courier New" pitchFamily="49" charset="0"/>
              </a:rPr>
              <a:t>|  0.386772 |  1230336 |     134 |      0 |    266 |parabola_.LOOP.2.li.30</a:t>
            </a:r>
          </a:p>
          <a:p>
            <a:r>
              <a:rPr lang="en-US" sz="1100" dirty="0">
                <a:latin typeface="Courier New" pitchFamily="49" charset="0"/>
                <a:cs typeface="Courier New" pitchFamily="49" charset="0"/>
              </a:rPr>
              <a:t>|  0.314141 |   136704 |     129 |      0 |    257 |remap_.LOOP.7.li.83</a:t>
            </a:r>
          </a:p>
          <a:p>
            <a:r>
              <a:rPr lang="en-US" sz="1100" dirty="0">
                <a:latin typeface="Courier New" pitchFamily="49" charset="0"/>
                <a:cs typeface="Courier New" pitchFamily="49" charset="0"/>
              </a:rPr>
              <a:t>|  0.290499 |  1230336 |     132 |      0 |    264 |parabola_.LOOP.5.li.53</a:t>
            </a:r>
          </a:p>
          <a:p>
            <a:r>
              <a:rPr lang="en-US" sz="1100" dirty="0">
                <a:latin typeface="Courier New" pitchFamily="49" charset="0"/>
                <a:cs typeface="Courier New" pitchFamily="49" charset="0"/>
              </a:rPr>
              <a:t>|  0.270040 |  1230336 |     132 |      0 |    264 |parabola_.LOOP.8.li.84</a:t>
            </a:r>
          </a:p>
          <a:p>
            <a:r>
              <a:rPr lang="en-US" sz="1100" dirty="0">
                <a:latin typeface="Courier New" pitchFamily="49" charset="0"/>
                <a:cs typeface="Courier New" pitchFamily="49" charset="0"/>
              </a:rPr>
              <a:t>|  0.210191 |   136704 |     135 |      0 |    263 |riemann_.LOOP.1.li.44</a:t>
            </a:r>
          </a:p>
          <a:p>
            <a:r>
              <a:rPr lang="en-US" sz="1100" dirty="0">
                <a:latin typeface="Courier New" pitchFamily="49" charset="0"/>
                <a:cs typeface="Courier New" pitchFamily="49" charset="0"/>
              </a:rPr>
              <a:t>|  0.194964 |  1230336 |     134 |      0 |    266 |parabola_.LOOP.3.li.36</a:t>
            </a:r>
          </a:p>
          <a:p>
            <a:r>
              <a:rPr lang="en-US" sz="1100" dirty="0">
                <a:latin typeface="Courier New" pitchFamily="49" charset="0"/>
                <a:cs typeface="Courier New" pitchFamily="49" charset="0"/>
              </a:rPr>
              <a:t>|  0.194560 |  1230336 |     135 |      0 |    267 |parabola_.LOOP.1.li.24</a:t>
            </a:r>
          </a:p>
          <a:p>
            <a:r>
              <a:rPr lang="en-US" sz="1100" dirty="0">
                <a:latin typeface="Courier New" pitchFamily="49" charset="0"/>
                <a:cs typeface="Courier New" pitchFamily="49" charset="0"/>
              </a:rPr>
              <a:t>|  0.171375 |   273408 | 136.500 |      0 |    268 |paraset_.LOOP.1.li.117</a:t>
            </a:r>
          </a:p>
          <a:p>
            <a:r>
              <a:rPr lang="en-US" sz="1100" dirty="0">
                <a:latin typeface="Courier New" pitchFamily="49" charset="0"/>
                <a:cs typeface="Courier New" pitchFamily="49" charset="0"/>
              </a:rPr>
              <a:t>|  0.167136 |    22784 |     256 |      0 |    256 |sweepy_.LOOP.7.li.89</a:t>
            </a:r>
          </a:p>
          <a:p>
            <a:r>
              <a:rPr lang="en-US" sz="1100" dirty="0">
                <a:latin typeface="Courier New" pitchFamily="49" charset="0"/>
                <a:cs typeface="Courier New" pitchFamily="49" charset="0"/>
              </a:rPr>
              <a:t>|  0.138138 |   136704 |     136 |      0 |    264 |states_.LOOP.2.li.64</a:t>
            </a:r>
          </a:p>
          <a:p>
            <a:endParaRPr lang="en-US" dirty="0"/>
          </a:p>
        </p:txBody>
      </p:sp>
    </p:spTree>
    <p:extLst>
      <p:ext uri="{BB962C8B-B14F-4D97-AF65-F5344CB8AC3E}">
        <p14:creationId xmlns:p14="http://schemas.microsoft.com/office/powerpoint/2010/main" val="79968228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Continued	VH1</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117</a:t>
            </a:fld>
            <a:endParaRPr lang="en-US"/>
          </a:p>
        </p:txBody>
      </p:sp>
      <p:sp>
        <p:nvSpPr>
          <p:cNvPr id="6" name="TextBox 5"/>
          <p:cNvSpPr txBox="1"/>
          <p:nvPr/>
        </p:nvSpPr>
        <p:spPr>
          <a:xfrm>
            <a:off x="533400" y="1295400"/>
            <a:ext cx="5707012" cy="5278368"/>
          </a:xfrm>
          <a:prstGeom prst="rect">
            <a:avLst/>
          </a:prstGeom>
          <a:noFill/>
        </p:spPr>
        <p:txBody>
          <a:bodyPr wrap="none" rtlCol="0">
            <a:spAutoFit/>
          </a:bodyPr>
          <a:lstStyle/>
          <a:p>
            <a:r>
              <a:rPr lang="en-US" sz="1100" dirty="0" smtClean="0">
                <a:latin typeface="Courier New" pitchFamily="49" charset="0"/>
                <a:cs typeface="Courier New" pitchFamily="49" charset="0"/>
              </a:rPr>
              <a:t>Table </a:t>
            </a:r>
            <a:r>
              <a:rPr lang="en-US" sz="1100" dirty="0">
                <a:latin typeface="Courier New" pitchFamily="49" charset="0"/>
                <a:cs typeface="Courier New" pitchFamily="49" charset="0"/>
              </a:rPr>
              <a:t>1:  Function </a:t>
            </a:r>
            <a:r>
              <a:rPr lang="en-US" sz="1100" dirty="0" err="1">
                <a:latin typeface="Courier New" pitchFamily="49" charset="0"/>
                <a:cs typeface="Courier New" pitchFamily="49" charset="0"/>
              </a:rPr>
              <a:t>Calltree</a:t>
            </a:r>
            <a:r>
              <a:rPr lang="en-US" sz="1100" dirty="0">
                <a:latin typeface="Courier New" pitchFamily="49" charset="0"/>
                <a:cs typeface="Courier New" pitchFamily="49" charset="0"/>
              </a:rPr>
              <a:t> View</a:t>
            </a:r>
          </a:p>
          <a:p>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Time%  |     Time  |    Calls  |</a:t>
            </a:r>
            <a:r>
              <a:rPr lang="en-US" sz="1100" dirty="0" err="1">
                <a:latin typeface="Courier New" pitchFamily="49" charset="0"/>
                <a:cs typeface="Courier New" pitchFamily="49" charset="0"/>
              </a:rPr>
              <a:t>Calltree</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           |           | PE=HIDE</a:t>
            </a:r>
          </a:p>
          <a:p>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100.0% | 53.513557 | 6627213.1 |Total</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100.0% | 53.513427 | 6627009.0 |</a:t>
            </a:r>
            <a:r>
              <a:rPr lang="en-US" sz="1100" dirty="0" err="1">
                <a:latin typeface="Courier New" pitchFamily="49" charset="0"/>
                <a:cs typeface="Courier New" pitchFamily="49" charset="0"/>
              </a:rPr>
              <a:t>vhone</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28.8% | 15.419074 |  368500.0 |</a:t>
            </a:r>
            <a:r>
              <a:rPr lang="en-US" sz="1100" dirty="0" err="1">
                <a:latin typeface="Courier New" pitchFamily="49" charset="0"/>
                <a:cs typeface="Courier New" pitchFamily="49" charset="0"/>
              </a:rPr>
              <a:t>sweepz</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3|        |           |           | </a:t>
            </a:r>
            <a:r>
              <a:rPr lang="en-US" sz="1100" dirty="0" err="1">
                <a:latin typeface="Courier New" pitchFamily="49" charset="0"/>
                <a:cs typeface="Courier New" pitchFamily="49" charset="0"/>
              </a:rPr>
              <a:t>sweepz</a:t>
            </a:r>
            <a:r>
              <a:rPr lang="en-US" sz="1100" dirty="0">
                <a:latin typeface="Courier New" pitchFamily="49" charset="0"/>
                <a:cs typeface="Courier New" pitchFamily="49" charset="0"/>
              </a:rPr>
              <a:t>_.LOOPS</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4|||  16.0% |  8.553538 |     500.0 |</a:t>
            </a:r>
            <a:r>
              <a:rPr lang="en-US" sz="1100" dirty="0" err="1">
                <a:latin typeface="Courier New" pitchFamily="49" charset="0"/>
                <a:cs typeface="Courier New" pitchFamily="49" charset="0"/>
              </a:rPr>
              <a:t>sweepz</a:t>
            </a:r>
            <a:r>
              <a:rPr lang="en-US" sz="1100" dirty="0">
                <a:latin typeface="Courier New" pitchFamily="49" charset="0"/>
                <a:cs typeface="Courier New" pitchFamily="49" charset="0"/>
              </a:rPr>
              <a:t>_.LOOPS(exclusive)</a:t>
            </a:r>
          </a:p>
          <a:p>
            <a:r>
              <a:rPr lang="en-US" sz="1100" dirty="0">
                <a:latin typeface="Courier New" pitchFamily="49" charset="0"/>
                <a:cs typeface="Courier New" pitchFamily="49" charset="0"/>
              </a:rPr>
              <a:t>4|||  12.8% |  6.865537 |  368000.0 |sweepz_.LOOP.05.li.54</a:t>
            </a:r>
          </a:p>
          <a:p>
            <a:r>
              <a:rPr lang="en-US" sz="1100" dirty="0">
                <a:latin typeface="Courier New" pitchFamily="49" charset="0"/>
                <a:cs typeface="Courier New" pitchFamily="49" charset="0"/>
              </a:rPr>
              <a:t>5|||        |           |           | sweepz_.LOOP.06.li.55</a:t>
            </a:r>
          </a:p>
          <a:p>
            <a:r>
              <a:rPr lang="en-US" sz="1100" dirty="0">
                <a:latin typeface="Courier New" pitchFamily="49" charset="0"/>
                <a:cs typeface="Courier New" pitchFamily="49" charset="0"/>
              </a:rPr>
              <a:t>6|||        |           |           |  </a:t>
            </a:r>
            <a:r>
              <a:rPr lang="en-US" sz="1100" dirty="0" err="1">
                <a:latin typeface="Courier New" pitchFamily="49" charset="0"/>
                <a:cs typeface="Courier New" pitchFamily="49" charset="0"/>
              </a:rPr>
              <a:t>ppmlr</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7||||||   5.0% |  2.701293 |  144000.0 |remap_</a:t>
            </a:r>
          </a:p>
          <a:p>
            <a:r>
              <a:rPr lang="en-US" sz="1100" dirty="0">
                <a:latin typeface="Courier New" pitchFamily="49" charset="0"/>
                <a:cs typeface="Courier New" pitchFamily="49" charset="0"/>
              </a:rPr>
              <a:t>8||||||        |           |           | </a:t>
            </a:r>
            <a:r>
              <a:rPr lang="en-US" sz="1100" dirty="0" err="1">
                <a:latin typeface="Courier New" pitchFamily="49" charset="0"/>
                <a:cs typeface="Courier New" pitchFamily="49" charset="0"/>
              </a:rPr>
              <a:t>remap_.LOOPS</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9||||||||   3.4% |  1.832297 |   96000.0 |parabola_</a:t>
            </a:r>
          </a:p>
          <a:p>
            <a:r>
              <a:rPr lang="en-US" sz="1100" dirty="0">
                <a:latin typeface="Courier New" pitchFamily="49" charset="0"/>
                <a:cs typeface="Courier New" pitchFamily="49" charset="0"/>
              </a:rPr>
              <a:t>10|||||||        |           |           | </a:t>
            </a:r>
            <a:r>
              <a:rPr lang="en-US" sz="1100" dirty="0" err="1">
                <a:latin typeface="Courier New" pitchFamily="49" charset="0"/>
                <a:cs typeface="Courier New" pitchFamily="49" charset="0"/>
              </a:rPr>
              <a:t>parabola_.LOOPS</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9||||||||   1.2% |  0.665167 |   16000.0 |</a:t>
            </a:r>
            <a:r>
              <a:rPr lang="en-US" sz="1100" dirty="0" err="1">
                <a:latin typeface="Courier New" pitchFamily="49" charset="0"/>
                <a:cs typeface="Courier New" pitchFamily="49" charset="0"/>
              </a:rPr>
              <a:t>remap_.LOOPS</a:t>
            </a:r>
            <a:r>
              <a:rPr lang="en-US" sz="1100" dirty="0">
                <a:latin typeface="Courier New" pitchFamily="49" charset="0"/>
                <a:cs typeface="Courier New" pitchFamily="49" charset="0"/>
              </a:rPr>
              <a:t>(exclusive)</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7||||||   4.1% |  2.192975 |   16000.0 |</a:t>
            </a:r>
            <a:r>
              <a:rPr lang="en-US" sz="1100" dirty="0" err="1">
                <a:latin typeface="Courier New" pitchFamily="49" charset="0"/>
                <a:cs typeface="Courier New" pitchFamily="49" charset="0"/>
              </a:rPr>
              <a:t>riemann</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8||||||        |           |           | </a:t>
            </a:r>
            <a:r>
              <a:rPr lang="en-US" sz="1100" dirty="0" err="1">
                <a:latin typeface="Courier New" pitchFamily="49" charset="0"/>
                <a:cs typeface="Courier New" pitchFamily="49" charset="0"/>
              </a:rPr>
              <a:t>riemann</a:t>
            </a:r>
            <a:r>
              <a:rPr lang="en-US" sz="1100" dirty="0">
                <a:latin typeface="Courier New" pitchFamily="49" charset="0"/>
                <a:cs typeface="Courier New" pitchFamily="49" charset="0"/>
              </a:rPr>
              <a:t>_.LOOPS</a:t>
            </a:r>
          </a:p>
          <a:p>
            <a:r>
              <a:rPr lang="en-US" sz="1100" dirty="0">
                <a:latin typeface="Courier New" pitchFamily="49" charset="0"/>
                <a:cs typeface="Courier New" pitchFamily="49" charset="0"/>
              </a:rPr>
              <a:t>7||||||   1.8% |  0.941416 |   48000.0 |parabola_</a:t>
            </a:r>
          </a:p>
          <a:p>
            <a:r>
              <a:rPr lang="en-US" sz="1100" dirty="0">
                <a:latin typeface="Courier New" pitchFamily="49" charset="0"/>
                <a:cs typeface="Courier New" pitchFamily="49" charset="0"/>
              </a:rPr>
              <a:t>8||||||        |           |           | </a:t>
            </a:r>
            <a:r>
              <a:rPr lang="en-US" sz="1100" dirty="0" err="1">
                <a:latin typeface="Courier New" pitchFamily="49" charset="0"/>
                <a:cs typeface="Courier New" pitchFamily="49" charset="0"/>
              </a:rPr>
              <a:t>parabola_.LOOPS</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a:t>
            </a:r>
          </a:p>
          <a:p>
            <a:endParaRPr lang="en-US" dirty="0"/>
          </a:p>
        </p:txBody>
      </p:sp>
    </p:spTree>
    <p:extLst>
      <p:ext uri="{BB962C8B-B14F-4D97-AF65-F5344CB8AC3E}">
        <p14:creationId xmlns:p14="http://schemas.microsoft.com/office/powerpoint/2010/main" val="334175066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Continued	VH1</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118</a:t>
            </a:fld>
            <a:endParaRPr lang="en-US"/>
          </a:p>
        </p:txBody>
      </p:sp>
      <p:sp>
        <p:nvSpPr>
          <p:cNvPr id="6" name="TextBox 5"/>
          <p:cNvSpPr txBox="1"/>
          <p:nvPr/>
        </p:nvSpPr>
        <p:spPr>
          <a:xfrm>
            <a:off x="990600" y="838200"/>
            <a:ext cx="5452134" cy="6463308"/>
          </a:xfrm>
          <a:prstGeom prst="rect">
            <a:avLst/>
          </a:prstGeom>
          <a:noFill/>
        </p:spPr>
        <p:txBody>
          <a:bodyPr wrap="none" rtlCol="0">
            <a:spAutoFit/>
          </a:bodyPr>
          <a:lstStyle/>
          <a:p>
            <a:r>
              <a:rPr lang="en-US" sz="1100" dirty="0" smtClean="0">
                <a:latin typeface="Courier New" pitchFamily="49" charset="0"/>
                <a:cs typeface="Courier New" pitchFamily="49" charset="0"/>
              </a:rPr>
              <a:t>Table </a:t>
            </a:r>
            <a:r>
              <a:rPr lang="en-US" sz="1100" dirty="0">
                <a:latin typeface="Courier New" pitchFamily="49" charset="0"/>
                <a:cs typeface="Courier New" pitchFamily="49" charset="0"/>
              </a:rPr>
              <a:t>1:  Profile by Function and Callers</a:t>
            </a:r>
          </a:p>
          <a:p>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Time%  |     Time  |    Calls  |Group</a:t>
            </a:r>
          </a:p>
          <a:p>
            <a:r>
              <a:rPr lang="en-US" sz="1100" dirty="0">
                <a:latin typeface="Courier New" pitchFamily="49" charset="0"/>
                <a:cs typeface="Courier New" pitchFamily="49" charset="0"/>
              </a:rPr>
              <a:t>        |           |           | Function</a:t>
            </a:r>
          </a:p>
          <a:p>
            <a:r>
              <a:rPr lang="en-US" sz="1100" dirty="0">
                <a:latin typeface="Courier New" pitchFamily="49" charset="0"/>
                <a:cs typeface="Courier New" pitchFamily="49" charset="0"/>
              </a:rPr>
              <a:t>        |           |           |  Caller</a:t>
            </a:r>
          </a:p>
          <a:p>
            <a:r>
              <a:rPr lang="en-US" sz="1100" dirty="0">
                <a:latin typeface="Courier New" pitchFamily="49" charset="0"/>
                <a:cs typeface="Courier New" pitchFamily="49" charset="0"/>
              </a:rPr>
              <a:t>        |           |           |   PE=HIDE</a:t>
            </a:r>
          </a:p>
          <a:p>
            <a:r>
              <a:rPr lang="en-US" sz="1100" dirty="0" smtClean="0">
                <a:latin typeface="Courier New" pitchFamily="49" charset="0"/>
                <a:cs typeface="Courier New" pitchFamily="49" charset="0"/>
              </a:rPr>
              <a:t>||  </a:t>
            </a:r>
            <a:r>
              <a:rPr lang="en-US" sz="1100" dirty="0">
                <a:latin typeface="Courier New" pitchFamily="49" charset="0"/>
                <a:cs typeface="Courier New" pitchFamily="49" charset="0"/>
              </a:rPr>
              <a:t>21.0% | 11.235866 | 2592000.0 |</a:t>
            </a:r>
            <a:r>
              <a:rPr lang="en-US" sz="1100" dirty="0" err="1">
                <a:latin typeface="Courier New" pitchFamily="49" charset="0"/>
                <a:cs typeface="Courier New" pitchFamily="49" charset="0"/>
              </a:rPr>
              <a:t>parabola_.LOOPS</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3|        |           |           | parabola_</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4|||  13.8% |  7.371909 | 1728000.0 |</a:t>
            </a:r>
            <a:r>
              <a:rPr lang="en-US" sz="1100" dirty="0" err="1">
                <a:latin typeface="Courier New" pitchFamily="49" charset="0"/>
                <a:cs typeface="Courier New" pitchFamily="49" charset="0"/>
              </a:rPr>
              <a:t>remap_.LOOPS</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5|||        |           |           | remap_</a:t>
            </a:r>
          </a:p>
          <a:p>
            <a:r>
              <a:rPr lang="en-US" sz="1100" dirty="0">
                <a:latin typeface="Courier New" pitchFamily="49" charset="0"/>
                <a:cs typeface="Courier New" pitchFamily="49" charset="0"/>
              </a:rPr>
              <a:t>6|||        |           |           |  </a:t>
            </a:r>
            <a:r>
              <a:rPr lang="en-US" sz="1100" dirty="0" err="1">
                <a:latin typeface="Courier New" pitchFamily="49" charset="0"/>
                <a:cs typeface="Courier New" pitchFamily="49" charset="0"/>
              </a:rPr>
              <a:t>ppmlr</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7||||||   3.5% |  1.876054 |   96000.0 |sweepy_.LOOP.2.li.39</a:t>
            </a:r>
          </a:p>
          <a:p>
            <a:r>
              <a:rPr lang="en-US" sz="1100" dirty="0">
                <a:latin typeface="Courier New" pitchFamily="49" charset="0"/>
                <a:cs typeface="Courier New" pitchFamily="49" charset="0"/>
              </a:rPr>
              <a:t>8||||||        |           |           | sweepy_.LOOP.1.li.38</a:t>
            </a:r>
          </a:p>
          <a:p>
            <a:r>
              <a:rPr lang="en-US" sz="1100" dirty="0">
                <a:latin typeface="Courier New" pitchFamily="49" charset="0"/>
                <a:cs typeface="Courier New" pitchFamily="49" charset="0"/>
              </a:rPr>
              <a:t>9||||||        |           |           |  </a:t>
            </a:r>
            <a:r>
              <a:rPr lang="en-US" sz="1100" dirty="0" err="1">
                <a:latin typeface="Courier New" pitchFamily="49" charset="0"/>
                <a:cs typeface="Courier New" pitchFamily="49" charset="0"/>
              </a:rPr>
              <a:t>sweepy</a:t>
            </a:r>
            <a:r>
              <a:rPr lang="en-US" sz="1100" dirty="0">
                <a:latin typeface="Courier New" pitchFamily="49" charset="0"/>
                <a:cs typeface="Courier New" pitchFamily="49" charset="0"/>
              </a:rPr>
              <a:t>_.LOOPS</a:t>
            </a:r>
          </a:p>
          <a:p>
            <a:r>
              <a:rPr lang="en-US" sz="1100" dirty="0">
                <a:latin typeface="Courier New" pitchFamily="49" charset="0"/>
                <a:cs typeface="Courier New" pitchFamily="49" charset="0"/>
              </a:rPr>
              <a:t>10|||||        |           |           |   </a:t>
            </a:r>
            <a:r>
              <a:rPr lang="en-US" sz="1100" dirty="0" err="1">
                <a:latin typeface="Courier New" pitchFamily="49" charset="0"/>
                <a:cs typeface="Courier New" pitchFamily="49" charset="0"/>
              </a:rPr>
              <a:t>sweepy</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11|||||        |           |           |    </a:t>
            </a:r>
            <a:r>
              <a:rPr lang="en-US" sz="1100" dirty="0" err="1">
                <a:latin typeface="Courier New" pitchFamily="49" charset="0"/>
                <a:cs typeface="Courier New" pitchFamily="49" charset="0"/>
              </a:rPr>
              <a:t>vhone</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7||||||   3.4% |  1.839313 |  768000.0 |sweepx2_.LOOP.2.li.35</a:t>
            </a:r>
          </a:p>
          <a:p>
            <a:r>
              <a:rPr lang="en-US" sz="1100" dirty="0">
                <a:latin typeface="Courier New" pitchFamily="49" charset="0"/>
                <a:cs typeface="Courier New" pitchFamily="49" charset="0"/>
              </a:rPr>
              <a:t>8||||||        |           |           | sweepx2_.LOOP.1.li.34</a:t>
            </a:r>
          </a:p>
          <a:p>
            <a:r>
              <a:rPr lang="en-US" sz="1100" dirty="0">
                <a:latin typeface="Courier New" pitchFamily="49" charset="0"/>
                <a:cs typeface="Courier New" pitchFamily="49" charset="0"/>
              </a:rPr>
              <a:t>9||||||        |           |           |  sweepx2_.LOOPS</a:t>
            </a:r>
          </a:p>
          <a:p>
            <a:r>
              <a:rPr lang="en-US" sz="1100" dirty="0">
                <a:latin typeface="Courier New" pitchFamily="49" charset="0"/>
                <a:cs typeface="Courier New" pitchFamily="49" charset="0"/>
              </a:rPr>
              <a:t>10|||||        |           |           |   sweepx2_</a:t>
            </a:r>
          </a:p>
          <a:p>
            <a:r>
              <a:rPr lang="en-US" sz="1100" dirty="0">
                <a:latin typeface="Courier New" pitchFamily="49" charset="0"/>
                <a:cs typeface="Courier New" pitchFamily="49" charset="0"/>
              </a:rPr>
              <a:t>11|||||        |           |           |    </a:t>
            </a:r>
            <a:r>
              <a:rPr lang="en-US" sz="1100" dirty="0" err="1">
                <a:latin typeface="Courier New" pitchFamily="49" charset="0"/>
                <a:cs typeface="Courier New" pitchFamily="49" charset="0"/>
              </a:rPr>
              <a:t>vhone</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7||||||   3.4% |  1.832297 |   96000.0 |sweepz_.LOOP.06.li.55</a:t>
            </a:r>
          </a:p>
          <a:p>
            <a:r>
              <a:rPr lang="en-US" sz="1100" dirty="0">
                <a:latin typeface="Courier New" pitchFamily="49" charset="0"/>
                <a:cs typeface="Courier New" pitchFamily="49" charset="0"/>
              </a:rPr>
              <a:t>8||||||        |           |           | sweepz_.LOOP.05.li.54</a:t>
            </a:r>
          </a:p>
          <a:p>
            <a:r>
              <a:rPr lang="en-US" sz="1100" dirty="0">
                <a:latin typeface="Courier New" pitchFamily="49" charset="0"/>
                <a:cs typeface="Courier New" pitchFamily="49" charset="0"/>
              </a:rPr>
              <a:t>9||||||        |           |           |  </a:t>
            </a:r>
            <a:r>
              <a:rPr lang="en-US" sz="1100" dirty="0" err="1">
                <a:latin typeface="Courier New" pitchFamily="49" charset="0"/>
                <a:cs typeface="Courier New" pitchFamily="49" charset="0"/>
              </a:rPr>
              <a:t>sweepz</a:t>
            </a:r>
            <a:r>
              <a:rPr lang="en-US" sz="1100" dirty="0">
                <a:latin typeface="Courier New" pitchFamily="49" charset="0"/>
                <a:cs typeface="Courier New" pitchFamily="49" charset="0"/>
              </a:rPr>
              <a:t>_.LOOPS</a:t>
            </a:r>
          </a:p>
          <a:p>
            <a:r>
              <a:rPr lang="en-US" sz="1100" dirty="0">
                <a:latin typeface="Courier New" pitchFamily="49" charset="0"/>
                <a:cs typeface="Courier New" pitchFamily="49" charset="0"/>
              </a:rPr>
              <a:t>10|||||        |           |           |   </a:t>
            </a:r>
            <a:r>
              <a:rPr lang="en-US" sz="1100" dirty="0" err="1">
                <a:latin typeface="Courier New" pitchFamily="49" charset="0"/>
                <a:cs typeface="Courier New" pitchFamily="49" charset="0"/>
              </a:rPr>
              <a:t>sweepz</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11|||||        |           |           |    </a:t>
            </a:r>
            <a:r>
              <a:rPr lang="en-US" sz="1100" dirty="0" err="1">
                <a:latin typeface="Courier New" pitchFamily="49" charset="0"/>
                <a:cs typeface="Courier New" pitchFamily="49" charset="0"/>
              </a:rPr>
              <a:t>vhone</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7||||||   3.4% |  1.824246 |  768000.0 |sweepx1_.LOOP.2.li.35</a:t>
            </a:r>
          </a:p>
          <a:p>
            <a:r>
              <a:rPr lang="en-US" sz="1100" dirty="0">
                <a:latin typeface="Courier New" pitchFamily="49" charset="0"/>
                <a:cs typeface="Courier New" pitchFamily="49" charset="0"/>
              </a:rPr>
              <a:t>8||||||        |           |           | sweepx1_.LOOP.1.li.34</a:t>
            </a:r>
          </a:p>
          <a:p>
            <a:r>
              <a:rPr lang="en-US" sz="1100" dirty="0">
                <a:latin typeface="Courier New" pitchFamily="49" charset="0"/>
                <a:cs typeface="Courier New" pitchFamily="49" charset="0"/>
              </a:rPr>
              <a:t>9||||||        |           |           |  sweepx1_.LOOPS</a:t>
            </a:r>
          </a:p>
          <a:p>
            <a:r>
              <a:rPr lang="en-US" sz="1100" dirty="0">
                <a:latin typeface="Courier New" pitchFamily="49" charset="0"/>
                <a:cs typeface="Courier New" pitchFamily="49" charset="0"/>
              </a:rPr>
              <a:t>10|||||        |           |           |   sweepx1_</a:t>
            </a:r>
          </a:p>
          <a:p>
            <a:r>
              <a:rPr lang="en-US" sz="1100" dirty="0">
                <a:latin typeface="Courier New" pitchFamily="49" charset="0"/>
                <a:cs typeface="Courier New" pitchFamily="49" charset="0"/>
              </a:rPr>
              <a:t>11|||||        |           |           |    </a:t>
            </a:r>
            <a:r>
              <a:rPr lang="en-US" sz="1100" dirty="0" err="1">
                <a:latin typeface="Courier New" pitchFamily="49" charset="0"/>
                <a:cs typeface="Courier New" pitchFamily="49" charset="0"/>
              </a:rPr>
              <a:t>vhone</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a:t>
            </a:r>
          </a:p>
          <a:p>
            <a:endParaRPr lang="en-US" sz="1100" dirty="0">
              <a:latin typeface="Courier New" pitchFamily="49" charset="0"/>
              <a:cs typeface="Courier New" pitchFamily="49" charset="0"/>
            </a:endParaRPr>
          </a:p>
          <a:p>
            <a:endParaRPr lang="en-US" dirty="0"/>
          </a:p>
        </p:txBody>
      </p:sp>
    </p:spTree>
    <p:extLst>
      <p:ext uri="{BB962C8B-B14F-4D97-AF65-F5344CB8AC3E}">
        <p14:creationId xmlns:p14="http://schemas.microsoft.com/office/powerpoint/2010/main" val="287931662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 Continued</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119</a:t>
            </a:fld>
            <a:endParaRPr lang="en-US"/>
          </a:p>
        </p:txBody>
      </p:sp>
      <p:sp>
        <p:nvSpPr>
          <p:cNvPr id="7" name="TextBox 6"/>
          <p:cNvSpPr txBox="1"/>
          <p:nvPr/>
        </p:nvSpPr>
        <p:spPr>
          <a:xfrm>
            <a:off x="0" y="1618735"/>
            <a:ext cx="9389109" cy="3323987"/>
          </a:xfrm>
          <a:prstGeom prst="rect">
            <a:avLst/>
          </a:prstGeom>
          <a:noFill/>
        </p:spPr>
        <p:txBody>
          <a:bodyPr wrap="none" rtlCol="0">
            <a:spAutoFit/>
          </a:bodyPr>
          <a:lstStyle/>
          <a:p>
            <a:r>
              <a:rPr lang="en-US" sz="1200" dirty="0">
                <a:latin typeface="Courier New" pitchFamily="49" charset="0"/>
                <a:cs typeface="Courier New" pitchFamily="49" charset="0"/>
              </a:rPr>
              <a:t>! module sweeps</a:t>
            </a:r>
          </a:p>
          <a:p>
            <a:r>
              <a:rPr lang="en-US" sz="1200" dirty="0">
                <a:latin typeface="Courier New" pitchFamily="49" charset="0"/>
                <a:cs typeface="Courier New" pitchFamily="49" charset="0"/>
              </a:rPr>
              <a:t>!=======================================================================</a:t>
            </a:r>
          </a:p>
          <a:p>
            <a:r>
              <a:rPr lang="en-US" sz="1200" dirty="0">
                <a:latin typeface="Courier New" pitchFamily="49" charset="0"/>
                <a:cs typeface="Courier New" pitchFamily="49" charset="0"/>
              </a:rPr>
              <a:t>! Data structures used in 1D sweeps, dimensioned </a:t>
            </a:r>
            <a:r>
              <a:rPr lang="en-US" sz="1200" dirty="0" err="1">
                <a:latin typeface="Courier New" pitchFamily="49" charset="0"/>
                <a:cs typeface="Courier New" pitchFamily="49" charset="0"/>
              </a:rPr>
              <a:t>maxsweep</a:t>
            </a:r>
            <a:r>
              <a:rPr lang="en-US" sz="1200" dirty="0">
                <a:latin typeface="Courier New" pitchFamily="49" charset="0"/>
                <a:cs typeface="Courier New" pitchFamily="49" charset="0"/>
              </a:rPr>
              <a:t>  (set in sweepsize.mod)</a:t>
            </a:r>
          </a:p>
          <a:p>
            <a:r>
              <a:rPr lang="en-US" sz="1200" dirty="0">
                <a:latin typeface="Courier New" pitchFamily="49" charset="0"/>
                <a:cs typeface="Courier New" pitchFamily="49" charset="0"/>
              </a:rPr>
              <a:t>!----------------------------------------------------------------------</a:t>
            </a:r>
          </a:p>
          <a:p>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use </a:t>
            </a:r>
            <a:r>
              <a:rPr lang="en-US" sz="1200" dirty="0" err="1">
                <a:latin typeface="Courier New" pitchFamily="49" charset="0"/>
                <a:cs typeface="Courier New" pitchFamily="49" charset="0"/>
              </a:rPr>
              <a:t>sweepsize</a:t>
            </a:r>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character(</a:t>
            </a:r>
            <a:r>
              <a:rPr lang="en-US" sz="1200" dirty="0" err="1">
                <a:latin typeface="Courier New" pitchFamily="49" charset="0"/>
                <a:cs typeface="Courier New" pitchFamily="49" charset="0"/>
              </a:rPr>
              <a:t>len</a:t>
            </a:r>
            <a:r>
              <a:rPr lang="en-US" sz="1200" dirty="0">
                <a:latin typeface="Courier New" pitchFamily="49" charset="0"/>
                <a:cs typeface="Courier New" pitchFamily="49" charset="0"/>
              </a:rPr>
              <a:t>=1) :: sweep                                    ! direction of sweep: </a:t>
            </a:r>
            <a:r>
              <a:rPr lang="en-US" sz="1200" dirty="0" err="1">
                <a:latin typeface="Courier New" pitchFamily="49" charset="0"/>
                <a:cs typeface="Courier New" pitchFamily="49" charset="0"/>
              </a:rPr>
              <a:t>x,y,z</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integer :: </a:t>
            </a:r>
            <a:r>
              <a:rPr lang="en-US" sz="1200" dirty="0" err="1">
                <a:latin typeface="Courier New" pitchFamily="49" charset="0"/>
                <a:cs typeface="Courier New" pitchFamily="49" charset="0"/>
              </a:rPr>
              <a:t>nmin</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nmax</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ngeom</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nleft</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nright</a:t>
            </a:r>
            <a:r>
              <a:rPr lang="en-US" sz="1200" dirty="0">
                <a:latin typeface="Courier New" pitchFamily="49" charset="0"/>
                <a:cs typeface="Courier New" pitchFamily="49" charset="0"/>
              </a:rPr>
              <a:t>                  ! number of first and last real zone</a:t>
            </a:r>
          </a:p>
          <a:p>
            <a:r>
              <a:rPr lang="en-US" sz="1200" dirty="0">
                <a:latin typeface="Courier New" pitchFamily="49" charset="0"/>
                <a:cs typeface="Courier New" pitchFamily="49" charset="0"/>
              </a:rPr>
              <a:t>real, dimension(</a:t>
            </a:r>
            <a:r>
              <a:rPr lang="en-US" sz="1200" dirty="0" err="1">
                <a:latin typeface="Courier New" pitchFamily="49" charset="0"/>
                <a:cs typeface="Courier New" pitchFamily="49" charset="0"/>
              </a:rPr>
              <a:t>maxsweep</a:t>
            </a:r>
            <a:r>
              <a:rPr lang="en-US" sz="1200" dirty="0">
                <a:latin typeface="Courier New" pitchFamily="49" charset="0"/>
                <a:cs typeface="Courier New" pitchFamily="49" charset="0"/>
              </a:rPr>
              <a:t>) :: r, p, e, q, u, v, w             ! fluid variables</a:t>
            </a:r>
          </a:p>
          <a:p>
            <a:r>
              <a:rPr lang="en-US" sz="1200" dirty="0">
                <a:latin typeface="Courier New" pitchFamily="49" charset="0"/>
                <a:cs typeface="Courier New" pitchFamily="49" charset="0"/>
              </a:rPr>
              <a:t>real, dimension(</a:t>
            </a:r>
            <a:r>
              <a:rPr lang="en-US" sz="1200" dirty="0" err="1">
                <a:latin typeface="Courier New" pitchFamily="49" charset="0"/>
                <a:cs typeface="Courier New" pitchFamily="49" charset="0"/>
              </a:rPr>
              <a:t>maxsweep</a:t>
            </a:r>
            <a:r>
              <a:rPr lang="en-US" sz="1200" dirty="0">
                <a:latin typeface="Courier New" pitchFamily="49" charset="0"/>
                <a:cs typeface="Courier New" pitchFamily="49" charset="0"/>
              </a:rPr>
              <a:t>) :: </a:t>
            </a:r>
            <a:r>
              <a:rPr lang="en-US" sz="1200" dirty="0" err="1">
                <a:latin typeface="Courier New" pitchFamily="49" charset="0"/>
                <a:cs typeface="Courier New" pitchFamily="49" charset="0"/>
              </a:rPr>
              <a:t>xa</a:t>
            </a:r>
            <a:r>
              <a:rPr lang="en-US" sz="1200" dirty="0">
                <a:latin typeface="Courier New" pitchFamily="49" charset="0"/>
                <a:cs typeface="Courier New" pitchFamily="49" charset="0"/>
              </a:rPr>
              <a:t>, xa0, dx, dx0, </a:t>
            </a:r>
            <a:r>
              <a:rPr lang="en-US" sz="1200" dirty="0" err="1">
                <a:latin typeface="Courier New" pitchFamily="49" charset="0"/>
                <a:cs typeface="Courier New" pitchFamily="49" charset="0"/>
              </a:rPr>
              <a:t>dvol</a:t>
            </a:r>
            <a:r>
              <a:rPr lang="en-US" sz="1200" dirty="0">
                <a:latin typeface="Courier New" pitchFamily="49" charset="0"/>
                <a:cs typeface="Courier New" pitchFamily="49" charset="0"/>
              </a:rPr>
              <a:t>          ! coordinate values</a:t>
            </a:r>
          </a:p>
          <a:p>
            <a:r>
              <a:rPr lang="en-US" sz="1200" dirty="0">
                <a:latin typeface="Courier New" pitchFamily="49" charset="0"/>
                <a:cs typeface="Courier New" pitchFamily="49" charset="0"/>
              </a:rPr>
              <a:t>real, dimension(</a:t>
            </a:r>
            <a:r>
              <a:rPr lang="en-US" sz="1200" dirty="0" err="1">
                <a:latin typeface="Courier New" pitchFamily="49" charset="0"/>
                <a:cs typeface="Courier New" pitchFamily="49" charset="0"/>
              </a:rPr>
              <a:t>maxsweep</a:t>
            </a:r>
            <a:r>
              <a:rPr lang="en-US" sz="1200" dirty="0">
                <a:latin typeface="Courier New" pitchFamily="49" charset="0"/>
                <a:cs typeface="Courier New" pitchFamily="49" charset="0"/>
              </a:rPr>
              <a:t>) :: f, flat                         ! flattening parameter</a:t>
            </a:r>
          </a:p>
          <a:p>
            <a:r>
              <a:rPr lang="en-US" sz="1200" dirty="0">
                <a:latin typeface="Courier New" pitchFamily="49" charset="0"/>
                <a:cs typeface="Courier New" pitchFamily="49" charset="0"/>
              </a:rPr>
              <a:t>real, dimension(maxsweep,5) :: </a:t>
            </a:r>
            <a:r>
              <a:rPr lang="en-US" sz="1200" dirty="0" err="1">
                <a:latin typeface="Courier New" pitchFamily="49" charset="0"/>
                <a:cs typeface="Courier New" pitchFamily="49" charset="0"/>
              </a:rPr>
              <a:t>para</a:t>
            </a:r>
            <a:r>
              <a:rPr lang="en-US" sz="1200" dirty="0">
                <a:latin typeface="Courier New" pitchFamily="49" charset="0"/>
                <a:cs typeface="Courier New" pitchFamily="49" charset="0"/>
              </a:rPr>
              <a:t>                          ! parabolic interpolation coefficients</a:t>
            </a:r>
          </a:p>
          <a:p>
            <a:r>
              <a:rPr lang="en-US" sz="1200" dirty="0">
                <a:latin typeface="Courier New" pitchFamily="49" charset="0"/>
                <a:cs typeface="Courier New" pitchFamily="49" charset="0"/>
              </a:rPr>
              <a:t>real :: radius, theta, </a:t>
            </a:r>
            <a:r>
              <a:rPr lang="en-US" sz="1200" dirty="0" err="1">
                <a:latin typeface="Courier New" pitchFamily="49" charset="0"/>
                <a:cs typeface="Courier New" pitchFamily="49" charset="0"/>
              </a:rPr>
              <a:t>stheta</a:t>
            </a:r>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end module sweeps</a:t>
            </a:r>
          </a:p>
          <a:p>
            <a:endParaRPr lang="en-US" dirty="0"/>
          </a:p>
        </p:txBody>
      </p:sp>
      <p:sp>
        <p:nvSpPr>
          <p:cNvPr id="6" name="TextBox 5"/>
          <p:cNvSpPr txBox="1"/>
          <p:nvPr/>
        </p:nvSpPr>
        <p:spPr>
          <a:xfrm>
            <a:off x="838200" y="5257800"/>
            <a:ext cx="7246536" cy="646331"/>
          </a:xfrm>
          <a:prstGeom prst="rect">
            <a:avLst/>
          </a:prstGeom>
          <a:noFill/>
        </p:spPr>
        <p:txBody>
          <a:bodyPr wrap="none" rtlCol="0">
            <a:spAutoFit/>
          </a:bodyPr>
          <a:lstStyle/>
          <a:p>
            <a:r>
              <a:rPr lang="en-US" dirty="0" smtClean="0">
                <a:solidFill>
                  <a:srgbClr val="FF0000"/>
                </a:solidFill>
              </a:rPr>
              <a:t>For </a:t>
            </a:r>
            <a:r>
              <a:rPr lang="en-US" dirty="0" err="1" smtClean="0">
                <a:solidFill>
                  <a:srgbClr val="FF0000"/>
                </a:solidFill>
              </a:rPr>
              <a:t>OpenMP</a:t>
            </a:r>
            <a:r>
              <a:rPr lang="en-US" dirty="0" smtClean="0">
                <a:solidFill>
                  <a:srgbClr val="FF0000"/>
                </a:solidFill>
              </a:rPr>
              <a:t> these need to be made </a:t>
            </a:r>
            <a:r>
              <a:rPr lang="en-US" dirty="0" err="1" smtClean="0">
                <a:solidFill>
                  <a:srgbClr val="FF0000"/>
                </a:solidFill>
              </a:rPr>
              <a:t>task_private</a:t>
            </a:r>
            <a:r>
              <a:rPr lang="en-US" dirty="0" smtClean="0">
                <a:solidFill>
                  <a:srgbClr val="FF0000"/>
                </a:solidFill>
              </a:rPr>
              <a:t>, for </a:t>
            </a:r>
            <a:r>
              <a:rPr lang="en-US" dirty="0" err="1" smtClean="0">
                <a:solidFill>
                  <a:srgbClr val="FF0000"/>
                </a:solidFill>
              </a:rPr>
              <a:t>OpenACC</a:t>
            </a:r>
            <a:r>
              <a:rPr lang="en-US" dirty="0" smtClean="0">
                <a:solidFill>
                  <a:srgbClr val="FF0000"/>
                </a:solidFill>
              </a:rPr>
              <a:t> they</a:t>
            </a:r>
          </a:p>
          <a:p>
            <a:r>
              <a:rPr lang="en-US" dirty="0">
                <a:solidFill>
                  <a:srgbClr val="FF0000"/>
                </a:solidFill>
              </a:rPr>
              <a:t>m</a:t>
            </a:r>
            <a:r>
              <a:rPr lang="en-US" dirty="0" smtClean="0">
                <a:solidFill>
                  <a:srgbClr val="FF0000"/>
                </a:solidFill>
              </a:rPr>
              <a:t>ust be passed down the call chain.</a:t>
            </a:r>
            <a:endParaRPr lang="en-US" dirty="0">
              <a:solidFill>
                <a:srgbClr val="FF0000"/>
              </a:solidFill>
            </a:endParaRPr>
          </a:p>
        </p:txBody>
      </p:sp>
    </p:spTree>
    <p:extLst>
      <p:ext uri="{BB962C8B-B14F-4D97-AF65-F5344CB8AC3E}">
        <p14:creationId xmlns:p14="http://schemas.microsoft.com/office/powerpoint/2010/main" val="10455296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Programming for Hybrid Architectures</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12</a:t>
            </a:fld>
            <a:endParaRPr lang="en-US"/>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6116450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 Continued</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120</a:t>
            </a:fld>
            <a:endParaRPr lang="en-US"/>
          </a:p>
        </p:txBody>
      </p:sp>
      <p:sp>
        <p:nvSpPr>
          <p:cNvPr id="7" name="TextBox 6"/>
          <p:cNvSpPr txBox="1"/>
          <p:nvPr/>
        </p:nvSpPr>
        <p:spPr>
          <a:xfrm>
            <a:off x="803189" y="1143000"/>
            <a:ext cx="4647426" cy="1938992"/>
          </a:xfrm>
          <a:prstGeom prst="rect">
            <a:avLst/>
          </a:prstGeom>
          <a:noFill/>
        </p:spPr>
        <p:txBody>
          <a:bodyPr wrap="none" rtlCol="0">
            <a:spAutoFit/>
          </a:bodyPr>
          <a:lstStyle/>
          <a:p>
            <a:r>
              <a:rPr lang="en-US" sz="1200" dirty="0" err="1">
                <a:latin typeface="Courier New" pitchFamily="49" charset="0"/>
                <a:cs typeface="Courier New" pitchFamily="49" charset="0"/>
              </a:rPr>
              <a:t>hdt</a:t>
            </a:r>
            <a:r>
              <a:rPr lang="en-US" sz="1200" dirty="0">
                <a:latin typeface="Courier New" pitchFamily="49" charset="0"/>
                <a:cs typeface="Courier New" pitchFamily="49" charset="0"/>
              </a:rPr>
              <a:t>   = 0.5*</a:t>
            </a:r>
            <a:r>
              <a:rPr lang="en-US" sz="1200" dirty="0" err="1">
                <a:latin typeface="Courier New" pitchFamily="49" charset="0"/>
                <a:cs typeface="Courier New" pitchFamily="49" charset="0"/>
              </a:rPr>
              <a:t>dt</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do n = nmin-4, nmax+4</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Cdtdx</a:t>
            </a:r>
            <a:r>
              <a:rPr lang="en-US" sz="1200" dirty="0">
                <a:latin typeface="Courier New" pitchFamily="49" charset="0"/>
                <a:cs typeface="Courier New" pitchFamily="49" charset="0"/>
              </a:rPr>
              <a:t> (n) = </a:t>
            </a:r>
            <a:r>
              <a:rPr lang="en-US" sz="1200" dirty="0" err="1">
                <a:latin typeface="Courier New" pitchFamily="49" charset="0"/>
                <a:cs typeface="Courier New" pitchFamily="49" charset="0"/>
              </a:rPr>
              <a:t>sqrt</a:t>
            </a:r>
            <a:r>
              <a:rPr lang="en-US" sz="1200" dirty="0">
                <a:latin typeface="Courier New" pitchFamily="49" charset="0"/>
                <a:cs typeface="Courier New" pitchFamily="49" charset="0"/>
              </a:rPr>
              <a:t>(gam*p(n)/r(n))/(dx(n)*radius)</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svel</a:t>
            </a:r>
            <a:r>
              <a:rPr lang="en-US" sz="1200" dirty="0">
                <a:latin typeface="Courier New" pitchFamily="49" charset="0"/>
                <a:cs typeface="Courier New" pitchFamily="49" charset="0"/>
              </a:rPr>
              <a:t>      = max(</a:t>
            </a:r>
            <a:r>
              <a:rPr lang="en-US" sz="1200" dirty="0" err="1">
                <a:latin typeface="Courier New" pitchFamily="49" charset="0"/>
                <a:cs typeface="Courier New" pitchFamily="49" charset="0"/>
              </a:rPr>
              <a:t>svel,Cdtdx</a:t>
            </a:r>
            <a:r>
              <a:rPr lang="en-US" sz="1200" dirty="0">
                <a:latin typeface="Courier New" pitchFamily="49" charset="0"/>
                <a:cs typeface="Courier New" pitchFamily="49" charset="0"/>
              </a:rPr>
              <a:t>(n))</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Cdtdx</a:t>
            </a:r>
            <a:r>
              <a:rPr lang="en-US" sz="1200" dirty="0">
                <a:latin typeface="Courier New" pitchFamily="49" charset="0"/>
                <a:cs typeface="Courier New" pitchFamily="49" charset="0"/>
              </a:rPr>
              <a:t> (n) = </a:t>
            </a:r>
            <a:r>
              <a:rPr lang="en-US" sz="1200" dirty="0" err="1">
                <a:latin typeface="Courier New" pitchFamily="49" charset="0"/>
                <a:cs typeface="Courier New" pitchFamily="49" charset="0"/>
              </a:rPr>
              <a:t>Cdtdx</a:t>
            </a:r>
            <a:r>
              <a:rPr lang="en-US" sz="1200" dirty="0">
                <a:latin typeface="Courier New" pitchFamily="49" charset="0"/>
                <a:cs typeface="Courier New" pitchFamily="49" charset="0"/>
              </a:rPr>
              <a:t>(n)*</a:t>
            </a:r>
            <a:r>
              <a:rPr lang="en-US" sz="1200" dirty="0" err="1">
                <a:latin typeface="Courier New" pitchFamily="49" charset="0"/>
                <a:cs typeface="Courier New" pitchFamily="49" charset="0"/>
              </a:rPr>
              <a:t>hdt</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fCdtdx</a:t>
            </a:r>
            <a:r>
              <a:rPr lang="en-US" sz="1200" dirty="0">
                <a:latin typeface="Courier New" pitchFamily="49" charset="0"/>
                <a:cs typeface="Courier New" pitchFamily="49" charset="0"/>
              </a:rPr>
              <a:t>(n) = 1. - </a:t>
            </a:r>
            <a:r>
              <a:rPr lang="en-US" sz="1200" dirty="0" err="1">
                <a:latin typeface="Courier New" pitchFamily="49" charset="0"/>
                <a:cs typeface="Courier New" pitchFamily="49" charset="0"/>
              </a:rPr>
              <a:t>fourthd</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Cdtdx</a:t>
            </a:r>
            <a:r>
              <a:rPr lang="en-US" sz="1200" dirty="0">
                <a:latin typeface="Courier New" pitchFamily="49" charset="0"/>
                <a:cs typeface="Courier New" pitchFamily="49" charset="0"/>
              </a:rPr>
              <a:t>(n)</a:t>
            </a:r>
          </a:p>
          <a:p>
            <a:r>
              <a:rPr lang="en-US" sz="1200" dirty="0" err="1">
                <a:latin typeface="Courier New" pitchFamily="49" charset="0"/>
                <a:cs typeface="Courier New" pitchFamily="49" charset="0"/>
              </a:rPr>
              <a:t>enddo</a:t>
            </a:r>
            <a:endParaRPr lang="en-US" sz="1200" dirty="0">
              <a:latin typeface="Courier New" pitchFamily="49" charset="0"/>
              <a:cs typeface="Courier New" pitchFamily="49" charset="0"/>
            </a:endParaRPr>
          </a:p>
          <a:p>
            <a:endParaRPr lang="en-US" dirty="0" smtClean="0"/>
          </a:p>
          <a:p>
            <a:endParaRPr lang="en-US" dirty="0"/>
          </a:p>
        </p:txBody>
      </p:sp>
      <p:sp>
        <p:nvSpPr>
          <p:cNvPr id="6" name="TextBox 5"/>
          <p:cNvSpPr txBox="1"/>
          <p:nvPr/>
        </p:nvSpPr>
        <p:spPr>
          <a:xfrm>
            <a:off x="381000" y="5537560"/>
            <a:ext cx="8285281" cy="646331"/>
          </a:xfrm>
          <a:prstGeom prst="rect">
            <a:avLst/>
          </a:prstGeom>
          <a:noFill/>
        </p:spPr>
        <p:txBody>
          <a:bodyPr wrap="none" rtlCol="0">
            <a:spAutoFit/>
          </a:bodyPr>
          <a:lstStyle/>
          <a:p>
            <a:r>
              <a:rPr lang="en-US" dirty="0" smtClean="0">
                <a:solidFill>
                  <a:srgbClr val="FF0000"/>
                </a:solidFill>
              </a:rPr>
              <a:t>For </a:t>
            </a:r>
            <a:r>
              <a:rPr lang="en-US" dirty="0" err="1" smtClean="0">
                <a:solidFill>
                  <a:srgbClr val="FF0000"/>
                </a:solidFill>
              </a:rPr>
              <a:t>OpenMP</a:t>
            </a:r>
            <a:r>
              <a:rPr lang="en-US" dirty="0" smtClean="0">
                <a:solidFill>
                  <a:srgbClr val="FF0000"/>
                </a:solidFill>
              </a:rPr>
              <a:t> need to have a critical region around setting of </a:t>
            </a:r>
            <a:r>
              <a:rPr lang="en-US" dirty="0" err="1" smtClean="0">
                <a:solidFill>
                  <a:srgbClr val="FF0000"/>
                </a:solidFill>
              </a:rPr>
              <a:t>svel</a:t>
            </a:r>
            <a:r>
              <a:rPr lang="en-US" dirty="0" smtClean="0">
                <a:solidFill>
                  <a:srgbClr val="FF0000"/>
                </a:solidFill>
              </a:rPr>
              <a:t>, for </a:t>
            </a:r>
            <a:r>
              <a:rPr lang="en-US" dirty="0" err="1" smtClean="0">
                <a:solidFill>
                  <a:srgbClr val="FF0000"/>
                </a:solidFill>
              </a:rPr>
              <a:t>OpenACC</a:t>
            </a:r>
            <a:endParaRPr lang="en-US" dirty="0" smtClean="0">
              <a:solidFill>
                <a:srgbClr val="FF0000"/>
              </a:solidFill>
            </a:endParaRPr>
          </a:p>
          <a:p>
            <a:r>
              <a:rPr lang="en-US" dirty="0" smtClean="0">
                <a:solidFill>
                  <a:srgbClr val="FF0000"/>
                </a:solidFill>
              </a:rPr>
              <a:t>This needs to be pulled up chain and made a reduction variable.</a:t>
            </a:r>
            <a:endParaRPr lang="en-US" dirty="0">
              <a:solidFill>
                <a:srgbClr val="FF0000"/>
              </a:solidFill>
            </a:endParaRPr>
          </a:p>
        </p:txBody>
      </p:sp>
      <p:sp>
        <p:nvSpPr>
          <p:cNvPr id="8" name="TextBox 7"/>
          <p:cNvSpPr txBox="1"/>
          <p:nvPr/>
        </p:nvSpPr>
        <p:spPr>
          <a:xfrm>
            <a:off x="803189" y="3021916"/>
            <a:ext cx="4647426" cy="2492990"/>
          </a:xfrm>
          <a:prstGeom prst="rect">
            <a:avLst/>
          </a:prstGeom>
          <a:noFill/>
        </p:spPr>
        <p:txBody>
          <a:bodyPr wrap="none" rtlCol="0">
            <a:spAutoFit/>
          </a:bodyPr>
          <a:lstStyle/>
          <a:p>
            <a:r>
              <a:rPr lang="en-US" sz="1200" dirty="0" err="1">
                <a:latin typeface="Courier New" pitchFamily="49" charset="0"/>
                <a:cs typeface="Courier New" pitchFamily="49" charset="0"/>
              </a:rPr>
              <a:t>hdt</a:t>
            </a:r>
            <a:r>
              <a:rPr lang="en-US" sz="1200" dirty="0">
                <a:latin typeface="Courier New" pitchFamily="49" charset="0"/>
                <a:cs typeface="Courier New" pitchFamily="49" charset="0"/>
              </a:rPr>
              <a:t>   = </a:t>
            </a:r>
            <a:r>
              <a:rPr lang="en-US" sz="1200" dirty="0" smtClean="0">
                <a:latin typeface="Courier New" pitchFamily="49" charset="0"/>
                <a:cs typeface="Courier New" pitchFamily="49" charset="0"/>
              </a:rPr>
              <a:t>0.5*</a:t>
            </a:r>
            <a:r>
              <a:rPr lang="en-US" sz="1200" dirty="0" err="1" smtClean="0">
                <a:latin typeface="Courier New" pitchFamily="49" charset="0"/>
                <a:cs typeface="Courier New" pitchFamily="49" charset="0"/>
              </a:rPr>
              <a:t>dt</a:t>
            </a:r>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Svel0 = 0.0</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do n = nmin-4, nmax+4</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Cdtdx</a:t>
            </a:r>
            <a:r>
              <a:rPr lang="en-US" sz="1200" dirty="0">
                <a:latin typeface="Courier New" pitchFamily="49" charset="0"/>
                <a:cs typeface="Courier New" pitchFamily="49" charset="0"/>
              </a:rPr>
              <a:t> (n) = </a:t>
            </a:r>
            <a:r>
              <a:rPr lang="en-US" sz="1200" dirty="0" err="1">
                <a:latin typeface="Courier New" pitchFamily="49" charset="0"/>
                <a:cs typeface="Courier New" pitchFamily="49" charset="0"/>
              </a:rPr>
              <a:t>sqrt</a:t>
            </a:r>
            <a:r>
              <a:rPr lang="en-US" sz="1200" dirty="0">
                <a:latin typeface="Courier New" pitchFamily="49" charset="0"/>
                <a:cs typeface="Courier New" pitchFamily="49" charset="0"/>
              </a:rPr>
              <a:t>(gam*p(n)/r(n))/(dx(n)*radius)</a:t>
            </a:r>
          </a:p>
          <a:p>
            <a:r>
              <a:rPr lang="en-US" sz="1200" dirty="0">
                <a:latin typeface="Courier New" pitchFamily="49" charset="0"/>
                <a:cs typeface="Courier New" pitchFamily="49" charset="0"/>
              </a:rPr>
              <a:t>  </a:t>
            </a:r>
            <a:r>
              <a:rPr lang="en-US" sz="1200" dirty="0" smtClean="0">
                <a:latin typeface="Courier New" pitchFamily="49" charset="0"/>
                <a:cs typeface="Courier New" pitchFamily="49" charset="0"/>
              </a:rPr>
              <a:t>svel0(n)      </a:t>
            </a:r>
            <a:r>
              <a:rPr lang="en-US" sz="1200" dirty="0">
                <a:latin typeface="Courier New" pitchFamily="49" charset="0"/>
                <a:cs typeface="Courier New" pitchFamily="49" charset="0"/>
              </a:rPr>
              <a:t>= </a:t>
            </a:r>
            <a:r>
              <a:rPr lang="en-US" sz="1200" dirty="0" smtClean="0">
                <a:latin typeface="Courier New" pitchFamily="49" charset="0"/>
                <a:cs typeface="Courier New" pitchFamily="49" charset="0"/>
              </a:rPr>
              <a:t>max(</a:t>
            </a:r>
            <a:r>
              <a:rPr lang="en-US" sz="1200" dirty="0" err="1" smtClean="0">
                <a:latin typeface="Courier New" pitchFamily="49" charset="0"/>
                <a:cs typeface="Courier New" pitchFamily="49" charset="0"/>
              </a:rPr>
              <a:t>svel</a:t>
            </a:r>
            <a:r>
              <a:rPr lang="en-US" sz="1200" dirty="0" smtClean="0">
                <a:latin typeface="Courier New" pitchFamily="49" charset="0"/>
                <a:cs typeface="Courier New" pitchFamily="49" charset="0"/>
              </a:rPr>
              <a:t>(n),</a:t>
            </a:r>
            <a:r>
              <a:rPr lang="en-US" sz="1200" dirty="0" err="1" smtClean="0">
                <a:latin typeface="Courier New" pitchFamily="49" charset="0"/>
                <a:cs typeface="Courier New" pitchFamily="49" charset="0"/>
              </a:rPr>
              <a:t>Cdtdx</a:t>
            </a:r>
            <a:r>
              <a:rPr lang="en-US" sz="1200" dirty="0" smtClean="0">
                <a:latin typeface="Courier New" pitchFamily="49" charset="0"/>
                <a:cs typeface="Courier New" pitchFamily="49" charset="0"/>
              </a:rPr>
              <a:t>(n</a:t>
            </a:r>
            <a:r>
              <a:rPr lang="en-US" sz="1200" dirty="0">
                <a:latin typeface="Courier New" pitchFamily="49" charset="0"/>
                <a:cs typeface="Courier New" pitchFamily="49" charset="0"/>
              </a:rPr>
              <a:t>))</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Cdtdx</a:t>
            </a:r>
            <a:r>
              <a:rPr lang="en-US" sz="1200" dirty="0">
                <a:latin typeface="Courier New" pitchFamily="49" charset="0"/>
                <a:cs typeface="Courier New" pitchFamily="49" charset="0"/>
              </a:rPr>
              <a:t> (n) = </a:t>
            </a:r>
            <a:r>
              <a:rPr lang="en-US" sz="1200" dirty="0" err="1">
                <a:latin typeface="Courier New" pitchFamily="49" charset="0"/>
                <a:cs typeface="Courier New" pitchFamily="49" charset="0"/>
              </a:rPr>
              <a:t>Cdtdx</a:t>
            </a:r>
            <a:r>
              <a:rPr lang="en-US" sz="1200" dirty="0">
                <a:latin typeface="Courier New" pitchFamily="49" charset="0"/>
                <a:cs typeface="Courier New" pitchFamily="49" charset="0"/>
              </a:rPr>
              <a:t>(n)*</a:t>
            </a:r>
            <a:r>
              <a:rPr lang="en-US" sz="1200" dirty="0" err="1">
                <a:latin typeface="Courier New" pitchFamily="49" charset="0"/>
                <a:cs typeface="Courier New" pitchFamily="49" charset="0"/>
              </a:rPr>
              <a:t>hdt</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fCdtdx</a:t>
            </a:r>
            <a:r>
              <a:rPr lang="en-US" sz="1200" dirty="0">
                <a:latin typeface="Courier New" pitchFamily="49" charset="0"/>
                <a:cs typeface="Courier New" pitchFamily="49" charset="0"/>
              </a:rPr>
              <a:t>(n) = 1. - </a:t>
            </a:r>
            <a:r>
              <a:rPr lang="en-US" sz="1200" dirty="0" err="1">
                <a:latin typeface="Courier New" pitchFamily="49" charset="0"/>
                <a:cs typeface="Courier New" pitchFamily="49" charset="0"/>
              </a:rPr>
              <a:t>fourthd</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Cdtdx</a:t>
            </a:r>
            <a:r>
              <a:rPr lang="en-US" sz="1200" dirty="0">
                <a:latin typeface="Courier New" pitchFamily="49" charset="0"/>
                <a:cs typeface="Courier New" pitchFamily="49" charset="0"/>
              </a:rPr>
              <a:t>(n)</a:t>
            </a:r>
          </a:p>
          <a:p>
            <a:r>
              <a:rPr lang="en-US" sz="1200" dirty="0" err="1" smtClean="0">
                <a:latin typeface="Courier New" pitchFamily="49" charset="0"/>
                <a:cs typeface="Courier New" pitchFamily="49" charset="0"/>
              </a:rPr>
              <a:t>Enddo</a:t>
            </a:r>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a:t>
            </a:r>
            <a:r>
              <a:rPr lang="en-US" sz="1200" dirty="0" err="1" smtClean="0">
                <a:latin typeface="Courier New" pitchFamily="49" charset="0"/>
                <a:cs typeface="Courier New" pitchFamily="49" charset="0"/>
              </a:rPr>
              <a:t>omp</a:t>
            </a:r>
            <a:r>
              <a:rPr lang="en-US" sz="1200" dirty="0" smtClean="0">
                <a:latin typeface="Courier New" pitchFamily="49" charset="0"/>
                <a:cs typeface="Courier New" pitchFamily="49" charset="0"/>
              </a:rPr>
              <a:t> critical</a:t>
            </a:r>
          </a:p>
          <a:p>
            <a:r>
              <a:rPr lang="en-US" sz="1200" dirty="0" smtClean="0">
                <a:latin typeface="Courier New" pitchFamily="49" charset="0"/>
                <a:cs typeface="Courier New" pitchFamily="49" charset="0"/>
              </a:rPr>
              <a:t>Do n = nmin-4, </a:t>
            </a:r>
            <a:r>
              <a:rPr lang="en-US" sz="1200" dirty="0" err="1" smtClean="0">
                <a:latin typeface="Courier New" pitchFamily="49" charset="0"/>
                <a:cs typeface="Courier New" pitchFamily="49" charset="0"/>
              </a:rPr>
              <a:t>nmax</a:t>
            </a:r>
            <a:r>
              <a:rPr lang="en-US" sz="1200" dirty="0" smtClean="0">
                <a:latin typeface="Courier New" pitchFamily="49" charset="0"/>
                <a:cs typeface="Courier New" pitchFamily="49" charset="0"/>
              </a:rPr>
              <a:t> +4</a:t>
            </a:r>
            <a:endParaRPr lang="en-US" sz="1200" dirty="0">
              <a:latin typeface="Courier New" pitchFamily="49" charset="0"/>
              <a:cs typeface="Courier New" pitchFamily="49" charset="0"/>
            </a:endParaRPr>
          </a:p>
          <a:p>
            <a:r>
              <a:rPr lang="en-US" sz="1200" dirty="0" err="1">
                <a:latin typeface="Courier New" pitchFamily="49" charset="0"/>
                <a:cs typeface="Courier New" pitchFamily="49" charset="0"/>
              </a:rPr>
              <a:t>Svel</a:t>
            </a:r>
            <a:r>
              <a:rPr lang="en-US" sz="1200" dirty="0">
                <a:latin typeface="Courier New" pitchFamily="49" charset="0"/>
                <a:cs typeface="Courier New" pitchFamily="49" charset="0"/>
              </a:rPr>
              <a:t> = max(svel0(n),</a:t>
            </a:r>
            <a:r>
              <a:rPr lang="en-US" sz="1200" dirty="0" err="1">
                <a:latin typeface="Courier New" pitchFamily="49" charset="0"/>
                <a:cs typeface="Courier New" pitchFamily="49" charset="0"/>
              </a:rPr>
              <a:t>svel</a:t>
            </a:r>
            <a:r>
              <a:rPr lang="en-US" sz="1200" dirty="0">
                <a:latin typeface="Courier New" pitchFamily="49" charset="0"/>
                <a:cs typeface="Courier New" pitchFamily="49" charset="0"/>
              </a:rPr>
              <a:t>)</a:t>
            </a:r>
          </a:p>
          <a:p>
            <a:r>
              <a:rPr lang="en-US" sz="1200" dirty="0" err="1">
                <a:latin typeface="Courier New" pitchFamily="49" charset="0"/>
                <a:cs typeface="Courier New" pitchFamily="49" charset="0"/>
              </a:rPr>
              <a:t>Enddo</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omp</a:t>
            </a:r>
            <a:r>
              <a:rPr lang="en-US" sz="1200" dirty="0">
                <a:latin typeface="Courier New" pitchFamily="49" charset="0"/>
                <a:cs typeface="Courier New" pitchFamily="49" charset="0"/>
              </a:rPr>
              <a:t> end critical</a:t>
            </a:r>
          </a:p>
        </p:txBody>
      </p:sp>
      <p:sp>
        <p:nvSpPr>
          <p:cNvPr id="9" name="TextBox 8"/>
          <p:cNvSpPr txBox="1"/>
          <p:nvPr/>
        </p:nvSpPr>
        <p:spPr>
          <a:xfrm>
            <a:off x="816613" y="775727"/>
            <a:ext cx="979755" cy="369332"/>
          </a:xfrm>
          <a:prstGeom prst="rect">
            <a:avLst/>
          </a:prstGeom>
          <a:noFill/>
        </p:spPr>
        <p:txBody>
          <a:bodyPr wrap="none" rtlCol="0">
            <a:spAutoFit/>
          </a:bodyPr>
          <a:lstStyle/>
          <a:p>
            <a:r>
              <a:rPr lang="en-US" dirty="0" smtClean="0"/>
              <a:t>Original</a:t>
            </a:r>
            <a:endParaRPr lang="en-US" dirty="0"/>
          </a:p>
        </p:txBody>
      </p:sp>
      <p:sp>
        <p:nvSpPr>
          <p:cNvPr id="10" name="TextBox 9"/>
          <p:cNvSpPr txBox="1"/>
          <p:nvPr/>
        </p:nvSpPr>
        <p:spPr>
          <a:xfrm>
            <a:off x="969013" y="2517345"/>
            <a:ext cx="1505540" cy="369332"/>
          </a:xfrm>
          <a:prstGeom prst="rect">
            <a:avLst/>
          </a:prstGeom>
          <a:noFill/>
        </p:spPr>
        <p:txBody>
          <a:bodyPr wrap="none" rtlCol="0">
            <a:spAutoFit/>
          </a:bodyPr>
          <a:lstStyle/>
          <a:p>
            <a:r>
              <a:rPr lang="en-US" dirty="0" smtClean="0"/>
              <a:t>Restructured</a:t>
            </a:r>
            <a:endParaRPr lang="en-US" dirty="0"/>
          </a:p>
        </p:txBody>
      </p:sp>
    </p:spTree>
    <p:extLst>
      <p:ext uri="{BB962C8B-B14F-4D97-AF65-F5344CB8AC3E}">
        <p14:creationId xmlns:p14="http://schemas.microsoft.com/office/powerpoint/2010/main" val="51352934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 Continued</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121</a:t>
            </a:fld>
            <a:endParaRPr lang="en-US"/>
          </a:p>
        </p:txBody>
      </p:sp>
      <p:sp>
        <p:nvSpPr>
          <p:cNvPr id="7" name="TextBox 6"/>
          <p:cNvSpPr txBox="1"/>
          <p:nvPr/>
        </p:nvSpPr>
        <p:spPr>
          <a:xfrm>
            <a:off x="914400" y="1600200"/>
            <a:ext cx="7064755" cy="3508653"/>
          </a:xfrm>
          <a:prstGeom prst="rect">
            <a:avLst/>
          </a:prstGeom>
          <a:noFill/>
        </p:spPr>
        <p:txBody>
          <a:bodyPr wrap="none" rtlCol="0">
            <a:spAutoFit/>
          </a:bodyPr>
          <a:lstStyle/>
          <a:p>
            <a:r>
              <a:rPr lang="en-US" sz="1200" dirty="0">
                <a:latin typeface="Courier New" pitchFamily="49" charset="0"/>
                <a:cs typeface="Courier New" pitchFamily="49" charset="0"/>
              </a:rPr>
              <a:t>! Directive inserted by Cray Reveal.  May be incomplete.</a:t>
            </a:r>
          </a:p>
          <a:p>
            <a:r>
              <a:rPr lang="en-US" sz="1200" dirty="0">
                <a:latin typeface="Courier New" pitchFamily="49" charset="0"/>
                <a:cs typeface="Courier New" pitchFamily="49" charset="0"/>
              </a:rPr>
              <a:t>!$OMP  parallel do default(none)                                         &amp;</a:t>
            </a:r>
          </a:p>
          <a:p>
            <a:r>
              <a:rPr lang="en-US" sz="1200" dirty="0">
                <a:latin typeface="Courier New" pitchFamily="49" charset="0"/>
                <a:cs typeface="Courier New" pitchFamily="49" charset="0"/>
              </a:rPr>
              <a:t>!$OMP&amp;   unresolved (</a:t>
            </a:r>
            <a:r>
              <a:rPr lang="en-US" sz="1200" dirty="0" err="1">
                <a:latin typeface="Courier New" pitchFamily="49" charset="0"/>
                <a:cs typeface="Courier New" pitchFamily="49" charset="0"/>
              </a:rPr>
              <a:t>f,flat,p,q,radius</a:t>
            </a:r>
            <a:r>
              <a:rPr lang="en-US" sz="1200" dirty="0">
                <a:latin typeface="Courier New" pitchFamily="49" charset="0"/>
                <a:cs typeface="Courier New" pitchFamily="49" charset="0"/>
              </a:rPr>
              <a:t>)                                  &amp;</a:t>
            </a:r>
          </a:p>
          <a:p>
            <a:r>
              <a:rPr lang="en-US" sz="1200" dirty="0">
                <a:latin typeface="Courier New" pitchFamily="49" charset="0"/>
                <a:cs typeface="Courier New" pitchFamily="49" charset="0"/>
              </a:rPr>
              <a:t>!$OMP&amp;   private </a:t>
            </a:r>
            <a:r>
              <a:rPr lang="en-US" sz="1200" dirty="0" smtClean="0">
                <a:latin typeface="Courier New" pitchFamily="49" charset="0"/>
                <a:cs typeface="Courier New" pitchFamily="49" charset="0"/>
              </a:rPr>
              <a:t>(i,j,k,n,dxf,xaf,xwag,temp1,d,np,umidr,umidl,zrgh,zlft</a:t>
            </a:r>
            <a:r>
              <a:rPr lang="en-US" sz="1200" dirty="0">
                <a:latin typeface="Courier New" pitchFamily="49" charset="0"/>
                <a:cs typeface="Courier New" pitchFamily="49" charset="0"/>
              </a:rPr>
              <a:t>, &amp;</a:t>
            </a:r>
          </a:p>
          <a:p>
            <a:r>
              <a:rPr lang="en-US" sz="1200" dirty="0">
                <a:latin typeface="Courier New" pitchFamily="49" charset="0"/>
                <a:cs typeface="Courier New" pitchFamily="49" charset="0"/>
              </a:rPr>
              <a:t>!$OMP&amp;            pmold,l,uold,dm,dm0,fractn2,nn,fluxq,fluxe,fluxw,      &amp;</a:t>
            </a:r>
          </a:p>
          <a:p>
            <a:r>
              <a:rPr lang="en-US" sz="1200" dirty="0">
                <a:latin typeface="Courier New" pitchFamily="49" charset="0"/>
                <a:cs typeface="Courier New" pitchFamily="49" charset="0"/>
              </a:rPr>
              <a:t>!$OMP&amp;            fluxv,fluxu,fluxr,delp2,delp1,shock,temp2,old_flat,    &amp;</a:t>
            </a:r>
          </a:p>
          <a:p>
            <a:r>
              <a:rPr lang="en-US" sz="1200" dirty="0">
                <a:latin typeface="Courier New" pitchFamily="49" charset="0"/>
                <a:cs typeface="Courier New" pitchFamily="49" charset="0"/>
              </a:rPr>
              <a:t>!$OMP&amp;            onemfl,hdt,sinxf0,gamfac1,gamfac2,dtheta,deltx,fractn, &amp;</a:t>
            </a:r>
          </a:p>
          <a:p>
            <a:r>
              <a:rPr lang="en-US" sz="1200" dirty="0">
                <a:latin typeface="Courier New" pitchFamily="49" charset="0"/>
                <a:cs typeface="Courier New" pitchFamily="49" charset="0"/>
              </a:rPr>
              <a:t>!$OMP&amp;            </a:t>
            </a:r>
            <a:r>
              <a:rPr lang="en-US" sz="1200" dirty="0" err="1">
                <a:latin typeface="Courier New" pitchFamily="49" charset="0"/>
                <a:cs typeface="Courier New" pitchFamily="49" charset="0"/>
              </a:rPr>
              <a:t>ekin</a:t>
            </a:r>
            <a:r>
              <a:rPr lang="en-US" sz="1200" dirty="0">
                <a:latin typeface="Courier New" pitchFamily="49" charset="0"/>
                <a:cs typeface="Courier New" pitchFamily="49" charset="0"/>
              </a:rPr>
              <a:t>)                                                  &amp;</a:t>
            </a:r>
          </a:p>
          <a:p>
            <a:r>
              <a:rPr lang="en-US" sz="1200" dirty="0">
                <a:latin typeface="Courier New" pitchFamily="49" charset="0"/>
                <a:cs typeface="Courier New" pitchFamily="49" charset="0"/>
              </a:rPr>
              <a:t>!$OMP&amp;   shared  (gamm,js,ks,ngeomx,nleftx,nrightx,send1,zdx,zfl,zpr,    &amp;</a:t>
            </a:r>
          </a:p>
          <a:p>
            <a:r>
              <a:rPr lang="en-US" sz="1200" dirty="0">
                <a:latin typeface="Courier New" pitchFamily="49" charset="0"/>
                <a:cs typeface="Courier New" pitchFamily="49" charset="0"/>
              </a:rPr>
              <a:t>!$OMP&amp;            </a:t>
            </a:r>
            <a:r>
              <a:rPr lang="en-US" sz="1200" dirty="0" err="1">
                <a:latin typeface="Courier New" pitchFamily="49" charset="0"/>
                <a:cs typeface="Courier New" pitchFamily="49" charset="0"/>
              </a:rPr>
              <a:t>zro,zux,zuy,zuz,zxa</a:t>
            </a:r>
            <a:r>
              <a:rPr lang="en-US" sz="1200" dirty="0">
                <a:latin typeface="Courier New" pitchFamily="49" charset="0"/>
                <a:cs typeface="Courier New" pitchFamily="49" charset="0"/>
              </a:rPr>
              <a:t>)                                   &amp;</a:t>
            </a:r>
          </a:p>
          <a:p>
            <a:r>
              <a:rPr lang="en-US" sz="1200" dirty="0">
                <a:latin typeface="Courier New" pitchFamily="49" charset="0"/>
                <a:cs typeface="Courier New" pitchFamily="49" charset="0"/>
              </a:rPr>
              <a:t>!$OMP&amp;   </a:t>
            </a:r>
            <a:r>
              <a:rPr lang="en-US" sz="1200" dirty="0" err="1">
                <a:latin typeface="Courier New" pitchFamily="49" charset="0"/>
                <a:cs typeface="Courier New" pitchFamily="49" charset="0"/>
              </a:rPr>
              <a:t>firstprivate</a:t>
            </a:r>
            <a:r>
              <a:rPr lang="en-US" sz="1200" dirty="0">
                <a:latin typeface="Courier New" pitchFamily="49" charset="0"/>
                <a:cs typeface="Courier New" pitchFamily="49" charset="0"/>
              </a:rPr>
              <a:t> (dx,dx0,e,r,u,v,w,xa,xa0,umid,pmid,rrgh,urgh,prgh, &amp;</a:t>
            </a:r>
          </a:p>
          <a:p>
            <a:r>
              <a:rPr lang="en-US" sz="1200" dirty="0">
                <a:latin typeface="Courier New" pitchFamily="49" charset="0"/>
                <a:cs typeface="Courier New" pitchFamily="49" charset="0"/>
              </a:rPr>
              <a:t>!$OMP&amp;            rlft,ulft,plft,ul,u6,du,rl,r6,dr,pl,p6,dp,steep,ci,c,  &amp;</a:t>
            </a:r>
          </a:p>
          <a:p>
            <a:r>
              <a:rPr lang="en-US" sz="1200" dirty="0">
                <a:latin typeface="Courier New" pitchFamily="49" charset="0"/>
                <a:cs typeface="Courier New" pitchFamily="49" charset="0"/>
              </a:rPr>
              <a:t>!$OMP&amp;            bi,b,ai,a,scrch3,scrch2,scrch1,ar,da,diffa,fict,grav,  &amp;</a:t>
            </a:r>
          </a:p>
          <a:p>
            <a:r>
              <a:rPr lang="en-US" sz="1200" dirty="0">
                <a:latin typeface="Courier New" pitchFamily="49" charset="0"/>
                <a:cs typeface="Courier New" pitchFamily="49" charset="0"/>
              </a:rPr>
              <a:t>!$OMP&amp;            </a:t>
            </a:r>
            <a:r>
              <a:rPr lang="en-US" sz="1200" dirty="0" err="1">
                <a:latin typeface="Courier New" pitchFamily="49" charset="0"/>
                <a:cs typeface="Courier New" pitchFamily="49" charset="0"/>
              </a:rPr>
              <a:t>fcdtdx,cdtdx,wrgh,wlft,prghi,plfti,crgh,clft,amid</a:t>
            </a:r>
            <a:r>
              <a:rPr lang="en-US" sz="1200" dirty="0">
                <a:latin typeface="Courier New" pitchFamily="49" charset="0"/>
                <a:cs typeface="Courier New" pitchFamily="49" charset="0"/>
              </a:rPr>
              <a:t>,     &amp;</a:t>
            </a:r>
          </a:p>
          <a:p>
            <a:r>
              <a:rPr lang="en-US" sz="1200" dirty="0">
                <a:latin typeface="Courier New" pitchFamily="49" charset="0"/>
                <a:cs typeface="Courier New" pitchFamily="49" charset="0"/>
              </a:rPr>
              <a:t>!$OMP&amp;            fict1,grav1,fict0,grav0,xa3,xa2,upmid,xa1,dtbdm,dvol1, &amp;</a:t>
            </a:r>
          </a:p>
          <a:p>
            <a:r>
              <a:rPr lang="en-US" sz="1200" dirty="0">
                <a:latin typeface="Courier New" pitchFamily="49" charset="0"/>
                <a:cs typeface="Courier New" pitchFamily="49" charset="0"/>
              </a:rPr>
              <a:t>!$OMP&amp;            delta,dvol0,el,e6,de,ql,q6,dq,wl,w6,dw,vl,v6,dv)       &amp;</a:t>
            </a:r>
          </a:p>
          <a:p>
            <a:r>
              <a:rPr lang="en-US" sz="1200" dirty="0">
                <a:latin typeface="Courier New" pitchFamily="49" charset="0"/>
                <a:cs typeface="Courier New" pitchFamily="49" charset="0"/>
              </a:rPr>
              <a:t>!$OMP&amp;   </a:t>
            </a:r>
            <a:r>
              <a:rPr lang="en-US" sz="1200" dirty="0" err="1">
                <a:latin typeface="Courier New" pitchFamily="49" charset="0"/>
                <a:cs typeface="Courier New" pitchFamily="49" charset="0"/>
              </a:rPr>
              <a:t>lastprivate</a:t>
            </a:r>
            <a:r>
              <a:rPr lang="en-US" sz="1200" dirty="0">
                <a:latin typeface="Courier New" pitchFamily="49" charset="0"/>
                <a:cs typeface="Courier New" pitchFamily="49" charset="0"/>
              </a:rPr>
              <a:t> (dx,dx0,e,r,u,v,w,xa,xa0)</a:t>
            </a:r>
          </a:p>
          <a:p>
            <a:endParaRPr lang="en-US" dirty="0"/>
          </a:p>
        </p:txBody>
      </p:sp>
    </p:spTree>
    <p:extLst>
      <p:ext uri="{BB962C8B-B14F-4D97-AF65-F5344CB8AC3E}">
        <p14:creationId xmlns:p14="http://schemas.microsoft.com/office/powerpoint/2010/main" val="148551681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of </a:t>
            </a:r>
            <a:r>
              <a:rPr lang="en-US" dirty="0" err="1" smtClean="0"/>
              <a:t>OpenMP</a:t>
            </a:r>
            <a:r>
              <a:rPr lang="en-US" dirty="0" smtClean="0"/>
              <a:t> Version2 with 16nodes, 16 threads</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122</a:t>
            </a:fld>
            <a:endParaRPr lang="en-US"/>
          </a:p>
        </p:txBody>
      </p:sp>
      <p:sp>
        <p:nvSpPr>
          <p:cNvPr id="6" name="TextBox 5"/>
          <p:cNvSpPr txBox="1"/>
          <p:nvPr/>
        </p:nvSpPr>
        <p:spPr>
          <a:xfrm>
            <a:off x="685799" y="914400"/>
            <a:ext cx="6109365" cy="5786199"/>
          </a:xfrm>
          <a:prstGeom prst="rect">
            <a:avLst/>
          </a:prstGeom>
          <a:noFill/>
        </p:spPr>
        <p:txBody>
          <a:bodyPr wrap="none" rtlCol="0">
            <a:spAutoFit/>
          </a:bodyPr>
          <a:lstStyle/>
          <a:p>
            <a:r>
              <a:rPr lang="en-US" sz="1000" dirty="0">
                <a:latin typeface="Courier New" pitchFamily="49" charset="0"/>
                <a:cs typeface="Courier New" pitchFamily="49" charset="0"/>
              </a:rPr>
              <a:t>Table 1:  Profile by Function Group and Function</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Time%  |     Time  |    </a:t>
            </a:r>
            <a:r>
              <a:rPr lang="en-US" sz="1000" dirty="0" err="1">
                <a:latin typeface="Courier New" pitchFamily="49" charset="0"/>
                <a:cs typeface="Courier New" pitchFamily="49" charset="0"/>
              </a:rPr>
              <a:t>Imb</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Imb</a:t>
            </a:r>
            <a:r>
              <a:rPr lang="en-US" sz="1000" dirty="0">
                <a:latin typeface="Courier New" pitchFamily="49" charset="0"/>
                <a:cs typeface="Courier New" pitchFamily="49" charset="0"/>
              </a:rPr>
              <a:t>.  | Calls  |Group</a:t>
            </a:r>
          </a:p>
          <a:p>
            <a:r>
              <a:rPr lang="en-US" sz="1000" dirty="0">
                <a:latin typeface="Courier New" pitchFamily="49" charset="0"/>
                <a:cs typeface="Courier New" pitchFamily="49" charset="0"/>
              </a:rPr>
              <a:t>        |           |    Time  | Time%  |        | Function</a:t>
            </a:r>
          </a:p>
          <a:p>
            <a:r>
              <a:rPr lang="en-US" sz="1000" dirty="0">
                <a:latin typeface="Courier New" pitchFamily="49" charset="0"/>
                <a:cs typeface="Courier New" pitchFamily="49" charset="0"/>
              </a:rPr>
              <a:t>        |           |          |        |        |  PE=HIDE</a:t>
            </a:r>
          </a:p>
          <a:p>
            <a:r>
              <a:rPr lang="en-US" sz="1000" dirty="0">
                <a:latin typeface="Courier New" pitchFamily="49" charset="0"/>
                <a:cs typeface="Courier New" pitchFamily="49" charset="0"/>
              </a:rPr>
              <a:t>        |           |          |        |        |   Thread=HIDE</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100.0% | 19.705702 |       -- |     -- | 5941.7 |Total</a:t>
            </a:r>
          </a:p>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73.5% | 14.476758 |       -- |     -- | 2137.9 |USER</a:t>
            </a:r>
          </a:p>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23.1% |  4.553770 | 0.350832 |   7.6% |  178.0 |sweepx1_.LOOP@li.35</a:t>
            </a:r>
          </a:p>
          <a:p>
            <a:r>
              <a:rPr lang="en-US" sz="1000" dirty="0">
                <a:latin typeface="Courier New" pitchFamily="49" charset="0"/>
                <a:cs typeface="Courier New" pitchFamily="49" charset="0"/>
              </a:rPr>
              <a:t>||  13.4% |  2.640945 | 0.208529 |   7.8% |  356.0 |sweepy_.LOOP@li.39</a:t>
            </a:r>
          </a:p>
          <a:p>
            <a:r>
              <a:rPr lang="en-US" sz="1000" dirty="0">
                <a:latin typeface="Courier New" pitchFamily="49" charset="0"/>
                <a:cs typeface="Courier New" pitchFamily="49" charset="0"/>
              </a:rPr>
              <a:t>||  12.2% |  2.406295 | 0.152175 |   6.3% |  178.0 |sweepz_.LOOP@li.56</a:t>
            </a:r>
          </a:p>
          <a:p>
            <a:r>
              <a:rPr lang="en-US" sz="1000" dirty="0">
                <a:latin typeface="Courier New" pitchFamily="49" charset="0"/>
                <a:cs typeface="Courier New" pitchFamily="49" charset="0"/>
              </a:rPr>
              <a:t>||   9.0% |  1.764524 | 0.310248 |  16.0% |    0.9 |exit</a:t>
            </a:r>
          </a:p>
          <a:p>
            <a:r>
              <a:rPr lang="en-US" sz="1000" dirty="0">
                <a:latin typeface="Courier New" pitchFamily="49" charset="0"/>
                <a:cs typeface="Courier New" pitchFamily="49" charset="0"/>
              </a:rPr>
              <a:t>||   8.2% |  1.609402 | 0.117729 |   7.3% |  178.0 |sweepx2_.LOOP@li.35</a:t>
            </a:r>
          </a:p>
          <a:p>
            <a:r>
              <a:rPr lang="en-US" sz="1000" dirty="0">
                <a:latin typeface="Courier New" pitchFamily="49" charset="0"/>
                <a:cs typeface="Courier New" pitchFamily="49" charset="0"/>
              </a:rPr>
              <a:t>||   6.8% |  1.333533 | 0.195964 |  13.7% |    1.0 |</a:t>
            </a:r>
            <a:r>
              <a:rPr lang="en-US" sz="1000" dirty="0" err="1">
                <a:latin typeface="Courier New" pitchFamily="49" charset="0"/>
                <a:cs typeface="Courier New" pitchFamily="49" charset="0"/>
              </a:rPr>
              <a:t>vhone</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0.8% |  0.159924 | 0.061475 |  29.6% |  178.0 |sweepz_.LOOP@li.23</a:t>
            </a:r>
          </a:p>
          <a:p>
            <a:r>
              <a:rPr lang="en-US" sz="1000" dirty="0">
                <a:latin typeface="Courier New" pitchFamily="49" charset="0"/>
                <a:cs typeface="Courier New" pitchFamily="49" charset="0"/>
              </a:rPr>
              <a:t>||   0.0% |  0.002929 | 0.000179 |   6.1% |  356.0 |sweepy_.REGION@li.39</a:t>
            </a:r>
          </a:p>
          <a:p>
            <a:r>
              <a:rPr lang="en-US" sz="1000" dirty="0">
                <a:latin typeface="Courier New" pitchFamily="49" charset="0"/>
                <a:cs typeface="Courier New" pitchFamily="49" charset="0"/>
              </a:rPr>
              <a:t>||   0.0% |  0.001400 | 0.000152 |  10.4% |  178.0 |sweepx2_.REGION@li.35</a:t>
            </a:r>
          </a:p>
          <a:p>
            <a:r>
              <a:rPr lang="en-US" sz="1000" dirty="0">
                <a:latin typeface="Courier New" pitchFamily="49" charset="0"/>
                <a:cs typeface="Courier New" pitchFamily="49" charset="0"/>
              </a:rPr>
              <a:t>||   0.0% |  0.001397 | 0.000450 |  26.0% |  178.0 |sweepz_.REGION@li.56</a:t>
            </a:r>
          </a:p>
          <a:p>
            <a:r>
              <a:rPr lang="en-US" sz="1000" dirty="0">
                <a:latin typeface="Courier New" pitchFamily="49" charset="0"/>
                <a:cs typeface="Courier New" pitchFamily="49" charset="0"/>
              </a:rPr>
              <a:t>||   0.0% |  0.001374 | 0.000173 |  11.9% |  178.0 |sweepx1_.REGION@li.35</a:t>
            </a:r>
          </a:p>
          <a:p>
            <a:r>
              <a:rPr lang="en-US" sz="1000" dirty="0">
                <a:latin typeface="Courier New" pitchFamily="49" charset="0"/>
                <a:cs typeface="Courier New" pitchFamily="49" charset="0"/>
              </a:rPr>
              <a:t>||   0.0% |  0.001266 | 0.000123 |   9.4% |  178.0 |sweepz_.REGION@li.23</a:t>
            </a:r>
          </a:p>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13.0% |  2.553876 |       -- |     -- | 1259.2 |MPI</a:t>
            </a:r>
          </a:p>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11.7% |  2.309071 | 0.476361 |  18.2% | 1068.0 |</a:t>
            </a:r>
            <a:r>
              <a:rPr lang="en-US" sz="1000" dirty="0" err="1">
                <a:latin typeface="Courier New" pitchFamily="49" charset="0"/>
                <a:cs typeface="Courier New" pitchFamily="49" charset="0"/>
              </a:rPr>
              <a:t>mpi_alltoall</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0.7% |  0.130259 | 0.055482 |  31.9% |    1.0 |</a:t>
            </a:r>
            <a:r>
              <a:rPr lang="en-US" sz="1000" dirty="0" err="1">
                <a:latin typeface="Courier New" pitchFamily="49" charset="0"/>
                <a:cs typeface="Courier New" pitchFamily="49" charset="0"/>
              </a:rPr>
              <a:t>mpi_finalize</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0.4% |  0.069961 | 0.076013 |  55.5% |    2.0 |</a:t>
            </a:r>
            <a:r>
              <a:rPr lang="en-US" sz="1000" dirty="0" err="1">
                <a:latin typeface="Courier New" pitchFamily="49" charset="0"/>
                <a:cs typeface="Courier New" pitchFamily="49" charset="0"/>
              </a:rPr>
              <a:t>mpi_comm_split</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0.2% |  0.034748 | 0.011043 |  25.7% |    2.0 |</a:t>
            </a:r>
            <a:r>
              <a:rPr lang="en-US" sz="1000" dirty="0" err="1">
                <a:latin typeface="Courier New" pitchFamily="49" charset="0"/>
                <a:cs typeface="Courier New" pitchFamily="49" charset="0"/>
              </a:rPr>
              <a:t>mpi_gather</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0.0% |  0.009812 | 0.002771 |  23.5% |  179.0 |</a:t>
            </a:r>
            <a:r>
              <a:rPr lang="en-US" sz="1000" dirty="0" err="1">
                <a:latin typeface="Courier New" pitchFamily="49" charset="0"/>
                <a:cs typeface="Courier New" pitchFamily="49" charset="0"/>
              </a:rPr>
              <a:t>mpi_allreduce</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0.0% |  0.000013 | 0.000001 |   7.2% |    3.0 |</a:t>
            </a:r>
            <a:r>
              <a:rPr lang="en-US" sz="1000" dirty="0" err="1">
                <a:latin typeface="Courier New" pitchFamily="49" charset="0"/>
                <a:cs typeface="Courier New" pitchFamily="49" charset="0"/>
              </a:rPr>
              <a:t>mpi_comm_size</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0.0% |  0.000007 | 0.000001 |   8.8% |    3.0 |</a:t>
            </a:r>
            <a:r>
              <a:rPr lang="en-US" sz="1000" dirty="0" err="1">
                <a:latin typeface="Courier New" pitchFamily="49" charset="0"/>
                <a:cs typeface="Courier New" pitchFamily="49" charset="0"/>
              </a:rPr>
              <a:t>mpi_comm_rank</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0.0% |  0.000002 | 0.000036 | 100.0% |    0.1 |</a:t>
            </a:r>
            <a:r>
              <a:rPr lang="en-US" sz="1000" dirty="0" err="1">
                <a:latin typeface="Courier New" pitchFamily="49" charset="0"/>
                <a:cs typeface="Courier New" pitchFamily="49" charset="0"/>
              </a:rPr>
              <a:t>mpi_wtime</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0.0% |  0.000001 | 0.000016 | 100.0% |    0.1 |</a:t>
            </a:r>
            <a:r>
              <a:rPr lang="en-US" sz="1000" dirty="0" err="1">
                <a:latin typeface="Courier New" pitchFamily="49" charset="0"/>
                <a:cs typeface="Courier New" pitchFamily="49" charset="0"/>
              </a:rPr>
              <a:t>mpi_get_processor_name</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0.0% |  0.000001 | 0.000000 |  15.0% |    1.0 |</a:t>
            </a:r>
            <a:r>
              <a:rPr lang="en-US" sz="1000" dirty="0" err="1">
                <a:latin typeface="Courier New" pitchFamily="49" charset="0"/>
                <a:cs typeface="Courier New" pitchFamily="49" charset="0"/>
              </a:rPr>
              <a:t>mpi_init</a:t>
            </a:r>
            <a:r>
              <a:rPr lang="en-US" sz="1000" dirty="0">
                <a:latin typeface="Courier New" pitchFamily="49" charset="0"/>
                <a:cs typeface="Courier New" pitchFamily="49" charset="0"/>
              </a:rPr>
              <a:t>_</a:t>
            </a:r>
          </a:p>
          <a:p>
            <a:endParaRPr lang="en-US" sz="1000" dirty="0"/>
          </a:p>
        </p:txBody>
      </p:sp>
    </p:spTree>
    <p:extLst>
      <p:ext uri="{BB962C8B-B14F-4D97-AF65-F5344CB8AC3E}">
        <p14:creationId xmlns:p14="http://schemas.microsoft.com/office/powerpoint/2010/main" val="5510905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of </a:t>
            </a:r>
            <a:r>
              <a:rPr lang="en-US" dirty="0" err="1" smtClean="0"/>
              <a:t>OpenMP</a:t>
            </a:r>
            <a:r>
              <a:rPr lang="en-US" dirty="0" smtClean="0"/>
              <a:t> Version2 with 16nodes, 4 MPI tasks/node, 4 threads/MPI task</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123</a:t>
            </a:fld>
            <a:endParaRPr lang="en-US"/>
          </a:p>
        </p:txBody>
      </p:sp>
      <p:sp>
        <p:nvSpPr>
          <p:cNvPr id="6" name="TextBox 5"/>
          <p:cNvSpPr txBox="1"/>
          <p:nvPr/>
        </p:nvSpPr>
        <p:spPr>
          <a:xfrm>
            <a:off x="685799" y="914400"/>
            <a:ext cx="6109365" cy="5940088"/>
          </a:xfrm>
          <a:prstGeom prst="rect">
            <a:avLst/>
          </a:prstGeom>
          <a:noFill/>
        </p:spPr>
        <p:txBody>
          <a:bodyPr wrap="none" rtlCol="0">
            <a:spAutoFit/>
          </a:bodyPr>
          <a:lstStyle/>
          <a:p>
            <a:r>
              <a:rPr lang="en-US" sz="1000" dirty="0">
                <a:latin typeface="Courier New" pitchFamily="49" charset="0"/>
                <a:cs typeface="Courier New" pitchFamily="49" charset="0"/>
              </a:rPr>
              <a:t>Table 1:  Profile by Function Group and Function</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Time%  |     Time  |    </a:t>
            </a:r>
            <a:r>
              <a:rPr lang="en-US" sz="1000" dirty="0" err="1">
                <a:latin typeface="Courier New" pitchFamily="49" charset="0"/>
                <a:cs typeface="Courier New" pitchFamily="49" charset="0"/>
              </a:rPr>
              <a:t>Imb</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Imb</a:t>
            </a:r>
            <a:r>
              <a:rPr lang="en-US" sz="1000" dirty="0">
                <a:latin typeface="Courier New" pitchFamily="49" charset="0"/>
                <a:cs typeface="Courier New" pitchFamily="49" charset="0"/>
              </a:rPr>
              <a:t>.  | Calls  |Group</a:t>
            </a:r>
          </a:p>
          <a:p>
            <a:r>
              <a:rPr lang="en-US" sz="1000" dirty="0">
                <a:latin typeface="Courier New" pitchFamily="49" charset="0"/>
                <a:cs typeface="Courier New" pitchFamily="49" charset="0"/>
              </a:rPr>
              <a:t>        |           |    Time  | Time%  |        | Function</a:t>
            </a:r>
          </a:p>
          <a:p>
            <a:r>
              <a:rPr lang="en-US" sz="1000" dirty="0">
                <a:latin typeface="Courier New" pitchFamily="49" charset="0"/>
                <a:cs typeface="Courier New" pitchFamily="49" charset="0"/>
              </a:rPr>
              <a:t>        |           |          |        |        |  PE=HIDE</a:t>
            </a:r>
          </a:p>
          <a:p>
            <a:r>
              <a:rPr lang="en-US" sz="1000" dirty="0">
                <a:latin typeface="Courier New" pitchFamily="49" charset="0"/>
                <a:cs typeface="Courier New" pitchFamily="49" charset="0"/>
              </a:rPr>
              <a:t>        |           |          |        |        |   Thread=HIDE</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100.0% | 13.293169 |       -- |     -- | 5920.2 |Total</a:t>
            </a:r>
          </a:p>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81.3% | 10.807448 |       -- |     -- | 2138.0 |USER</a:t>
            </a:r>
          </a:p>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21.6% |  2.874494 | 0.311403 |   9.9% |  178.0 |sweepx1_.LOOP@li.35</a:t>
            </a:r>
          </a:p>
          <a:p>
            <a:r>
              <a:rPr lang="en-US" sz="1000" dirty="0">
                <a:latin typeface="Courier New" pitchFamily="49" charset="0"/>
                <a:cs typeface="Courier New" pitchFamily="49" charset="0"/>
              </a:rPr>
              <a:t>||  18.8% |  2.495491 | 0.097889 |   3.8% |  356.0 |sweepy_.LOOP@li.39</a:t>
            </a:r>
          </a:p>
          <a:p>
            <a:r>
              <a:rPr lang="en-US" sz="1000" dirty="0">
                <a:latin typeface="Courier New" pitchFamily="49" charset="0"/>
                <a:cs typeface="Courier New" pitchFamily="49" charset="0"/>
              </a:rPr>
              <a:t>||  17.8% |  2.371742 | 0.101864 |   4.2% |  178.0 |sweepz_.LOOP@li.56</a:t>
            </a:r>
          </a:p>
          <a:p>
            <a:r>
              <a:rPr lang="en-US" sz="1000" dirty="0">
                <a:latin typeface="Courier New" pitchFamily="49" charset="0"/>
                <a:cs typeface="Courier New" pitchFamily="49" charset="0"/>
              </a:rPr>
              <a:t>||  11.9% |  1.578197 | 0.081655 |   5.0% |  178.0 |sweepx2_.LOOP@li.35</a:t>
            </a:r>
          </a:p>
          <a:p>
            <a:r>
              <a:rPr lang="en-US" sz="1000" dirty="0">
                <a:latin typeface="Courier New" pitchFamily="49" charset="0"/>
                <a:cs typeface="Courier New" pitchFamily="49" charset="0"/>
              </a:rPr>
              <a:t>||   9.1% |  1.206978 | 0.234031 |  16.5% |    1.0 |exit</a:t>
            </a:r>
          </a:p>
          <a:p>
            <a:r>
              <a:rPr lang="en-US" sz="1000" dirty="0">
                <a:latin typeface="Courier New" pitchFamily="49" charset="0"/>
                <a:cs typeface="Courier New" pitchFamily="49" charset="0"/>
              </a:rPr>
              <a:t>||   1.5% |  0.205668 | 0.132494 |  39.8% |    1.0 |</a:t>
            </a:r>
            <a:r>
              <a:rPr lang="en-US" sz="1000" dirty="0" err="1">
                <a:latin typeface="Courier New" pitchFamily="49" charset="0"/>
                <a:cs typeface="Courier New" pitchFamily="49" charset="0"/>
              </a:rPr>
              <a:t>vhone</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0.5% |  0.067165 | 0.006973 |   9.6% |  178.0 |sweepz_.LOOP@li.23</a:t>
            </a:r>
          </a:p>
          <a:p>
            <a:r>
              <a:rPr lang="en-US" sz="1000" dirty="0">
                <a:latin typeface="Courier New" pitchFamily="49" charset="0"/>
                <a:cs typeface="Courier New" pitchFamily="49" charset="0"/>
              </a:rPr>
              <a:t>||   0.0% |  0.002607 | 0.000228 |   8.2% |  356.0 |sweepy_.REGION@li.39</a:t>
            </a:r>
          </a:p>
          <a:p>
            <a:r>
              <a:rPr lang="en-US" sz="1000" dirty="0">
                <a:latin typeface="Courier New" pitchFamily="49" charset="0"/>
                <a:cs typeface="Courier New" pitchFamily="49" charset="0"/>
              </a:rPr>
              <a:t>||   0.0% |  0.001386 | 0.000111 |   7.5% |  178.0 |sweepx2_.REGION@li.35</a:t>
            </a:r>
          </a:p>
          <a:p>
            <a:r>
              <a:rPr lang="en-US" sz="1000" dirty="0">
                <a:latin typeface="Courier New" pitchFamily="49" charset="0"/>
                <a:cs typeface="Courier New" pitchFamily="49" charset="0"/>
              </a:rPr>
              <a:t>||   0.0% |  0.001285 | 0.000285 |  18.4% |  178.0 |sweepx1_.REGION@li.35</a:t>
            </a:r>
          </a:p>
          <a:p>
            <a:r>
              <a:rPr lang="en-US" sz="1000" dirty="0">
                <a:latin typeface="Courier New" pitchFamily="49" charset="0"/>
                <a:cs typeface="Courier New" pitchFamily="49" charset="0"/>
              </a:rPr>
              <a:t>||   0.0% |  0.001278 | 0.000095 |   7.1% |  178.0 |sweepz_.REGION@li.56</a:t>
            </a:r>
          </a:p>
          <a:p>
            <a:r>
              <a:rPr lang="en-US" sz="1000" dirty="0">
                <a:latin typeface="Courier New" pitchFamily="49" charset="0"/>
                <a:cs typeface="Courier New" pitchFamily="49" charset="0"/>
              </a:rPr>
              <a:t>||   0.0% |  0.001155 | 0.000090 |   7.3% |  178.0 |sweepz_.REGION@li.23</a:t>
            </a:r>
          </a:p>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12.0% |  1.593726 |       -- |     -- | 1259.0 |MPI</a:t>
            </a:r>
          </a:p>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9.5% |  1.260809 | 0.092979 |   7.0% | 1068.0 |</a:t>
            </a:r>
            <a:r>
              <a:rPr lang="en-US" sz="1000" dirty="0" err="1">
                <a:latin typeface="Courier New" pitchFamily="49" charset="0"/>
                <a:cs typeface="Courier New" pitchFamily="49" charset="0"/>
              </a:rPr>
              <a:t>mpi_alltoall</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1.8% |  0.239944 | 0.263621 |  53.2% |    2.0 |</a:t>
            </a:r>
            <a:r>
              <a:rPr lang="en-US" sz="1000" dirty="0" err="1">
                <a:latin typeface="Courier New" pitchFamily="49" charset="0"/>
                <a:cs typeface="Courier New" pitchFamily="49" charset="0"/>
              </a:rPr>
              <a:t>mpi_comm_split</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0.5% |  0.070725 | 0.016897 |  19.6% |    1.0 |</a:t>
            </a:r>
            <a:r>
              <a:rPr lang="en-US" sz="1000" dirty="0" err="1">
                <a:latin typeface="Courier New" pitchFamily="49" charset="0"/>
                <a:cs typeface="Courier New" pitchFamily="49" charset="0"/>
              </a:rPr>
              <a:t>mpi_finalize</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0.1% |  0.016589 | 0.021947 |  57.9% |    2.0 |</a:t>
            </a:r>
            <a:r>
              <a:rPr lang="en-US" sz="1000" dirty="0" err="1">
                <a:latin typeface="Courier New" pitchFamily="49" charset="0"/>
                <a:cs typeface="Courier New" pitchFamily="49" charset="0"/>
              </a:rPr>
              <a:t>mpi_gather</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0.0% |  0.005632 | 0.000400 |   6.7% |  179.0 |</a:t>
            </a:r>
            <a:r>
              <a:rPr lang="en-US" sz="1000" dirty="0" err="1">
                <a:latin typeface="Courier New" pitchFamily="49" charset="0"/>
                <a:cs typeface="Courier New" pitchFamily="49" charset="0"/>
              </a:rPr>
              <a:t>mpi_allreduce</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0.0% |  0.000018 | 0.000006 |  25.0% |    3.0 |</a:t>
            </a:r>
            <a:r>
              <a:rPr lang="en-US" sz="1000" dirty="0" err="1">
                <a:latin typeface="Courier New" pitchFamily="49" charset="0"/>
                <a:cs typeface="Courier New" pitchFamily="49" charset="0"/>
              </a:rPr>
              <a:t>mpi_comm_size</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0.0% |  0.000007 | 0.000004 |  35.3% |    3.0 |</a:t>
            </a:r>
            <a:r>
              <a:rPr lang="en-US" sz="1000" dirty="0" err="1">
                <a:latin typeface="Courier New" pitchFamily="49" charset="0"/>
                <a:cs typeface="Courier New" pitchFamily="49" charset="0"/>
              </a:rPr>
              <a:t>mpi_comm_rank</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0.0% |  0.000001 | 0.000004 |  81.8% |    1.0 |</a:t>
            </a:r>
            <a:r>
              <a:rPr lang="en-US" sz="1000" dirty="0" err="1">
                <a:latin typeface="Courier New" pitchFamily="49" charset="0"/>
                <a:cs typeface="Courier New" pitchFamily="49" charset="0"/>
              </a:rPr>
              <a:t>mpi_init</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0.0% |  0.000001 | 0.000040 | 100.0% |    0.0 |</a:t>
            </a:r>
            <a:r>
              <a:rPr lang="en-US" sz="1000" dirty="0" err="1">
                <a:latin typeface="Courier New" pitchFamily="49" charset="0"/>
                <a:cs typeface="Courier New" pitchFamily="49" charset="0"/>
              </a:rPr>
              <a:t>mpi_wtime</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0.0% |  0.000000 | 0.000021 | 100.0% |    0.0 |</a:t>
            </a:r>
            <a:r>
              <a:rPr lang="en-US" sz="1000" dirty="0" err="1">
                <a:latin typeface="Courier New" pitchFamily="49" charset="0"/>
                <a:cs typeface="Courier New" pitchFamily="49" charset="0"/>
              </a:rPr>
              <a:t>mpi_get_processor_name</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a:t>
            </a:r>
          </a:p>
          <a:p>
            <a:endParaRPr lang="en-US" sz="1000" dirty="0"/>
          </a:p>
        </p:txBody>
      </p:sp>
    </p:spTree>
    <p:extLst>
      <p:ext uri="{BB962C8B-B14F-4D97-AF65-F5344CB8AC3E}">
        <p14:creationId xmlns:p14="http://schemas.microsoft.com/office/powerpoint/2010/main" val="287874628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Comparisons of VH1 Versions</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124</a:t>
            </a:fld>
            <a:endParaRPr lang="en-US"/>
          </a:p>
        </p:txBody>
      </p:sp>
      <p:graphicFrame>
        <p:nvGraphicFramePr>
          <p:cNvPr id="9" name="Content Placeholder 8"/>
          <p:cNvGraphicFramePr>
            <a:graphicFrameLocks noGrp="1"/>
          </p:cNvGraphicFramePr>
          <p:nvPr>
            <p:ph sz="quarter" idx="13"/>
            <p:extLst>
              <p:ext uri="{D42A27DB-BD31-4B8C-83A1-F6EECF244321}">
                <p14:modId xmlns:p14="http://schemas.microsoft.com/office/powerpoint/2010/main" val="3543561969"/>
              </p:ext>
            </p:extLst>
          </p:nvPr>
        </p:nvGraphicFramePr>
        <p:xfrm>
          <a:off x="152400" y="1295400"/>
          <a:ext cx="8763000" cy="3774440"/>
        </p:xfrm>
        <a:graphic>
          <a:graphicData uri="http://schemas.openxmlformats.org/drawingml/2006/table">
            <a:tbl>
              <a:tblPr firstRow="1" bandRow="1">
                <a:tableStyleId>{5C22544A-7EE6-4342-B048-85BDC9FD1C3A}</a:tableStyleId>
              </a:tblPr>
              <a:tblGrid>
                <a:gridCol w="4381500"/>
                <a:gridCol w="4381500"/>
              </a:tblGrid>
              <a:tr h="370840">
                <a:tc>
                  <a:txBody>
                    <a:bodyPr/>
                    <a:lstStyle/>
                    <a:p>
                      <a:r>
                        <a:rPr lang="en-US" dirty="0" smtClean="0"/>
                        <a:t>Version of VH1</a:t>
                      </a:r>
                      <a:endParaRPr lang="en-US" dirty="0"/>
                    </a:p>
                  </a:txBody>
                  <a:tcPr/>
                </a:tc>
                <a:tc>
                  <a:txBody>
                    <a:bodyPr/>
                    <a:lstStyle/>
                    <a:p>
                      <a:r>
                        <a:rPr lang="en-US" dirty="0" smtClean="0"/>
                        <a:t>Runtime</a:t>
                      </a:r>
                      <a:r>
                        <a:rPr lang="en-US" baseline="0" dirty="0" smtClean="0"/>
                        <a:t> (Seconds)</a:t>
                      </a:r>
                      <a:endParaRPr lang="en-US" dirty="0"/>
                    </a:p>
                  </a:txBody>
                  <a:tcPr/>
                </a:tc>
              </a:tr>
              <a:tr h="370840">
                <a:tc>
                  <a:txBody>
                    <a:bodyPr/>
                    <a:lstStyle/>
                    <a:p>
                      <a:r>
                        <a:rPr lang="en-US" dirty="0" smtClean="0"/>
                        <a:t>Original Version 1 running on 16 nodes 16</a:t>
                      </a:r>
                      <a:r>
                        <a:rPr lang="en-US" baseline="0" dirty="0" smtClean="0"/>
                        <a:t> </a:t>
                      </a:r>
                      <a:r>
                        <a:rPr lang="en-US" dirty="0" smtClean="0"/>
                        <a:t>MPI/Node</a:t>
                      </a:r>
                      <a:endParaRPr lang="en-US" dirty="0"/>
                    </a:p>
                  </a:txBody>
                  <a:tcPr/>
                </a:tc>
                <a:tc>
                  <a:txBody>
                    <a:bodyPr/>
                    <a:lstStyle/>
                    <a:p>
                      <a:r>
                        <a:rPr lang="en-US" dirty="0" smtClean="0"/>
                        <a:t>.1500</a:t>
                      </a:r>
                      <a:endParaRPr lang="en-US" dirty="0"/>
                    </a:p>
                  </a:txBody>
                  <a:tcPr/>
                </a:tc>
              </a:tr>
              <a:tr h="370840">
                <a:tc>
                  <a:txBody>
                    <a:bodyPr/>
                    <a:lstStyle/>
                    <a:p>
                      <a:r>
                        <a:rPr lang="en-US" dirty="0" smtClean="0"/>
                        <a:t>OMP</a:t>
                      </a:r>
                      <a:r>
                        <a:rPr lang="en-US" baseline="0" dirty="0" smtClean="0"/>
                        <a:t> version2 running on 16 nodes, 1 MPI Task/node 16 threads/MPI task</a:t>
                      </a:r>
                      <a:endParaRPr lang="en-US" dirty="0"/>
                    </a:p>
                  </a:txBody>
                  <a:tcPr/>
                </a:tc>
                <a:tc>
                  <a:txBody>
                    <a:bodyPr/>
                    <a:lstStyle/>
                    <a:p>
                      <a:r>
                        <a:rPr lang="en-US" dirty="0" smtClean="0"/>
                        <a:t>.2223</a:t>
                      </a:r>
                      <a:endParaRPr lang="en-US" dirty="0"/>
                    </a:p>
                  </a:txBody>
                  <a:tcPr/>
                </a:tc>
              </a:tr>
              <a:tr h="370840">
                <a:tc>
                  <a:txBody>
                    <a:bodyPr/>
                    <a:lstStyle/>
                    <a:p>
                      <a:r>
                        <a:rPr lang="en-US" dirty="0" smtClean="0"/>
                        <a:t>OMP version2</a:t>
                      </a:r>
                      <a:r>
                        <a:rPr lang="en-US" baseline="0" dirty="0" smtClean="0"/>
                        <a:t> </a:t>
                      </a:r>
                      <a:r>
                        <a:rPr lang="en-US" dirty="0" smtClean="0"/>
                        <a:t>running on 16 nodes 4 MPI/Node 4 threads/MPI task</a:t>
                      </a:r>
                      <a:endParaRPr lang="en-US" dirty="0"/>
                    </a:p>
                  </a:txBody>
                  <a:tcPr/>
                </a:tc>
                <a:tc>
                  <a:txBody>
                    <a:bodyPr/>
                    <a:lstStyle/>
                    <a:p>
                      <a:r>
                        <a:rPr lang="en-US" dirty="0" smtClean="0"/>
                        <a:t>.1748</a:t>
                      </a:r>
                      <a:endParaRPr lang="en-US" dirty="0"/>
                    </a:p>
                  </a:txBody>
                  <a:tcPr/>
                </a:tc>
              </a:tr>
              <a:tr h="370840">
                <a:tc>
                  <a:txBody>
                    <a:bodyPr/>
                    <a:lstStyle/>
                    <a:p>
                      <a:endParaRPr lang="en-US" dirty="0"/>
                    </a:p>
                  </a:txBody>
                  <a:tcPr/>
                </a:tc>
                <a:tc>
                  <a:txBody>
                    <a:bodyPr/>
                    <a:lstStyle/>
                    <a:p>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endParaRPr lang="en-US" dirty="0"/>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89684604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First </a:t>
            </a:r>
            <a:r>
              <a:rPr lang="en-US" dirty="0"/>
              <a:t>and foremost – Profile the </a:t>
            </a:r>
            <a:r>
              <a:rPr lang="en-US" dirty="0" smtClean="0"/>
              <a:t>application</a:t>
            </a:r>
            <a:br>
              <a:rPr lang="en-US" dirty="0" smtClean="0"/>
            </a:br>
            <a:r>
              <a:rPr lang="en-US" dirty="0" smtClean="0"/>
              <a:t>AWP-ODC</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125</a:t>
            </a:fld>
            <a:endParaRPr lang="en-US"/>
          </a:p>
        </p:txBody>
      </p:sp>
      <p:sp>
        <p:nvSpPr>
          <p:cNvPr id="6" name="TextBox 5"/>
          <p:cNvSpPr txBox="1"/>
          <p:nvPr/>
        </p:nvSpPr>
        <p:spPr>
          <a:xfrm>
            <a:off x="533400" y="1295400"/>
            <a:ext cx="6896440" cy="5109091"/>
          </a:xfrm>
          <a:prstGeom prst="rect">
            <a:avLst/>
          </a:prstGeom>
          <a:noFill/>
        </p:spPr>
        <p:txBody>
          <a:bodyPr wrap="none" rtlCol="0">
            <a:spAutoFit/>
          </a:bodyPr>
          <a:lstStyle/>
          <a:p>
            <a:r>
              <a:rPr lang="en-US" sz="1100" dirty="0">
                <a:latin typeface="Courier New" pitchFamily="49" charset="0"/>
                <a:cs typeface="Courier New" pitchFamily="49" charset="0"/>
              </a:rPr>
              <a:t>Table 1:   Profile by Function Group and Function</a:t>
            </a:r>
          </a:p>
          <a:p>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Time%  |      Time  |     </a:t>
            </a:r>
            <a:r>
              <a:rPr lang="en-US" sz="1100" dirty="0" err="1">
                <a:latin typeface="Courier New" pitchFamily="49" charset="0"/>
                <a:cs typeface="Courier New" pitchFamily="49" charset="0"/>
              </a:rPr>
              <a:t>Imb</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Imb</a:t>
            </a:r>
            <a:r>
              <a:rPr lang="en-US" sz="1100" dirty="0">
                <a:latin typeface="Courier New" pitchFamily="49" charset="0"/>
                <a:cs typeface="Courier New" pitchFamily="49" charset="0"/>
              </a:rPr>
              <a:t>.  |   Calls  |Group</a:t>
            </a:r>
          </a:p>
          <a:p>
            <a:r>
              <a:rPr lang="en-US" sz="1100" dirty="0">
                <a:latin typeface="Courier New" pitchFamily="49" charset="0"/>
                <a:cs typeface="Courier New" pitchFamily="49" charset="0"/>
              </a:rPr>
              <a:t>        |            |     Time  | Time%  |          | Function</a:t>
            </a:r>
          </a:p>
          <a:p>
            <a:r>
              <a:rPr lang="en-US" sz="1100" dirty="0">
                <a:latin typeface="Courier New" pitchFamily="49" charset="0"/>
                <a:cs typeface="Courier New" pitchFamily="49" charset="0"/>
              </a:rPr>
              <a:t>        |            |           |        |          |  PE=HIDE</a:t>
            </a:r>
          </a:p>
          <a:p>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100.0% | 297.628078 |        -- |     -- | 503201.0 |Total</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75.6% | 225.102220 |        -- |     -- |  72990.9 |USER</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48.0% | 142.746772 | 13.330803 |   8.6% |   5600.0 |</a:t>
            </a:r>
            <a:r>
              <a:rPr lang="en-US" sz="1100" dirty="0" err="1">
                <a:latin typeface="Courier New" pitchFamily="49" charset="0"/>
                <a:cs typeface="Courier New" pitchFamily="49" charset="0"/>
              </a:rPr>
              <a:t>allq</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23.8% |  70.952642 | 12.926321 |  15.4% |   5600.0 |</a:t>
            </a:r>
            <a:r>
              <a:rPr lang="en-US" sz="1100" dirty="0" err="1">
                <a:latin typeface="Courier New" pitchFamily="49" charset="0"/>
                <a:cs typeface="Courier New" pitchFamily="49" charset="0"/>
              </a:rPr>
              <a:t>dvelc</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2.3% |   6.887266 | 26.999265 |  79.8% |   3500.0 |</a:t>
            </a:r>
            <a:r>
              <a:rPr lang="en-US" sz="1100" dirty="0" err="1">
                <a:latin typeface="Courier New" pitchFamily="49" charset="0"/>
                <a:cs typeface="Courier New" pitchFamily="49" charset="0"/>
              </a:rPr>
              <a:t>addcrjstr_loop</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1.0% |   2.935374 | 10.522329 |  78.3% |   3500.0 |</a:t>
            </a:r>
            <a:r>
              <a:rPr lang="en-US" sz="1100" dirty="0" err="1">
                <a:latin typeface="Courier New" pitchFamily="49" charset="0"/>
                <a:cs typeface="Courier New" pitchFamily="49" charset="0"/>
              </a:rPr>
              <a:t>addcrjvel_loop</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0.2% |   0.604887 |  0.550897 |  47.8% |      1.0 |$main_</a:t>
            </a:r>
          </a:p>
          <a:p>
            <a:r>
              <a:rPr lang="en-US" sz="1100" dirty="0">
                <a:latin typeface="Courier New" pitchFamily="49" charset="0"/>
                <a:cs typeface="Courier New" pitchFamily="49" charset="0"/>
              </a:rPr>
              <a:t>||   0.1% |   0.167412 |  0.073473 |  30.6% |   5600.0 |</a:t>
            </a:r>
            <a:r>
              <a:rPr lang="en-US" sz="1100" dirty="0" err="1">
                <a:latin typeface="Courier New" pitchFamily="49" charset="0"/>
                <a:cs typeface="Courier New" pitchFamily="49" charset="0"/>
              </a:rPr>
              <a:t>strswp_s</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0.0% |   0.138389 |  0.061234 |  30.7% |   5600.0 |</a:t>
            </a:r>
            <a:r>
              <a:rPr lang="en-US" sz="1100" dirty="0" err="1">
                <a:latin typeface="Courier New" pitchFamily="49" charset="0"/>
                <a:cs typeface="Courier New" pitchFamily="49" charset="0"/>
              </a:rPr>
              <a:t>velswp_s</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0.0% |   0.121721 |  1.300691 |  91.6% |    700.0 |</a:t>
            </a:r>
            <a:r>
              <a:rPr lang="en-US" sz="1100" dirty="0" err="1">
                <a:latin typeface="Courier New" pitchFamily="49" charset="0"/>
                <a:cs typeface="Courier New" pitchFamily="49" charset="0"/>
              </a:rPr>
              <a:t>fstr</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0.0% |   0.099915 |  0.053316 |  34.9% |  11200.0 |</a:t>
            </a:r>
            <a:r>
              <a:rPr lang="en-US" sz="1100" dirty="0" err="1">
                <a:latin typeface="Courier New" pitchFamily="49" charset="0"/>
                <a:cs typeface="Courier New" pitchFamily="49" charset="0"/>
              </a:rPr>
              <a:t>wait_all_vel</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0.0% |   0.092978 |  0.046297 |  33.3% |   5600.0 |</a:t>
            </a:r>
            <a:r>
              <a:rPr lang="en-US" sz="1100" dirty="0" err="1">
                <a:latin typeface="Courier New" pitchFamily="49" charset="0"/>
                <a:cs typeface="Courier New" pitchFamily="49" charset="0"/>
              </a:rPr>
              <a:t>strswp_r</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0.0% |   0.079579 |  0.015334 |  16.2% |   5600.0 |</a:t>
            </a:r>
            <a:r>
              <a:rPr lang="en-US" sz="1100" dirty="0" err="1">
                <a:latin typeface="Courier New" pitchFamily="49" charset="0"/>
                <a:cs typeface="Courier New" pitchFamily="49" charset="0"/>
              </a:rPr>
              <a:t>velswp_r</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0.0% |   0.056764 |  0.094206 |  62.5% |   5600.0 |</a:t>
            </a:r>
            <a:r>
              <a:rPr lang="en-US" sz="1100" dirty="0" err="1">
                <a:latin typeface="Courier New" pitchFamily="49" charset="0"/>
                <a:cs typeface="Courier New" pitchFamily="49" charset="0"/>
              </a:rPr>
              <a:t>addcrjstr</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0.0% |   0.054230 |  0.017633 |  24.6% |      1.0 |</a:t>
            </a:r>
            <a:r>
              <a:rPr lang="en-US" sz="1100" dirty="0" err="1">
                <a:latin typeface="Courier New" pitchFamily="49" charset="0"/>
                <a:cs typeface="Courier New" pitchFamily="49" charset="0"/>
              </a:rPr>
              <a:t>vsemem</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0.0% |   0.050369 |  0.082618 |  62.2% |   5600.0 |</a:t>
            </a:r>
            <a:r>
              <a:rPr lang="en-US" sz="1100" dirty="0" err="1">
                <a:latin typeface="Courier New" pitchFamily="49" charset="0"/>
                <a:cs typeface="Courier New" pitchFamily="49" charset="0"/>
              </a:rPr>
              <a:t>addcrjvel</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0.0% |   0.037800 |  0.350154 |  90.4% |    700.0 |</a:t>
            </a:r>
            <a:r>
              <a:rPr lang="en-US" sz="1100" dirty="0" err="1">
                <a:latin typeface="Courier New" pitchFamily="49" charset="0"/>
                <a:cs typeface="Courier New" pitchFamily="49" charset="0"/>
              </a:rPr>
              <a:t>fvelz</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0.0% |   0.030961 |  0.009635 |  23.8% |   5600.0 |</a:t>
            </a:r>
            <a:r>
              <a:rPr lang="en-US" sz="1100" dirty="0" err="1">
                <a:latin typeface="Courier New" pitchFamily="49" charset="0"/>
                <a:cs typeface="Courier New" pitchFamily="49" charset="0"/>
              </a:rPr>
              <a:t>dstrqc</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0.0% |   0.023482 |  0.290860 |  92.7% |    700.0 |</a:t>
            </a:r>
            <a:r>
              <a:rPr lang="en-US" sz="1100" dirty="0" err="1">
                <a:latin typeface="Courier New" pitchFamily="49" charset="0"/>
                <a:cs typeface="Courier New" pitchFamily="49" charset="0"/>
              </a:rPr>
              <a:t>fvelxy</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   0.0% |   0.006425 |  0.075536 |  92.3% |    700.0 |fs2n_</a:t>
            </a:r>
          </a:p>
          <a:p>
            <a:endParaRPr lang="en-US" dirty="0"/>
          </a:p>
        </p:txBody>
      </p:sp>
    </p:spTree>
    <p:extLst>
      <p:ext uri="{BB962C8B-B14F-4D97-AF65-F5344CB8AC3E}">
        <p14:creationId xmlns:p14="http://schemas.microsoft.com/office/powerpoint/2010/main" val="322606237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Continued – AWP-ODC</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126</a:t>
            </a:fld>
            <a:endParaRPr lang="en-US"/>
          </a:p>
        </p:txBody>
      </p:sp>
      <p:sp>
        <p:nvSpPr>
          <p:cNvPr id="6" name="TextBox 5"/>
          <p:cNvSpPr txBox="1"/>
          <p:nvPr/>
        </p:nvSpPr>
        <p:spPr>
          <a:xfrm>
            <a:off x="547816" y="762000"/>
            <a:ext cx="7066358" cy="5447645"/>
          </a:xfrm>
          <a:prstGeom prst="rect">
            <a:avLst/>
          </a:prstGeom>
          <a:noFill/>
        </p:spPr>
        <p:txBody>
          <a:bodyPr wrap="none" rtlCol="0">
            <a:spAutoFit/>
          </a:bodyPr>
          <a:lstStyle/>
          <a:p>
            <a:r>
              <a:rPr lang="en-US" sz="1100" dirty="0">
                <a:latin typeface="Courier New" pitchFamily="49" charset="0"/>
                <a:cs typeface="Courier New" pitchFamily="49" charset="0"/>
              </a:rPr>
              <a:t>Table 2:  Loop Stats by Function (from -</a:t>
            </a:r>
            <a:r>
              <a:rPr lang="en-US" sz="1100" dirty="0" err="1">
                <a:latin typeface="Courier New" pitchFamily="49" charset="0"/>
                <a:cs typeface="Courier New" pitchFamily="49" charset="0"/>
              </a:rPr>
              <a:t>hprofile_generate</a:t>
            </a:r>
            <a:r>
              <a:rPr lang="en-US" sz="1100" dirty="0">
                <a:latin typeface="Courier New" pitchFamily="49" charset="0"/>
                <a:cs typeface="Courier New" pitchFamily="49" charset="0"/>
              </a:rPr>
              <a:t>)</a:t>
            </a:r>
          </a:p>
          <a:p>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Loop </a:t>
            </a:r>
            <a:r>
              <a:rPr lang="en-US" sz="1100" dirty="0" err="1">
                <a:latin typeface="Courier New" pitchFamily="49" charset="0"/>
                <a:cs typeface="Courier New" pitchFamily="49" charset="0"/>
              </a:rPr>
              <a:t>Incl</a:t>
            </a:r>
            <a:r>
              <a:rPr lang="en-US" sz="1100" dirty="0">
                <a:latin typeface="Courier New" pitchFamily="49" charset="0"/>
                <a:cs typeface="Courier New" pitchFamily="49" charset="0"/>
              </a:rPr>
              <a:t>  |    Loop  |  Loop  |  Loop  |  Loop  |Function=/.LOOP[.]</a:t>
            </a:r>
          </a:p>
          <a:p>
            <a:r>
              <a:rPr lang="en-US" sz="1100" dirty="0">
                <a:latin typeface="Courier New" pitchFamily="49" charset="0"/>
                <a:cs typeface="Courier New" pitchFamily="49" charset="0"/>
              </a:rPr>
              <a:t>      Time  |     Hit  | Trips  | Trips  | Trips  | PE=HIDE</a:t>
            </a:r>
          </a:p>
          <a:p>
            <a:r>
              <a:rPr lang="en-US" sz="1100" dirty="0">
                <a:latin typeface="Courier New" pitchFamily="49" charset="0"/>
                <a:cs typeface="Courier New" pitchFamily="49" charset="0"/>
              </a:rPr>
              <a:t>     Total  |          |   </a:t>
            </a:r>
            <a:r>
              <a:rPr lang="en-US" sz="1100" dirty="0" err="1">
                <a:latin typeface="Courier New" pitchFamily="49" charset="0"/>
                <a:cs typeface="Courier New" pitchFamily="49" charset="0"/>
              </a:rPr>
              <a:t>Avg</a:t>
            </a:r>
            <a:r>
              <a:rPr lang="en-US" sz="1100" dirty="0">
                <a:latin typeface="Courier New" pitchFamily="49" charset="0"/>
                <a:cs typeface="Courier New" pitchFamily="49" charset="0"/>
              </a:rPr>
              <a:t>  |   Min  |   Max  |</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142.614163 |     5600 |      4 |      0 |      4 |allq_.LOOP.4.li.90</a:t>
            </a:r>
          </a:p>
          <a:p>
            <a:r>
              <a:rPr lang="en-US" sz="1100" dirty="0">
                <a:latin typeface="Courier New" pitchFamily="49" charset="0"/>
                <a:cs typeface="Courier New" pitchFamily="49" charset="0"/>
              </a:rPr>
              <a:t>| 142.603928 |    22400 |      8 |      0 |      8 |allq_.LOOP.5.li.91</a:t>
            </a:r>
          </a:p>
          <a:p>
            <a:r>
              <a:rPr lang="en-US" sz="1100" dirty="0">
                <a:latin typeface="Courier New" pitchFamily="49" charset="0"/>
                <a:cs typeface="Courier New" pitchFamily="49" charset="0"/>
              </a:rPr>
              <a:t>| 142.583550 |   179200 |     16 |      0 |     16 |allq_.LOOP.6.li.92</a:t>
            </a:r>
          </a:p>
          <a:p>
            <a:r>
              <a:rPr lang="en-US" sz="1100" dirty="0">
                <a:latin typeface="Courier New" pitchFamily="49" charset="0"/>
                <a:cs typeface="Courier New" pitchFamily="49" charset="0"/>
              </a:rPr>
              <a:t>| 141.783744 |  2867200 |      8 |      0 |      8 |allq_.LOOP.7.li.94</a:t>
            </a:r>
          </a:p>
          <a:p>
            <a:r>
              <a:rPr lang="en-US" sz="1100" dirty="0">
                <a:latin typeface="Courier New" pitchFamily="49" charset="0"/>
                <a:cs typeface="Courier New" pitchFamily="49" charset="0"/>
              </a:rPr>
              <a:t>|  25.490044 |     5600 |      4 |      0 |      4 |uxx1_.LOOP.1.li.113</a:t>
            </a:r>
          </a:p>
          <a:p>
            <a:r>
              <a:rPr lang="en-US" sz="1100" dirty="0">
                <a:latin typeface="Courier New" pitchFamily="49" charset="0"/>
                <a:cs typeface="Courier New" pitchFamily="49" charset="0"/>
              </a:rPr>
              <a:t>|  25.477328 |    22400 |      8 |      0 |      8 |uxx1_.LOOP.2.li.114</a:t>
            </a:r>
          </a:p>
          <a:p>
            <a:r>
              <a:rPr lang="en-US" sz="1100" dirty="0">
                <a:latin typeface="Courier New" pitchFamily="49" charset="0"/>
                <a:cs typeface="Courier New" pitchFamily="49" charset="0"/>
              </a:rPr>
              <a:t>|  25.431219 |   179200 |     16 |      0 |     16 |uxx1_.LOOP.3.li.115</a:t>
            </a:r>
          </a:p>
          <a:p>
            <a:r>
              <a:rPr lang="en-US" sz="1100" dirty="0">
                <a:latin typeface="Courier New" pitchFamily="49" charset="0"/>
                <a:cs typeface="Courier New" pitchFamily="49" charset="0"/>
              </a:rPr>
              <a:t>|  25.246590 |  2867200 |      8 |      0 |      8 |uxx1_.LOOP.4.li.116</a:t>
            </a:r>
          </a:p>
          <a:p>
            <a:r>
              <a:rPr lang="en-US" sz="1100" dirty="0">
                <a:latin typeface="Courier New" pitchFamily="49" charset="0"/>
                <a:cs typeface="Courier New" pitchFamily="49" charset="0"/>
              </a:rPr>
              <a:t>|  23.160269 | 22937600 |     64 |      0 |     64 |uxx1_.LOOP.5.li.117</a:t>
            </a:r>
          </a:p>
          <a:p>
            <a:r>
              <a:rPr lang="en-US" sz="1100" dirty="0">
                <a:latin typeface="Courier New" pitchFamily="49" charset="0"/>
                <a:cs typeface="Courier New" pitchFamily="49" charset="0"/>
              </a:rPr>
              <a:t>|  22.741977 |     5600 |      4 |      0 |      4 |vyy1_.LOOP.1.li.164</a:t>
            </a:r>
          </a:p>
          <a:p>
            <a:r>
              <a:rPr lang="en-US" sz="1100" dirty="0">
                <a:latin typeface="Courier New" pitchFamily="49" charset="0"/>
                <a:cs typeface="Courier New" pitchFamily="49" charset="0"/>
              </a:rPr>
              <a:t>|  22.726513 |    22400 |      8 |      0 |      8 |vyy1_.LOOP.2.li.165</a:t>
            </a:r>
          </a:p>
          <a:p>
            <a:r>
              <a:rPr lang="en-US" sz="1100" dirty="0">
                <a:latin typeface="Courier New" pitchFamily="49" charset="0"/>
                <a:cs typeface="Courier New" pitchFamily="49" charset="0"/>
              </a:rPr>
              <a:t>|  22.688198 |   179200 |     16 |      0 |     16 |vyy1_.LOOP.3.li.166</a:t>
            </a:r>
          </a:p>
          <a:p>
            <a:r>
              <a:rPr lang="en-US" sz="1100" dirty="0">
                <a:latin typeface="Courier New" pitchFamily="49" charset="0"/>
                <a:cs typeface="Courier New" pitchFamily="49" charset="0"/>
              </a:rPr>
              <a:t>|  22.675890 |     5600 |      4 |      0 |      4 |wzz1_.LOOP.1.li.217</a:t>
            </a:r>
          </a:p>
          <a:p>
            <a:r>
              <a:rPr lang="en-US" sz="1100" dirty="0">
                <a:latin typeface="Courier New" pitchFamily="49" charset="0"/>
                <a:cs typeface="Courier New" pitchFamily="49" charset="0"/>
              </a:rPr>
              <a:t>|  22.665458 |    22400 |      8 |      0 |      8 |wzz1_.LOOP.2.li.218</a:t>
            </a:r>
          </a:p>
          <a:p>
            <a:r>
              <a:rPr lang="en-US" sz="1100" dirty="0">
                <a:latin typeface="Courier New" pitchFamily="49" charset="0"/>
                <a:cs typeface="Courier New" pitchFamily="49" charset="0"/>
              </a:rPr>
              <a:t>|  22.622475 |   179200 |     16 |      0 |     16 |wzz1_.LOOP.3.li.219</a:t>
            </a:r>
          </a:p>
          <a:p>
            <a:r>
              <a:rPr lang="en-US" sz="1100" dirty="0">
                <a:latin typeface="Courier New" pitchFamily="49" charset="0"/>
                <a:cs typeface="Courier New" pitchFamily="49" charset="0"/>
              </a:rPr>
              <a:t>|  22.515997 |  2867200 |      8 |      0 |      8 |vyy1_.LOOP.4.li.167</a:t>
            </a:r>
          </a:p>
          <a:p>
            <a:r>
              <a:rPr lang="en-US" sz="1100" dirty="0">
                <a:latin typeface="Courier New" pitchFamily="49" charset="0"/>
                <a:cs typeface="Courier New" pitchFamily="49" charset="0"/>
              </a:rPr>
              <a:t>|  22.450233 |  2867200 |      8 |      0 |      8 |wzz1_.LOOP.4.li.220</a:t>
            </a:r>
          </a:p>
          <a:p>
            <a:r>
              <a:rPr lang="en-US" sz="1100" dirty="0">
                <a:latin typeface="Courier New" pitchFamily="49" charset="0"/>
                <a:cs typeface="Courier New" pitchFamily="49" charset="0"/>
              </a:rPr>
              <a:t>|  20.494067 | 22937600 |     64 |      0 |     64 |vyy1_.LOOP.5.li.168</a:t>
            </a:r>
          </a:p>
          <a:p>
            <a:r>
              <a:rPr lang="en-US" sz="1100" dirty="0">
                <a:latin typeface="Courier New" pitchFamily="49" charset="0"/>
                <a:cs typeface="Courier New" pitchFamily="49" charset="0"/>
              </a:rPr>
              <a:t>|  20.460083 | 22937600 |     64 |      0 |     64 |wzz1_.LOOP.5.li.221</a:t>
            </a:r>
          </a:p>
          <a:p>
            <a:r>
              <a:rPr lang="en-US" sz="1100" dirty="0">
                <a:latin typeface="Courier New" pitchFamily="49" charset="0"/>
                <a:cs typeface="Courier New" pitchFamily="49" charset="0"/>
              </a:rPr>
              <a:t>|   6.951569 |     3500 |  3.400 |      0 |      4 |addcrjstr_loop_.LOOP.1.li.273</a:t>
            </a:r>
          </a:p>
          <a:p>
            <a:r>
              <a:rPr lang="en-US" sz="1100" dirty="0">
                <a:latin typeface="Courier New" pitchFamily="49" charset="0"/>
                <a:cs typeface="Courier New" pitchFamily="49" charset="0"/>
              </a:rPr>
              <a:t>|   6.945284 |    11900 |  5.162 |      0 |      8 |addcrjstr_loop_.LOOP.2.li.274</a:t>
            </a:r>
          </a:p>
          <a:p>
            <a:r>
              <a:rPr lang="en-US" sz="1100" dirty="0">
                <a:latin typeface="Courier New" pitchFamily="49" charset="0"/>
                <a:cs typeface="Courier New" pitchFamily="49" charset="0"/>
              </a:rPr>
              <a:t>|   6.930554 |    61425 | 15.470 |      0 |     16 |addcrjstr_loop_.LOOP.3.li.275</a:t>
            </a:r>
          </a:p>
          <a:p>
            <a:r>
              <a:rPr lang="en-US" sz="1100" dirty="0">
                <a:latin typeface="Courier New" pitchFamily="49" charset="0"/>
                <a:cs typeface="Courier New" pitchFamily="49" charset="0"/>
              </a:rPr>
              <a:t>|   6.844632 |   950250 |  7.431 |      0 |      8 |addcrjstr_loop_.LOOP.4.li.276</a:t>
            </a:r>
          </a:p>
          <a:p>
            <a:r>
              <a:rPr lang="en-US" sz="1100" dirty="0">
                <a:latin typeface="Courier New" pitchFamily="49" charset="0"/>
                <a:cs typeface="Courier New" pitchFamily="49" charset="0"/>
              </a:rPr>
              <a:t>|   4.761125 | 22937600 |     64 |      0 |     64 |allq_.LOOP.8.li.97</a:t>
            </a:r>
          </a:p>
          <a:p>
            <a:endParaRPr lang="en-US" dirty="0"/>
          </a:p>
        </p:txBody>
      </p:sp>
    </p:spTree>
    <p:extLst>
      <p:ext uri="{BB962C8B-B14F-4D97-AF65-F5344CB8AC3E}">
        <p14:creationId xmlns:p14="http://schemas.microsoft.com/office/powerpoint/2010/main" val="272720560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Continued –AWP-ODC</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127</a:t>
            </a:fld>
            <a:endParaRPr lang="en-US"/>
          </a:p>
        </p:txBody>
      </p:sp>
      <p:sp>
        <p:nvSpPr>
          <p:cNvPr id="6" name="TextBox 5"/>
          <p:cNvSpPr txBox="1"/>
          <p:nvPr/>
        </p:nvSpPr>
        <p:spPr>
          <a:xfrm>
            <a:off x="990600" y="838200"/>
            <a:ext cx="5282215" cy="5955476"/>
          </a:xfrm>
          <a:prstGeom prst="rect">
            <a:avLst/>
          </a:prstGeom>
          <a:noFill/>
        </p:spPr>
        <p:txBody>
          <a:bodyPr wrap="none" rtlCol="0">
            <a:spAutoFit/>
          </a:bodyPr>
          <a:lstStyle/>
          <a:p>
            <a:r>
              <a:rPr lang="en-US" sz="1100" dirty="0" smtClean="0">
                <a:latin typeface="Courier New" pitchFamily="49" charset="0"/>
                <a:cs typeface="Courier New" pitchFamily="49" charset="0"/>
              </a:rPr>
              <a:t>Table </a:t>
            </a:r>
            <a:r>
              <a:rPr lang="en-US" sz="1100" dirty="0">
                <a:latin typeface="Courier New" pitchFamily="49" charset="0"/>
                <a:cs typeface="Courier New" pitchFamily="49" charset="0"/>
              </a:rPr>
              <a:t>1:   Function </a:t>
            </a:r>
            <a:r>
              <a:rPr lang="en-US" sz="1100" dirty="0" err="1">
                <a:latin typeface="Courier New" pitchFamily="49" charset="0"/>
                <a:cs typeface="Courier New" pitchFamily="49" charset="0"/>
              </a:rPr>
              <a:t>Calltree</a:t>
            </a:r>
            <a:r>
              <a:rPr lang="en-US" sz="1100" dirty="0">
                <a:latin typeface="Courier New" pitchFamily="49" charset="0"/>
                <a:cs typeface="Courier New" pitchFamily="49" charset="0"/>
              </a:rPr>
              <a:t> View</a:t>
            </a:r>
          </a:p>
          <a:p>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Time%  |      Time  |   Calls  |</a:t>
            </a:r>
            <a:r>
              <a:rPr lang="en-US" sz="1100" dirty="0" err="1">
                <a:latin typeface="Courier New" pitchFamily="49" charset="0"/>
                <a:cs typeface="Courier New" pitchFamily="49" charset="0"/>
              </a:rPr>
              <a:t>Calltree</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            |          | PE=HIDE</a:t>
            </a:r>
          </a:p>
          <a:p>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100.0% | 297.885224 | 551518.9 |Total</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100.0% | 297.885101 | 551308.9 |$main_</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47.9% | 142.766354 |  16800.0 |</a:t>
            </a:r>
            <a:r>
              <a:rPr lang="en-US" sz="1100" dirty="0" err="1">
                <a:latin typeface="Courier New" pitchFamily="49" charset="0"/>
                <a:cs typeface="Courier New" pitchFamily="49" charset="0"/>
              </a:rPr>
              <a:t>dstrqc</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3||  47.9% | 142.746260 |  11200.0 |</a:t>
            </a:r>
            <a:r>
              <a:rPr lang="en-US" sz="1100" dirty="0" err="1">
                <a:latin typeface="Courier New" pitchFamily="49" charset="0"/>
                <a:cs typeface="Courier New" pitchFamily="49" charset="0"/>
              </a:rPr>
              <a:t>allq</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4|||  47.9% | 142.682109 |   5600.0 |</a:t>
            </a:r>
            <a:r>
              <a:rPr lang="en-US" sz="1100" dirty="0" err="1">
                <a:latin typeface="Courier New" pitchFamily="49" charset="0"/>
                <a:cs typeface="Courier New" pitchFamily="49" charset="0"/>
              </a:rPr>
              <a:t>allq</a:t>
            </a:r>
            <a:r>
              <a:rPr lang="en-US" sz="1100" dirty="0">
                <a:latin typeface="Courier New" pitchFamily="49" charset="0"/>
                <a:cs typeface="Courier New" pitchFamily="49" charset="0"/>
              </a:rPr>
              <a:t>_.LOOPS</a:t>
            </a:r>
          </a:p>
          <a:p>
            <a:r>
              <a:rPr lang="en-US" sz="1100" dirty="0">
                <a:latin typeface="Courier New" pitchFamily="49" charset="0"/>
                <a:cs typeface="Courier New" pitchFamily="49" charset="0"/>
              </a:rPr>
              <a:t>4|||   0.0% |   0.064151 |   5600.0 |</a:t>
            </a:r>
            <a:r>
              <a:rPr lang="en-US" sz="1100" dirty="0" err="1">
                <a:latin typeface="Courier New" pitchFamily="49" charset="0"/>
                <a:cs typeface="Courier New" pitchFamily="49" charset="0"/>
              </a:rPr>
              <a:t>allq</a:t>
            </a:r>
            <a:r>
              <a:rPr lang="en-US" sz="1100" dirty="0">
                <a:latin typeface="Courier New" pitchFamily="49" charset="0"/>
                <a:cs typeface="Courier New" pitchFamily="49" charset="0"/>
              </a:rPr>
              <a:t>_(exclusive)</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3||   0.0% |   0.020094 |   5600.0 |</a:t>
            </a:r>
            <a:r>
              <a:rPr lang="en-US" sz="1100" dirty="0" err="1">
                <a:latin typeface="Courier New" pitchFamily="49" charset="0"/>
                <a:cs typeface="Courier New" pitchFamily="49" charset="0"/>
              </a:rPr>
              <a:t>dstrqc</a:t>
            </a:r>
            <a:r>
              <a:rPr lang="en-US" sz="1100" dirty="0">
                <a:latin typeface="Courier New" pitchFamily="49" charset="0"/>
                <a:cs typeface="Courier New" pitchFamily="49" charset="0"/>
              </a:rPr>
              <a:t>_(exclusive)</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23.9% |  71.342626 |  39200.0 |</a:t>
            </a:r>
            <a:r>
              <a:rPr lang="en-US" sz="1100" dirty="0" err="1">
                <a:latin typeface="Courier New" pitchFamily="49" charset="0"/>
                <a:cs typeface="Courier New" pitchFamily="49" charset="0"/>
              </a:rPr>
              <a:t>dvelc</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3||   8.6% |  25.603272 |  11200.0 |uxx1_</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4|||   8.6% |  25.543466 |   5600.0 |uxx1_.LOOPS</a:t>
            </a:r>
          </a:p>
          <a:p>
            <a:r>
              <a:rPr lang="en-US" sz="1100" dirty="0">
                <a:latin typeface="Courier New" pitchFamily="49" charset="0"/>
                <a:cs typeface="Courier New" pitchFamily="49" charset="0"/>
              </a:rPr>
              <a:t>4|||   0.0% |   0.059806 |   5600.0 |uxx1_(exclusive)</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3||   7.7% |  22.876337 |  11200.0 |vyy1_</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4|||   7.7% |  22.794174 |   5600.0 |vyy1_.LOOPS</a:t>
            </a:r>
          </a:p>
          <a:p>
            <a:r>
              <a:rPr lang="en-US" sz="1100" dirty="0">
                <a:latin typeface="Courier New" pitchFamily="49" charset="0"/>
                <a:cs typeface="Courier New" pitchFamily="49" charset="0"/>
              </a:rPr>
              <a:t>4|||   0.0% |   0.082162 |   5600.0 |vyy1_(exclusive)</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3||   7.7% |  22.813118 |  11200.0 |wzz1_</a:t>
            </a:r>
          </a:p>
          <a:p>
            <a:r>
              <a:rPr lang="en-US" sz="1100" dirty="0">
                <a:latin typeface="Courier New" pitchFamily="49" charset="0"/>
                <a:cs typeface="Courier New" pitchFamily="49" charset="0"/>
              </a:rPr>
              <a:t>||||--------------------------------------------------------</a:t>
            </a:r>
          </a:p>
          <a:p>
            <a:endParaRPr lang="en-US" sz="1100" dirty="0">
              <a:latin typeface="Courier New" pitchFamily="49" charset="0"/>
              <a:cs typeface="Courier New" pitchFamily="49" charset="0"/>
            </a:endParaRPr>
          </a:p>
          <a:p>
            <a:endParaRPr lang="en-US" dirty="0"/>
          </a:p>
        </p:txBody>
      </p:sp>
    </p:spTree>
    <p:extLst>
      <p:ext uri="{BB962C8B-B14F-4D97-AF65-F5344CB8AC3E}">
        <p14:creationId xmlns:p14="http://schemas.microsoft.com/office/powerpoint/2010/main" val="44342034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Continued – AWP-ODC</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128</a:t>
            </a:fld>
            <a:endParaRPr lang="en-US"/>
          </a:p>
        </p:txBody>
      </p:sp>
      <p:sp>
        <p:nvSpPr>
          <p:cNvPr id="6" name="TextBox 5"/>
          <p:cNvSpPr txBox="1"/>
          <p:nvPr/>
        </p:nvSpPr>
        <p:spPr>
          <a:xfrm>
            <a:off x="547816" y="762000"/>
            <a:ext cx="5112297" cy="5955476"/>
          </a:xfrm>
          <a:prstGeom prst="rect">
            <a:avLst/>
          </a:prstGeom>
          <a:noFill/>
        </p:spPr>
        <p:txBody>
          <a:bodyPr wrap="none" rtlCol="0">
            <a:spAutoFit/>
          </a:bodyPr>
          <a:lstStyle/>
          <a:p>
            <a:r>
              <a:rPr lang="en-US" sz="1100" dirty="0" smtClean="0">
                <a:latin typeface="Courier New" pitchFamily="49" charset="0"/>
                <a:cs typeface="Courier New" pitchFamily="49" charset="0"/>
              </a:rPr>
              <a:t>Table </a:t>
            </a:r>
            <a:r>
              <a:rPr lang="en-US" sz="1100" dirty="0">
                <a:latin typeface="Courier New" pitchFamily="49" charset="0"/>
                <a:cs typeface="Courier New" pitchFamily="49" charset="0"/>
              </a:rPr>
              <a:t>1:  Function </a:t>
            </a:r>
            <a:r>
              <a:rPr lang="en-US" sz="1100" dirty="0" err="1">
                <a:latin typeface="Courier New" pitchFamily="49" charset="0"/>
                <a:cs typeface="Courier New" pitchFamily="49" charset="0"/>
              </a:rPr>
              <a:t>Calltree</a:t>
            </a:r>
            <a:r>
              <a:rPr lang="en-US" sz="1100" dirty="0">
                <a:latin typeface="Courier New" pitchFamily="49" charset="0"/>
                <a:cs typeface="Courier New" pitchFamily="49" charset="0"/>
              </a:rPr>
              <a:t> View</a:t>
            </a:r>
          </a:p>
          <a:p>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Time%  |     Time  |    Calls  |</a:t>
            </a:r>
            <a:r>
              <a:rPr lang="en-US" sz="1100" dirty="0" err="1">
                <a:latin typeface="Courier New" pitchFamily="49" charset="0"/>
                <a:cs typeface="Courier New" pitchFamily="49" charset="0"/>
              </a:rPr>
              <a:t>Calltree</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           |           | PE=HIDE</a:t>
            </a:r>
          </a:p>
          <a:p>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100.0% | 297.885224 | 551518.9 |Total</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75.8% | 225.748891 | 121308.8 |USER</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47.9% | 142.682109 |   5600.0 |</a:t>
            </a:r>
            <a:r>
              <a:rPr lang="en-US" sz="1100" dirty="0" err="1">
                <a:latin typeface="Courier New" pitchFamily="49" charset="0"/>
                <a:cs typeface="Courier New" pitchFamily="49" charset="0"/>
              </a:rPr>
              <a:t>allq</a:t>
            </a:r>
            <a:r>
              <a:rPr lang="en-US" sz="1100" dirty="0">
                <a:latin typeface="Courier New" pitchFamily="49" charset="0"/>
                <a:cs typeface="Courier New" pitchFamily="49" charset="0"/>
              </a:rPr>
              <a:t>_.LOOPS</a:t>
            </a:r>
          </a:p>
          <a:p>
            <a:r>
              <a:rPr lang="en-US" sz="1100" dirty="0">
                <a:latin typeface="Courier New" pitchFamily="49" charset="0"/>
                <a:cs typeface="Courier New" pitchFamily="49" charset="0"/>
              </a:rPr>
              <a:t>3|        |            |          | </a:t>
            </a:r>
            <a:r>
              <a:rPr lang="en-US" sz="1100" dirty="0" err="1">
                <a:latin typeface="Courier New" pitchFamily="49" charset="0"/>
                <a:cs typeface="Courier New" pitchFamily="49" charset="0"/>
              </a:rPr>
              <a:t>allq</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4|        |            |          |  </a:t>
            </a:r>
            <a:r>
              <a:rPr lang="en-US" sz="1100" dirty="0" err="1">
                <a:latin typeface="Courier New" pitchFamily="49" charset="0"/>
                <a:cs typeface="Courier New" pitchFamily="49" charset="0"/>
              </a:rPr>
              <a:t>dstrqc</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5|        |            |          |   $main_</a:t>
            </a:r>
          </a:p>
          <a:p>
            <a:r>
              <a:rPr lang="en-US" sz="1100" dirty="0">
                <a:latin typeface="Courier New" pitchFamily="49" charset="0"/>
                <a:cs typeface="Courier New" pitchFamily="49" charset="0"/>
              </a:rPr>
              <a:t>||   8.6% |  25.543466 |   5600.0 |uxx1_.LOOPS</a:t>
            </a:r>
          </a:p>
          <a:p>
            <a:r>
              <a:rPr lang="en-US" sz="1100" dirty="0">
                <a:latin typeface="Courier New" pitchFamily="49" charset="0"/>
                <a:cs typeface="Courier New" pitchFamily="49" charset="0"/>
              </a:rPr>
              <a:t>3|        |            |          | uxx1_</a:t>
            </a:r>
          </a:p>
          <a:p>
            <a:r>
              <a:rPr lang="en-US" sz="1100" dirty="0">
                <a:latin typeface="Courier New" pitchFamily="49" charset="0"/>
                <a:cs typeface="Courier New" pitchFamily="49" charset="0"/>
              </a:rPr>
              <a:t>4|        |            |          |  </a:t>
            </a:r>
            <a:r>
              <a:rPr lang="en-US" sz="1100" dirty="0" err="1">
                <a:latin typeface="Courier New" pitchFamily="49" charset="0"/>
                <a:cs typeface="Courier New" pitchFamily="49" charset="0"/>
              </a:rPr>
              <a:t>dvelc</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5|        |            |          |   $main_</a:t>
            </a:r>
          </a:p>
          <a:p>
            <a:r>
              <a:rPr lang="en-US" sz="1100" dirty="0">
                <a:latin typeface="Courier New" pitchFamily="49" charset="0"/>
                <a:cs typeface="Courier New" pitchFamily="49" charset="0"/>
              </a:rPr>
              <a:t>||   7.7% |  22.794174 |   5600.0 |vyy1_.LOOPS</a:t>
            </a:r>
          </a:p>
          <a:p>
            <a:r>
              <a:rPr lang="en-US" sz="1100" dirty="0">
                <a:latin typeface="Courier New" pitchFamily="49" charset="0"/>
                <a:cs typeface="Courier New" pitchFamily="49" charset="0"/>
              </a:rPr>
              <a:t>3|        |            |          | vyy1_</a:t>
            </a:r>
          </a:p>
          <a:p>
            <a:r>
              <a:rPr lang="en-US" sz="1100" dirty="0">
                <a:latin typeface="Courier New" pitchFamily="49" charset="0"/>
                <a:cs typeface="Courier New" pitchFamily="49" charset="0"/>
              </a:rPr>
              <a:t>4|        |            |          |  </a:t>
            </a:r>
            <a:r>
              <a:rPr lang="en-US" sz="1100" dirty="0" err="1">
                <a:latin typeface="Courier New" pitchFamily="49" charset="0"/>
                <a:cs typeface="Courier New" pitchFamily="49" charset="0"/>
              </a:rPr>
              <a:t>dvelc</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5|        |            |          |   $main_</a:t>
            </a:r>
          </a:p>
          <a:p>
            <a:r>
              <a:rPr lang="en-US" sz="1100" dirty="0">
                <a:latin typeface="Courier New" pitchFamily="49" charset="0"/>
                <a:cs typeface="Courier New" pitchFamily="49" charset="0"/>
              </a:rPr>
              <a:t>||   7.6% |  22.728873 |   5600.0 |wzz1_.LOOPS</a:t>
            </a:r>
          </a:p>
          <a:p>
            <a:r>
              <a:rPr lang="en-US" sz="1100" dirty="0">
                <a:latin typeface="Courier New" pitchFamily="49" charset="0"/>
                <a:cs typeface="Courier New" pitchFamily="49" charset="0"/>
              </a:rPr>
              <a:t>3|        |            |          | wzz1_</a:t>
            </a:r>
          </a:p>
          <a:p>
            <a:r>
              <a:rPr lang="en-US" sz="1100" dirty="0">
                <a:latin typeface="Courier New" pitchFamily="49" charset="0"/>
                <a:cs typeface="Courier New" pitchFamily="49" charset="0"/>
              </a:rPr>
              <a:t>4|        |            |          |  </a:t>
            </a:r>
            <a:r>
              <a:rPr lang="en-US" sz="1100" dirty="0" err="1">
                <a:latin typeface="Courier New" pitchFamily="49" charset="0"/>
                <a:cs typeface="Courier New" pitchFamily="49" charset="0"/>
              </a:rPr>
              <a:t>dvelc</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5|        |            |          |   $main_</a:t>
            </a:r>
          </a:p>
          <a:p>
            <a:r>
              <a:rPr lang="en-US" sz="1100" dirty="0">
                <a:latin typeface="Courier New" pitchFamily="49" charset="0"/>
                <a:cs typeface="Courier New" pitchFamily="49" charset="0"/>
              </a:rPr>
              <a:t>||   2.3% |   6.983995 |   3500.0 |</a:t>
            </a:r>
            <a:r>
              <a:rPr lang="en-US" sz="1100" dirty="0" err="1">
                <a:latin typeface="Courier New" pitchFamily="49" charset="0"/>
                <a:cs typeface="Courier New" pitchFamily="49" charset="0"/>
              </a:rPr>
              <a:t>addcrjstr_loop_.LOOPS</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3|        |            |          | </a:t>
            </a:r>
            <a:r>
              <a:rPr lang="en-US" sz="1100" dirty="0" err="1">
                <a:latin typeface="Courier New" pitchFamily="49" charset="0"/>
                <a:cs typeface="Courier New" pitchFamily="49" charset="0"/>
              </a:rPr>
              <a:t>addcrjstr_loop</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4|        |            |          |  </a:t>
            </a:r>
            <a:r>
              <a:rPr lang="en-US" sz="1100" dirty="0" err="1">
                <a:latin typeface="Courier New" pitchFamily="49" charset="0"/>
                <a:cs typeface="Courier New" pitchFamily="49" charset="0"/>
              </a:rPr>
              <a:t>addcrjstr</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5|        |            |          |   $main_</a:t>
            </a:r>
          </a:p>
          <a:p>
            <a:r>
              <a:rPr lang="en-US" sz="1100" dirty="0">
                <a:latin typeface="Courier New" pitchFamily="49" charset="0"/>
                <a:cs typeface="Courier New" pitchFamily="49" charset="0"/>
              </a:rPr>
              <a:t>||   1.0% |   3.035483 |   3500.0 |</a:t>
            </a:r>
            <a:r>
              <a:rPr lang="en-US" sz="1100" dirty="0" err="1">
                <a:latin typeface="Courier New" pitchFamily="49" charset="0"/>
                <a:cs typeface="Courier New" pitchFamily="49" charset="0"/>
              </a:rPr>
              <a:t>addcrjvel_loop_.LOOPS</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3|        |            |          | </a:t>
            </a:r>
            <a:r>
              <a:rPr lang="en-US" sz="1100" dirty="0" err="1">
                <a:latin typeface="Courier New" pitchFamily="49" charset="0"/>
                <a:cs typeface="Courier New" pitchFamily="49" charset="0"/>
              </a:rPr>
              <a:t>addcrjvel_loop</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4|        |            |          |  </a:t>
            </a:r>
            <a:r>
              <a:rPr lang="en-US" sz="1100" dirty="0" err="1">
                <a:latin typeface="Courier New" pitchFamily="49" charset="0"/>
                <a:cs typeface="Courier New" pitchFamily="49" charset="0"/>
              </a:rPr>
              <a:t>addcrjvel</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5|        |            |          |   $main_</a:t>
            </a:r>
          </a:p>
          <a:p>
            <a:endParaRPr lang="en-US" dirty="0"/>
          </a:p>
        </p:txBody>
      </p:sp>
    </p:spTree>
    <p:extLst>
      <p:ext uri="{BB962C8B-B14F-4D97-AF65-F5344CB8AC3E}">
        <p14:creationId xmlns:p14="http://schemas.microsoft.com/office/powerpoint/2010/main" val="290941596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Comparisons of AWP-ODC Versions</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129</a:t>
            </a:fld>
            <a:endParaRPr lang="en-US"/>
          </a:p>
        </p:txBody>
      </p:sp>
      <p:graphicFrame>
        <p:nvGraphicFramePr>
          <p:cNvPr id="9" name="Content Placeholder 8"/>
          <p:cNvGraphicFramePr>
            <a:graphicFrameLocks noGrp="1"/>
          </p:cNvGraphicFramePr>
          <p:nvPr>
            <p:ph sz="quarter" idx="13"/>
            <p:extLst>
              <p:ext uri="{D42A27DB-BD31-4B8C-83A1-F6EECF244321}">
                <p14:modId xmlns:p14="http://schemas.microsoft.com/office/powerpoint/2010/main" val="612258638"/>
              </p:ext>
            </p:extLst>
          </p:nvPr>
        </p:nvGraphicFramePr>
        <p:xfrm>
          <a:off x="152400" y="1295400"/>
          <a:ext cx="8763000" cy="3774440"/>
        </p:xfrm>
        <a:graphic>
          <a:graphicData uri="http://schemas.openxmlformats.org/drawingml/2006/table">
            <a:tbl>
              <a:tblPr firstRow="1" bandRow="1">
                <a:tableStyleId>{5C22544A-7EE6-4342-B048-85BDC9FD1C3A}</a:tableStyleId>
              </a:tblPr>
              <a:tblGrid>
                <a:gridCol w="4381500"/>
                <a:gridCol w="4381500"/>
              </a:tblGrid>
              <a:tr h="370840">
                <a:tc>
                  <a:txBody>
                    <a:bodyPr/>
                    <a:lstStyle/>
                    <a:p>
                      <a:r>
                        <a:rPr lang="en-US" dirty="0" smtClean="0"/>
                        <a:t>Version of AWP-ODC</a:t>
                      </a:r>
                      <a:endParaRPr lang="en-US" dirty="0"/>
                    </a:p>
                  </a:txBody>
                  <a:tcPr/>
                </a:tc>
                <a:tc>
                  <a:txBody>
                    <a:bodyPr/>
                    <a:lstStyle/>
                    <a:p>
                      <a:r>
                        <a:rPr lang="en-US" baseline="0" dirty="0" smtClean="0"/>
                        <a:t>Time per  </a:t>
                      </a:r>
                      <a:r>
                        <a:rPr lang="en-US" baseline="0" dirty="0" err="1" smtClean="0"/>
                        <a:t>timestep</a:t>
                      </a:r>
                      <a:r>
                        <a:rPr lang="en-US" baseline="0" dirty="0" smtClean="0"/>
                        <a:t> (Seconds)</a:t>
                      </a:r>
                      <a:endParaRPr lang="en-US" dirty="0"/>
                    </a:p>
                  </a:txBody>
                  <a:tcPr/>
                </a:tc>
              </a:tr>
              <a:tr h="370840">
                <a:tc>
                  <a:txBody>
                    <a:bodyPr/>
                    <a:lstStyle/>
                    <a:p>
                      <a:r>
                        <a:rPr lang="en-US" dirty="0" smtClean="0"/>
                        <a:t>Original Version 1 running on 64 nodes 4</a:t>
                      </a:r>
                      <a:r>
                        <a:rPr lang="en-US" baseline="0" dirty="0" smtClean="0"/>
                        <a:t> </a:t>
                      </a:r>
                      <a:r>
                        <a:rPr lang="en-US" dirty="0" smtClean="0"/>
                        <a:t>MPI/Node</a:t>
                      </a:r>
                      <a:endParaRPr lang="en-US" dirty="0"/>
                    </a:p>
                  </a:txBody>
                  <a:tcPr/>
                </a:tc>
                <a:tc>
                  <a:txBody>
                    <a:bodyPr/>
                    <a:lstStyle/>
                    <a:p>
                      <a:endParaRPr lang="en-US" dirty="0"/>
                    </a:p>
                  </a:txBody>
                  <a:tcPr/>
                </a:tc>
              </a:tr>
              <a:tr h="370840">
                <a:tc>
                  <a:txBody>
                    <a:bodyPr/>
                    <a:lstStyle/>
                    <a:p>
                      <a:r>
                        <a:rPr lang="en-US" dirty="0" smtClean="0"/>
                        <a:t>OMP</a:t>
                      </a:r>
                      <a:r>
                        <a:rPr lang="en-US" baseline="0" dirty="0" smtClean="0"/>
                        <a:t> version2 running on 16 nodes, 1 MPI Task/node 16 threads/MPI task</a:t>
                      </a:r>
                      <a:endParaRPr lang="en-US" dirty="0"/>
                    </a:p>
                  </a:txBody>
                  <a:tcPr/>
                </a:tc>
                <a:tc>
                  <a:txBody>
                    <a:bodyPr/>
                    <a:lstStyle/>
                    <a:p>
                      <a:endParaRPr lang="en-US" dirty="0"/>
                    </a:p>
                  </a:txBody>
                  <a:tcPr/>
                </a:tc>
              </a:tr>
              <a:tr h="370840">
                <a:tc>
                  <a:txBody>
                    <a:bodyPr/>
                    <a:lstStyle/>
                    <a:p>
                      <a:r>
                        <a:rPr lang="en-US" dirty="0" smtClean="0"/>
                        <a:t>OMP version2</a:t>
                      </a:r>
                      <a:r>
                        <a:rPr lang="en-US" baseline="0" dirty="0" smtClean="0"/>
                        <a:t> </a:t>
                      </a:r>
                      <a:r>
                        <a:rPr lang="en-US" dirty="0" smtClean="0"/>
                        <a:t>running on 16 nodes 4 MPI/Node 4 threads/MPI task</a:t>
                      </a:r>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endParaRPr lang="en-US" dirty="0"/>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7689920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23EE361E-1761-41D9-9B96-39BF2FC76586}" type="slidenum">
              <a:rPr lang="en-US" smtClean="0"/>
              <a:pPr>
                <a:defRPr/>
              </a:pPr>
              <a:t>13</a:t>
            </a:fld>
            <a:r>
              <a:rPr lang="en-US" smtClean="0"/>
              <a:t> </a:t>
            </a:r>
            <a:endParaRPr lang="en-US" dirty="0"/>
          </a:p>
        </p:txBody>
      </p:sp>
      <p:sp>
        <p:nvSpPr>
          <p:cNvPr id="4" name="Date Placeholder 3"/>
          <p:cNvSpPr>
            <a:spLocks noGrp="1"/>
          </p:cNvSpPr>
          <p:nvPr>
            <p:ph type="dt" sz="half" idx="4294967295"/>
          </p:nvPr>
        </p:nvSpPr>
        <p:spPr>
          <a:xfrm>
            <a:off x="0" y="6499225"/>
            <a:ext cx="2590800" cy="384175"/>
          </a:xfrm>
        </p:spPr>
        <p:txBody>
          <a:bodyPr/>
          <a:lstStyle/>
          <a:p>
            <a:pPr>
              <a:defRPr/>
            </a:pPr>
            <a:fld id="{02CBEC36-FA06-492F-837B-D92D14B0EED4}" type="datetime1">
              <a:rPr lang="en-US" smtClean="0"/>
              <a:pPr>
                <a:defRPr/>
              </a:pPr>
              <a:t>7/15/2013</a:t>
            </a:fld>
            <a:endParaRPr lang="en-US" dirty="0"/>
          </a:p>
        </p:txBody>
      </p:sp>
      <p:sp>
        <p:nvSpPr>
          <p:cNvPr id="5" name="Footer Placeholder 4"/>
          <p:cNvSpPr>
            <a:spLocks noGrp="1"/>
          </p:cNvSpPr>
          <p:nvPr>
            <p:ph type="ftr" sz="quarter" idx="4294967295"/>
          </p:nvPr>
        </p:nvSpPr>
        <p:spPr>
          <a:xfrm>
            <a:off x="0" y="6499225"/>
            <a:ext cx="3581400" cy="384175"/>
          </a:xfrm>
        </p:spPr>
        <p:txBody>
          <a:bodyPr/>
          <a:lstStyle/>
          <a:p>
            <a:pPr>
              <a:defRPr/>
            </a:pPr>
            <a:r>
              <a:rPr lang="en-US" smtClean="0"/>
              <a:t>Huntington Beach March 5, 2013</a:t>
            </a:r>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76379"/>
            <a:ext cx="8444680" cy="6131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472170" y="1705850"/>
            <a:ext cx="880306" cy="369332"/>
          </a:xfrm>
          <a:prstGeom prst="rect">
            <a:avLst/>
          </a:prstGeom>
          <a:noFill/>
          <a:ln>
            <a:solidFill>
              <a:schemeClr val="accent1"/>
            </a:solidFill>
          </a:ln>
        </p:spPr>
        <p:txBody>
          <a:bodyPr wrap="none" rtlCol="0">
            <a:spAutoFit/>
          </a:bodyPr>
          <a:lstStyle/>
          <a:p>
            <a:r>
              <a:rPr lang="en-US" dirty="0" smtClean="0">
                <a:solidFill>
                  <a:srgbClr val="000000"/>
                </a:solidFill>
              </a:rPr>
              <a:t>Vectors</a:t>
            </a:r>
            <a:endParaRPr lang="en-US" dirty="0">
              <a:solidFill>
                <a:srgbClr val="000000"/>
              </a:solidFill>
            </a:endParaRPr>
          </a:p>
        </p:txBody>
      </p:sp>
      <p:sp>
        <p:nvSpPr>
          <p:cNvPr id="13" name="TextBox 12"/>
          <p:cNvSpPr txBox="1"/>
          <p:nvPr/>
        </p:nvSpPr>
        <p:spPr>
          <a:xfrm>
            <a:off x="3419872" y="2636912"/>
            <a:ext cx="712246" cy="369332"/>
          </a:xfrm>
          <a:prstGeom prst="rect">
            <a:avLst/>
          </a:prstGeom>
          <a:noFill/>
          <a:ln>
            <a:solidFill>
              <a:schemeClr val="accent1"/>
            </a:solidFill>
          </a:ln>
        </p:spPr>
        <p:txBody>
          <a:bodyPr wrap="none" rtlCol="0">
            <a:spAutoFit/>
          </a:bodyPr>
          <a:lstStyle/>
          <a:p>
            <a:r>
              <a:rPr lang="en-US" dirty="0" smtClean="0">
                <a:solidFill>
                  <a:srgbClr val="000000"/>
                </a:solidFill>
              </a:rPr>
              <a:t>Cores</a:t>
            </a:r>
            <a:endParaRPr lang="en-US" dirty="0">
              <a:solidFill>
                <a:srgbClr val="000000"/>
              </a:solidFill>
            </a:endParaRPr>
          </a:p>
        </p:txBody>
      </p:sp>
      <p:cxnSp>
        <p:nvCxnSpPr>
          <p:cNvPr id="12" name="Straight Arrow Connector 11"/>
          <p:cNvCxnSpPr/>
          <p:nvPr/>
        </p:nvCxnSpPr>
        <p:spPr>
          <a:xfrm>
            <a:off x="5580112" y="1890516"/>
            <a:ext cx="1368152" cy="5303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283968" y="3006244"/>
            <a:ext cx="936104" cy="710788"/>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123813"/>
      </p:ext>
    </p:extLst>
  </p:cSld>
  <p:clrMapOvr>
    <a:masterClrMapping/>
  </p:clrMapOvr>
  <p:transition>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err="1" smtClean="0"/>
              <a:t>OpenACC</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130</a:t>
            </a:fld>
            <a:endParaRPr lang="en-US"/>
          </a:p>
        </p:txBody>
      </p:sp>
      <p:sp>
        <p:nvSpPr>
          <p:cNvPr id="7" name="Subtitle 6"/>
          <p:cNvSpPr>
            <a:spLocks noGrp="1"/>
          </p:cNvSpPr>
          <p:nvPr>
            <p:ph type="subTitle" idx="1"/>
          </p:nvPr>
        </p:nvSpPr>
        <p:spPr/>
        <p:txBody>
          <a:bodyPr/>
          <a:lstStyle/>
          <a:p>
            <a:r>
              <a:rPr lang="en-US" dirty="0" smtClean="0"/>
              <a:t>Numerous examples to illustrate what to do</a:t>
            </a:r>
            <a:endParaRPr lang="en-US" dirty="0"/>
          </a:p>
        </p:txBody>
      </p:sp>
    </p:spTree>
    <p:extLst>
      <p:ext uri="{BB962C8B-B14F-4D97-AF65-F5344CB8AC3E}">
        <p14:creationId xmlns:p14="http://schemas.microsoft.com/office/powerpoint/2010/main" val="221681866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between </a:t>
            </a:r>
            <a:r>
              <a:rPr lang="en-US" dirty="0" err="1" smtClean="0"/>
              <a:t>OpenMP</a:t>
            </a:r>
            <a:r>
              <a:rPr lang="en-US" dirty="0" smtClean="0"/>
              <a:t> and </a:t>
            </a:r>
            <a:r>
              <a:rPr lang="en-US" dirty="0" err="1" smtClean="0"/>
              <a:t>OpenACC</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131</a:t>
            </a:fld>
            <a:endParaRPr lang="en-US"/>
          </a:p>
        </p:txBody>
      </p:sp>
      <p:sp>
        <p:nvSpPr>
          <p:cNvPr id="7" name="Left Brace 6"/>
          <p:cNvSpPr/>
          <p:nvPr/>
        </p:nvSpPr>
        <p:spPr>
          <a:xfrm>
            <a:off x="838200" y="838199"/>
            <a:ext cx="914400" cy="52622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752600" y="1381125"/>
            <a:ext cx="3927357" cy="369332"/>
          </a:xfrm>
          <a:prstGeom prst="rect">
            <a:avLst/>
          </a:prstGeom>
          <a:noFill/>
        </p:spPr>
        <p:txBody>
          <a:bodyPr wrap="none" rtlCol="0">
            <a:spAutoFit/>
          </a:bodyPr>
          <a:lstStyle/>
          <a:p>
            <a:r>
              <a:rPr lang="en-US" dirty="0" smtClean="0"/>
              <a:t>DO WHILE TIME &lt; MAXIMUM TIME</a:t>
            </a:r>
            <a:endParaRPr lang="en-US" dirty="0"/>
          </a:p>
        </p:txBody>
      </p:sp>
      <p:sp>
        <p:nvSpPr>
          <p:cNvPr id="9" name="TextBox 8"/>
          <p:cNvSpPr txBox="1"/>
          <p:nvPr/>
        </p:nvSpPr>
        <p:spPr>
          <a:xfrm>
            <a:off x="1752600" y="5454134"/>
            <a:ext cx="1082348" cy="646331"/>
          </a:xfrm>
          <a:prstGeom prst="rect">
            <a:avLst/>
          </a:prstGeom>
          <a:noFill/>
        </p:spPr>
        <p:txBody>
          <a:bodyPr wrap="none" rtlCol="0">
            <a:spAutoFit/>
          </a:bodyPr>
          <a:lstStyle/>
          <a:p>
            <a:r>
              <a:rPr lang="en-US" dirty="0" smtClean="0"/>
              <a:t>END DO</a:t>
            </a:r>
          </a:p>
          <a:p>
            <a:r>
              <a:rPr lang="en-US" dirty="0" smtClean="0">
                <a:solidFill>
                  <a:srgbClr val="FF0000"/>
                </a:solidFill>
              </a:rPr>
              <a:t> </a:t>
            </a:r>
            <a:endParaRPr lang="en-US" dirty="0">
              <a:solidFill>
                <a:srgbClr val="FF0000"/>
              </a:solidFill>
            </a:endParaRPr>
          </a:p>
        </p:txBody>
      </p:sp>
      <p:sp>
        <p:nvSpPr>
          <p:cNvPr id="10" name="TextBox 9"/>
          <p:cNvSpPr txBox="1"/>
          <p:nvPr/>
        </p:nvSpPr>
        <p:spPr>
          <a:xfrm>
            <a:off x="1943100" y="1750457"/>
            <a:ext cx="5083443" cy="646331"/>
          </a:xfrm>
          <a:prstGeom prst="rect">
            <a:avLst/>
          </a:prstGeom>
          <a:noFill/>
        </p:spPr>
        <p:txBody>
          <a:bodyPr wrap="none" rtlCol="0">
            <a:spAutoFit/>
          </a:bodyPr>
          <a:lstStyle/>
          <a:p>
            <a:r>
              <a:rPr lang="en-US" dirty="0" smtClean="0">
                <a:solidFill>
                  <a:srgbClr val="00B050"/>
                </a:solidFill>
              </a:rPr>
              <a:t>!$</a:t>
            </a:r>
            <a:r>
              <a:rPr lang="en-US" dirty="0" err="1" smtClean="0">
                <a:solidFill>
                  <a:srgbClr val="00B050"/>
                </a:solidFill>
              </a:rPr>
              <a:t>omp</a:t>
            </a:r>
            <a:r>
              <a:rPr lang="en-US" dirty="0" smtClean="0">
                <a:solidFill>
                  <a:srgbClr val="00B050"/>
                </a:solidFill>
              </a:rPr>
              <a:t> parallel default(shared) private(…………)</a:t>
            </a:r>
            <a:endParaRPr lang="en-US" dirty="0">
              <a:solidFill>
                <a:srgbClr val="00B050"/>
              </a:solidFill>
            </a:endParaRPr>
          </a:p>
          <a:p>
            <a:r>
              <a:rPr lang="en-US" dirty="0" smtClean="0"/>
              <a:t>                call crunch0 (Contains </a:t>
            </a:r>
            <a:r>
              <a:rPr lang="en-US" dirty="0" err="1" smtClean="0"/>
              <a:t>OpenMP</a:t>
            </a:r>
            <a:r>
              <a:rPr lang="en-US" dirty="0" smtClean="0"/>
              <a:t>  )</a:t>
            </a:r>
          </a:p>
        </p:txBody>
      </p:sp>
      <p:sp>
        <p:nvSpPr>
          <p:cNvPr id="11" name="TextBox 10"/>
          <p:cNvSpPr txBox="1"/>
          <p:nvPr/>
        </p:nvSpPr>
        <p:spPr>
          <a:xfrm>
            <a:off x="1978863" y="4953000"/>
            <a:ext cx="2146742" cy="646331"/>
          </a:xfrm>
          <a:prstGeom prst="rect">
            <a:avLst/>
          </a:prstGeom>
          <a:noFill/>
        </p:spPr>
        <p:txBody>
          <a:bodyPr wrap="none" rtlCol="0">
            <a:spAutoFit/>
          </a:bodyPr>
          <a:lstStyle/>
          <a:p>
            <a:r>
              <a:rPr lang="en-US" dirty="0" smtClean="0">
                <a:solidFill>
                  <a:srgbClr val="00B050"/>
                </a:solidFill>
              </a:rPr>
              <a:t>!$</a:t>
            </a:r>
            <a:r>
              <a:rPr lang="en-US" dirty="0" err="1" smtClean="0">
                <a:solidFill>
                  <a:srgbClr val="00B050"/>
                </a:solidFill>
              </a:rPr>
              <a:t>omp</a:t>
            </a:r>
            <a:r>
              <a:rPr lang="en-US" dirty="0" smtClean="0">
                <a:solidFill>
                  <a:srgbClr val="00B050"/>
                </a:solidFill>
              </a:rPr>
              <a:t> end parallel</a:t>
            </a:r>
            <a:endParaRPr lang="en-US" dirty="0">
              <a:solidFill>
                <a:srgbClr val="00B050"/>
              </a:solidFill>
            </a:endParaRPr>
          </a:p>
          <a:p>
            <a:endParaRPr lang="en-US" dirty="0" smtClean="0"/>
          </a:p>
        </p:txBody>
      </p:sp>
      <p:sp>
        <p:nvSpPr>
          <p:cNvPr id="12" name="TextBox 11"/>
          <p:cNvSpPr txBox="1"/>
          <p:nvPr/>
        </p:nvSpPr>
        <p:spPr>
          <a:xfrm>
            <a:off x="1978863" y="2286000"/>
            <a:ext cx="2339102" cy="923330"/>
          </a:xfrm>
          <a:prstGeom prst="rect">
            <a:avLst/>
          </a:prstGeom>
          <a:noFill/>
        </p:spPr>
        <p:txBody>
          <a:bodyPr wrap="none" rtlCol="0">
            <a:spAutoFit/>
          </a:bodyPr>
          <a:lstStyle/>
          <a:p>
            <a:r>
              <a:rPr lang="en-US" dirty="0" smtClean="0"/>
              <a:t>   !</a:t>
            </a:r>
            <a:r>
              <a:rPr lang="en-US" dirty="0" smtClean="0">
                <a:solidFill>
                  <a:srgbClr val="00B050"/>
                </a:solidFill>
              </a:rPr>
              <a:t>$</a:t>
            </a:r>
            <a:r>
              <a:rPr lang="en-US" dirty="0" err="1" smtClean="0">
                <a:solidFill>
                  <a:srgbClr val="00B050"/>
                </a:solidFill>
              </a:rPr>
              <a:t>omp</a:t>
            </a:r>
            <a:r>
              <a:rPr lang="en-US" dirty="0" smtClean="0">
                <a:solidFill>
                  <a:srgbClr val="00B050"/>
                </a:solidFill>
              </a:rPr>
              <a:t> do </a:t>
            </a:r>
          </a:p>
          <a:p>
            <a:r>
              <a:rPr lang="en-US" dirty="0">
                <a:solidFill>
                  <a:srgbClr val="00B050"/>
                </a:solidFill>
              </a:rPr>
              <a:t> </a:t>
            </a:r>
            <a:r>
              <a:rPr lang="en-US" dirty="0" smtClean="0">
                <a:solidFill>
                  <a:srgbClr val="00B050"/>
                </a:solidFill>
              </a:rPr>
              <a:t> </a:t>
            </a:r>
            <a:r>
              <a:rPr lang="en-US" dirty="0" smtClean="0">
                <a:solidFill>
                  <a:srgbClr val="FF0000"/>
                </a:solidFill>
              </a:rPr>
              <a:t> </a:t>
            </a:r>
            <a:endParaRPr lang="en-US" dirty="0">
              <a:solidFill>
                <a:srgbClr val="FF0000"/>
              </a:solidFill>
            </a:endParaRPr>
          </a:p>
          <a:p>
            <a:r>
              <a:rPr lang="en-US" dirty="0" smtClean="0"/>
              <a:t>	call crunch1</a:t>
            </a:r>
          </a:p>
        </p:txBody>
      </p:sp>
      <p:sp>
        <p:nvSpPr>
          <p:cNvPr id="13" name="TextBox 12"/>
          <p:cNvSpPr txBox="1"/>
          <p:nvPr/>
        </p:nvSpPr>
        <p:spPr>
          <a:xfrm>
            <a:off x="2132751" y="3132948"/>
            <a:ext cx="2185214" cy="923330"/>
          </a:xfrm>
          <a:prstGeom prst="rect">
            <a:avLst/>
          </a:prstGeom>
          <a:noFill/>
        </p:spPr>
        <p:txBody>
          <a:bodyPr wrap="none" rtlCol="0">
            <a:spAutoFit/>
          </a:bodyPr>
          <a:lstStyle/>
          <a:p>
            <a:r>
              <a:rPr lang="en-US" dirty="0" smtClean="0"/>
              <a:t>            call crunch2</a:t>
            </a:r>
          </a:p>
          <a:p>
            <a:r>
              <a:rPr lang="en-US" dirty="0" smtClean="0">
                <a:solidFill>
                  <a:srgbClr val="FF0000"/>
                </a:solidFill>
              </a:rPr>
              <a:t> </a:t>
            </a:r>
            <a:endParaRPr lang="en-US" dirty="0">
              <a:solidFill>
                <a:srgbClr val="FF0000"/>
              </a:solidFill>
            </a:endParaRPr>
          </a:p>
          <a:p>
            <a:endParaRPr lang="en-US" dirty="0" smtClean="0"/>
          </a:p>
        </p:txBody>
      </p:sp>
      <p:sp>
        <p:nvSpPr>
          <p:cNvPr id="14" name="TextBox 13"/>
          <p:cNvSpPr txBox="1"/>
          <p:nvPr/>
        </p:nvSpPr>
        <p:spPr>
          <a:xfrm>
            <a:off x="2114550" y="4438292"/>
            <a:ext cx="3899465" cy="646331"/>
          </a:xfrm>
          <a:prstGeom prst="rect">
            <a:avLst/>
          </a:prstGeom>
          <a:noFill/>
        </p:spPr>
        <p:txBody>
          <a:bodyPr wrap="none" rtlCol="0">
            <a:spAutoFit/>
          </a:bodyPr>
          <a:lstStyle/>
          <a:p>
            <a:r>
              <a:rPr lang="en-US" dirty="0" smtClean="0"/>
              <a:t>   </a:t>
            </a:r>
            <a:r>
              <a:rPr lang="en-US" dirty="0" smtClean="0">
                <a:solidFill>
                  <a:srgbClr val="00B050"/>
                </a:solidFill>
              </a:rPr>
              <a:t>!$</a:t>
            </a:r>
            <a:r>
              <a:rPr lang="en-US" dirty="0" err="1" smtClean="0">
                <a:solidFill>
                  <a:srgbClr val="00B050"/>
                </a:solidFill>
              </a:rPr>
              <a:t>omp</a:t>
            </a:r>
            <a:r>
              <a:rPr lang="en-US" dirty="0" smtClean="0">
                <a:solidFill>
                  <a:srgbClr val="00B050"/>
                </a:solidFill>
              </a:rPr>
              <a:t> do</a:t>
            </a:r>
          </a:p>
          <a:p>
            <a:r>
              <a:rPr lang="en-US" dirty="0"/>
              <a:t> call </a:t>
            </a:r>
            <a:r>
              <a:rPr lang="en-US" dirty="0" smtClean="0"/>
              <a:t>crunch3 </a:t>
            </a:r>
            <a:r>
              <a:rPr lang="en-US" dirty="0"/>
              <a:t>(Contains </a:t>
            </a:r>
            <a:r>
              <a:rPr lang="en-US" dirty="0" err="1" smtClean="0"/>
              <a:t>OpenMP</a:t>
            </a:r>
            <a:r>
              <a:rPr lang="en-US" dirty="0" smtClean="0"/>
              <a:t>  )</a:t>
            </a:r>
            <a:r>
              <a:rPr lang="en-US" dirty="0" smtClean="0">
                <a:solidFill>
                  <a:srgbClr val="00B050"/>
                </a:solidFill>
              </a:rPr>
              <a:t>   </a:t>
            </a:r>
          </a:p>
        </p:txBody>
      </p:sp>
      <p:sp>
        <p:nvSpPr>
          <p:cNvPr id="15" name="TextBox 14"/>
          <p:cNvSpPr txBox="1"/>
          <p:nvPr/>
        </p:nvSpPr>
        <p:spPr>
          <a:xfrm>
            <a:off x="1752600" y="838199"/>
            <a:ext cx="248786" cy="369332"/>
          </a:xfrm>
          <a:prstGeom prst="rect">
            <a:avLst/>
          </a:prstGeom>
          <a:noFill/>
        </p:spPr>
        <p:txBody>
          <a:bodyPr wrap="none" rtlCol="0">
            <a:spAutoFit/>
          </a:bodyPr>
          <a:lstStyle/>
          <a:p>
            <a:r>
              <a:rPr lang="en-US" dirty="0" smtClean="0">
                <a:solidFill>
                  <a:srgbClr val="FF0000"/>
                </a:solidFill>
              </a:rPr>
              <a:t> </a:t>
            </a:r>
            <a:endParaRPr lang="en-US" dirty="0">
              <a:solidFill>
                <a:srgbClr val="FF0000"/>
              </a:solidFill>
            </a:endParaRPr>
          </a:p>
        </p:txBody>
      </p:sp>
      <p:sp>
        <p:nvSpPr>
          <p:cNvPr id="16" name="TextBox 15"/>
          <p:cNvSpPr txBox="1"/>
          <p:nvPr/>
        </p:nvSpPr>
        <p:spPr>
          <a:xfrm>
            <a:off x="2006890" y="3732422"/>
            <a:ext cx="4660250" cy="646331"/>
          </a:xfrm>
          <a:prstGeom prst="rect">
            <a:avLst/>
          </a:prstGeom>
          <a:noFill/>
        </p:spPr>
        <p:txBody>
          <a:bodyPr wrap="none" rtlCol="0">
            <a:spAutoFit/>
          </a:bodyPr>
          <a:lstStyle/>
          <a:p>
            <a:r>
              <a:rPr lang="en-US" dirty="0" smtClean="0"/>
              <a:t>  </a:t>
            </a:r>
            <a:r>
              <a:rPr lang="en-US" dirty="0" smtClean="0">
                <a:solidFill>
                  <a:srgbClr val="00B050"/>
                </a:solidFill>
              </a:rPr>
              <a:t>!$</a:t>
            </a:r>
            <a:r>
              <a:rPr lang="en-US" dirty="0" err="1" smtClean="0">
                <a:solidFill>
                  <a:srgbClr val="00B050"/>
                </a:solidFill>
              </a:rPr>
              <a:t>omp</a:t>
            </a:r>
            <a:r>
              <a:rPr lang="en-US" dirty="0" smtClean="0">
                <a:solidFill>
                  <a:srgbClr val="00B050"/>
                </a:solidFill>
              </a:rPr>
              <a:t> end do</a:t>
            </a:r>
          </a:p>
          <a:p>
            <a:r>
              <a:rPr lang="en-US" dirty="0">
                <a:solidFill>
                  <a:srgbClr val="00B050"/>
                </a:solidFill>
              </a:rPr>
              <a:t> </a:t>
            </a:r>
            <a:r>
              <a:rPr lang="en-US" dirty="0" smtClean="0">
                <a:solidFill>
                  <a:srgbClr val="00B050"/>
                </a:solidFill>
              </a:rPr>
              <a:t>          </a:t>
            </a:r>
            <a:r>
              <a:rPr lang="en-US" dirty="0" smtClean="0"/>
              <a:t> call communicate0 (Contains MPI)</a:t>
            </a:r>
            <a:r>
              <a:rPr lang="en-US" dirty="0" smtClean="0">
                <a:solidFill>
                  <a:srgbClr val="00B050"/>
                </a:solidFill>
              </a:rPr>
              <a:t>   </a:t>
            </a:r>
          </a:p>
        </p:txBody>
      </p:sp>
    </p:spTree>
    <p:extLst>
      <p:ext uri="{BB962C8B-B14F-4D97-AF65-F5344CB8AC3E}">
        <p14:creationId xmlns:p14="http://schemas.microsoft.com/office/powerpoint/2010/main" val="383136379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between </a:t>
            </a:r>
            <a:r>
              <a:rPr lang="en-US" dirty="0" err="1" smtClean="0"/>
              <a:t>OpenMP</a:t>
            </a:r>
            <a:r>
              <a:rPr lang="en-US" dirty="0" smtClean="0"/>
              <a:t> and </a:t>
            </a:r>
            <a:r>
              <a:rPr lang="en-US" dirty="0" err="1" smtClean="0"/>
              <a:t>OpenACC</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132</a:t>
            </a:fld>
            <a:endParaRPr lang="en-US"/>
          </a:p>
        </p:txBody>
      </p:sp>
      <p:sp>
        <p:nvSpPr>
          <p:cNvPr id="7" name="Left Brace 6"/>
          <p:cNvSpPr/>
          <p:nvPr/>
        </p:nvSpPr>
        <p:spPr>
          <a:xfrm>
            <a:off x="838200" y="838199"/>
            <a:ext cx="914400" cy="52622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752600" y="1381125"/>
            <a:ext cx="3927357" cy="369332"/>
          </a:xfrm>
          <a:prstGeom prst="rect">
            <a:avLst/>
          </a:prstGeom>
          <a:noFill/>
        </p:spPr>
        <p:txBody>
          <a:bodyPr wrap="none" rtlCol="0">
            <a:spAutoFit/>
          </a:bodyPr>
          <a:lstStyle/>
          <a:p>
            <a:r>
              <a:rPr lang="en-US" dirty="0" smtClean="0"/>
              <a:t>DO WHILE TIME &lt; MAXIMUM TIME</a:t>
            </a:r>
            <a:endParaRPr lang="en-US" dirty="0"/>
          </a:p>
        </p:txBody>
      </p:sp>
      <p:sp>
        <p:nvSpPr>
          <p:cNvPr id="9" name="TextBox 8"/>
          <p:cNvSpPr txBox="1"/>
          <p:nvPr/>
        </p:nvSpPr>
        <p:spPr>
          <a:xfrm>
            <a:off x="1752600" y="5454134"/>
            <a:ext cx="1762021" cy="646331"/>
          </a:xfrm>
          <a:prstGeom prst="rect">
            <a:avLst/>
          </a:prstGeom>
          <a:noFill/>
        </p:spPr>
        <p:txBody>
          <a:bodyPr wrap="none" rtlCol="0">
            <a:spAutoFit/>
          </a:bodyPr>
          <a:lstStyle/>
          <a:p>
            <a:r>
              <a:rPr lang="en-US" dirty="0" smtClean="0"/>
              <a:t>END DO</a:t>
            </a:r>
          </a:p>
          <a:p>
            <a:r>
              <a:rPr lang="en-US" dirty="0" smtClean="0">
                <a:solidFill>
                  <a:srgbClr val="FF0000"/>
                </a:solidFill>
              </a:rPr>
              <a:t>!$</a:t>
            </a:r>
            <a:r>
              <a:rPr lang="en-US" dirty="0" err="1" smtClean="0">
                <a:solidFill>
                  <a:srgbClr val="FF0000"/>
                </a:solidFill>
              </a:rPr>
              <a:t>acc</a:t>
            </a:r>
            <a:r>
              <a:rPr lang="en-US" dirty="0" smtClean="0">
                <a:solidFill>
                  <a:srgbClr val="FF0000"/>
                </a:solidFill>
              </a:rPr>
              <a:t> end data </a:t>
            </a:r>
            <a:endParaRPr lang="en-US" dirty="0">
              <a:solidFill>
                <a:srgbClr val="FF0000"/>
              </a:solidFill>
            </a:endParaRPr>
          </a:p>
        </p:txBody>
      </p:sp>
      <p:sp>
        <p:nvSpPr>
          <p:cNvPr id="10" name="TextBox 9"/>
          <p:cNvSpPr txBox="1"/>
          <p:nvPr/>
        </p:nvSpPr>
        <p:spPr>
          <a:xfrm>
            <a:off x="1943100" y="1750457"/>
            <a:ext cx="6105197" cy="646331"/>
          </a:xfrm>
          <a:prstGeom prst="rect">
            <a:avLst/>
          </a:prstGeom>
          <a:noFill/>
        </p:spPr>
        <p:txBody>
          <a:bodyPr wrap="none" rtlCol="0">
            <a:spAutoFit/>
          </a:bodyPr>
          <a:lstStyle/>
          <a:p>
            <a:r>
              <a:rPr lang="en-US" dirty="0" smtClean="0">
                <a:solidFill>
                  <a:srgbClr val="00B050"/>
                </a:solidFill>
              </a:rPr>
              <a:t>!$</a:t>
            </a:r>
            <a:r>
              <a:rPr lang="en-US" dirty="0" err="1" smtClean="0">
                <a:solidFill>
                  <a:srgbClr val="00B050"/>
                </a:solidFill>
              </a:rPr>
              <a:t>omp</a:t>
            </a:r>
            <a:r>
              <a:rPr lang="en-US" dirty="0" smtClean="0">
                <a:solidFill>
                  <a:srgbClr val="00B050"/>
                </a:solidFill>
              </a:rPr>
              <a:t> parallel default(shared)  private(…………)</a:t>
            </a:r>
            <a:endParaRPr lang="en-US" dirty="0">
              <a:solidFill>
                <a:srgbClr val="00B050"/>
              </a:solidFill>
            </a:endParaRPr>
          </a:p>
          <a:p>
            <a:r>
              <a:rPr lang="en-US" dirty="0" smtClean="0"/>
              <a:t>                call crunch0 (Contains </a:t>
            </a:r>
            <a:r>
              <a:rPr lang="en-US" dirty="0" err="1" smtClean="0"/>
              <a:t>OpenMP</a:t>
            </a:r>
            <a:r>
              <a:rPr lang="en-US" dirty="0" smtClean="0"/>
              <a:t> and </a:t>
            </a:r>
            <a:r>
              <a:rPr lang="en-US" dirty="0" err="1" smtClean="0">
                <a:solidFill>
                  <a:srgbClr val="FF0000"/>
                </a:solidFill>
              </a:rPr>
              <a:t>OpenACC</a:t>
            </a:r>
            <a:r>
              <a:rPr lang="en-US" dirty="0" smtClean="0"/>
              <a:t>)</a:t>
            </a:r>
          </a:p>
        </p:txBody>
      </p:sp>
      <p:sp>
        <p:nvSpPr>
          <p:cNvPr id="11" name="TextBox 10"/>
          <p:cNvSpPr txBox="1"/>
          <p:nvPr/>
        </p:nvSpPr>
        <p:spPr>
          <a:xfrm>
            <a:off x="1978863" y="4953000"/>
            <a:ext cx="2146742" cy="646331"/>
          </a:xfrm>
          <a:prstGeom prst="rect">
            <a:avLst/>
          </a:prstGeom>
          <a:noFill/>
        </p:spPr>
        <p:txBody>
          <a:bodyPr wrap="none" rtlCol="0">
            <a:spAutoFit/>
          </a:bodyPr>
          <a:lstStyle/>
          <a:p>
            <a:r>
              <a:rPr lang="en-US" dirty="0" smtClean="0">
                <a:solidFill>
                  <a:srgbClr val="00B050"/>
                </a:solidFill>
              </a:rPr>
              <a:t>!$</a:t>
            </a:r>
            <a:r>
              <a:rPr lang="en-US" dirty="0" err="1" smtClean="0">
                <a:solidFill>
                  <a:srgbClr val="00B050"/>
                </a:solidFill>
              </a:rPr>
              <a:t>omp</a:t>
            </a:r>
            <a:r>
              <a:rPr lang="en-US" dirty="0" smtClean="0">
                <a:solidFill>
                  <a:srgbClr val="00B050"/>
                </a:solidFill>
              </a:rPr>
              <a:t> end parallel</a:t>
            </a:r>
            <a:endParaRPr lang="en-US" dirty="0">
              <a:solidFill>
                <a:srgbClr val="00B050"/>
              </a:solidFill>
            </a:endParaRPr>
          </a:p>
          <a:p>
            <a:endParaRPr lang="en-US" dirty="0" smtClean="0"/>
          </a:p>
        </p:txBody>
      </p:sp>
      <p:sp>
        <p:nvSpPr>
          <p:cNvPr id="12" name="TextBox 11"/>
          <p:cNvSpPr txBox="1"/>
          <p:nvPr/>
        </p:nvSpPr>
        <p:spPr>
          <a:xfrm>
            <a:off x="1978863" y="2286000"/>
            <a:ext cx="2339102" cy="923330"/>
          </a:xfrm>
          <a:prstGeom prst="rect">
            <a:avLst/>
          </a:prstGeom>
          <a:noFill/>
        </p:spPr>
        <p:txBody>
          <a:bodyPr wrap="none" rtlCol="0">
            <a:spAutoFit/>
          </a:bodyPr>
          <a:lstStyle/>
          <a:p>
            <a:r>
              <a:rPr lang="en-US" dirty="0" smtClean="0"/>
              <a:t>   !</a:t>
            </a:r>
            <a:r>
              <a:rPr lang="en-US" dirty="0" smtClean="0">
                <a:solidFill>
                  <a:srgbClr val="00B050"/>
                </a:solidFill>
              </a:rPr>
              <a:t>$</a:t>
            </a:r>
            <a:r>
              <a:rPr lang="en-US" dirty="0" err="1" smtClean="0">
                <a:solidFill>
                  <a:srgbClr val="00B050"/>
                </a:solidFill>
              </a:rPr>
              <a:t>omp</a:t>
            </a:r>
            <a:r>
              <a:rPr lang="en-US" dirty="0" smtClean="0">
                <a:solidFill>
                  <a:srgbClr val="00B050"/>
                </a:solidFill>
              </a:rPr>
              <a:t> do </a:t>
            </a:r>
          </a:p>
          <a:p>
            <a:r>
              <a:rPr lang="en-US" dirty="0">
                <a:solidFill>
                  <a:srgbClr val="00B050"/>
                </a:solidFill>
              </a:rPr>
              <a:t> </a:t>
            </a:r>
            <a:r>
              <a:rPr lang="en-US" dirty="0" smtClean="0">
                <a:solidFill>
                  <a:srgbClr val="00B050"/>
                </a:solidFill>
              </a:rPr>
              <a:t> </a:t>
            </a:r>
            <a:r>
              <a:rPr lang="en-US" dirty="0" smtClean="0">
                <a:solidFill>
                  <a:srgbClr val="FF0000"/>
                </a:solidFill>
              </a:rPr>
              <a:t> !$</a:t>
            </a:r>
            <a:r>
              <a:rPr lang="en-US" dirty="0" err="1" smtClean="0">
                <a:solidFill>
                  <a:srgbClr val="FF0000"/>
                </a:solidFill>
              </a:rPr>
              <a:t>acc</a:t>
            </a:r>
            <a:r>
              <a:rPr lang="en-US" dirty="0" smtClean="0">
                <a:solidFill>
                  <a:srgbClr val="FF0000"/>
                </a:solidFill>
              </a:rPr>
              <a:t> parallel loop</a:t>
            </a:r>
            <a:endParaRPr lang="en-US" dirty="0">
              <a:solidFill>
                <a:srgbClr val="FF0000"/>
              </a:solidFill>
            </a:endParaRPr>
          </a:p>
          <a:p>
            <a:r>
              <a:rPr lang="en-US" dirty="0" smtClean="0"/>
              <a:t>	call crunch1</a:t>
            </a:r>
          </a:p>
        </p:txBody>
      </p:sp>
      <p:sp>
        <p:nvSpPr>
          <p:cNvPr id="13" name="TextBox 12"/>
          <p:cNvSpPr txBox="1"/>
          <p:nvPr/>
        </p:nvSpPr>
        <p:spPr>
          <a:xfrm>
            <a:off x="2132751" y="3132948"/>
            <a:ext cx="2185214" cy="923330"/>
          </a:xfrm>
          <a:prstGeom prst="rect">
            <a:avLst/>
          </a:prstGeom>
          <a:noFill/>
        </p:spPr>
        <p:txBody>
          <a:bodyPr wrap="none" rtlCol="0">
            <a:spAutoFit/>
          </a:bodyPr>
          <a:lstStyle/>
          <a:p>
            <a:r>
              <a:rPr lang="en-US" dirty="0" smtClean="0"/>
              <a:t>            call crunch2</a:t>
            </a:r>
          </a:p>
          <a:p>
            <a:r>
              <a:rPr lang="en-US" dirty="0">
                <a:solidFill>
                  <a:srgbClr val="FF0000"/>
                </a:solidFill>
              </a:rPr>
              <a:t>!$</a:t>
            </a:r>
            <a:r>
              <a:rPr lang="en-US" dirty="0" err="1">
                <a:solidFill>
                  <a:srgbClr val="FF0000"/>
                </a:solidFill>
              </a:rPr>
              <a:t>acc</a:t>
            </a:r>
            <a:r>
              <a:rPr lang="en-US" dirty="0">
                <a:solidFill>
                  <a:srgbClr val="FF0000"/>
                </a:solidFill>
              </a:rPr>
              <a:t> parallel loop</a:t>
            </a:r>
          </a:p>
          <a:p>
            <a:endParaRPr lang="en-US" dirty="0" smtClean="0"/>
          </a:p>
        </p:txBody>
      </p:sp>
      <p:sp>
        <p:nvSpPr>
          <p:cNvPr id="14" name="TextBox 13"/>
          <p:cNvSpPr txBox="1"/>
          <p:nvPr/>
        </p:nvSpPr>
        <p:spPr>
          <a:xfrm>
            <a:off x="2114550" y="4438292"/>
            <a:ext cx="5335756" cy="646331"/>
          </a:xfrm>
          <a:prstGeom prst="rect">
            <a:avLst/>
          </a:prstGeom>
          <a:noFill/>
        </p:spPr>
        <p:txBody>
          <a:bodyPr wrap="none" rtlCol="0">
            <a:spAutoFit/>
          </a:bodyPr>
          <a:lstStyle/>
          <a:p>
            <a:r>
              <a:rPr lang="en-US" dirty="0" smtClean="0"/>
              <a:t>   </a:t>
            </a:r>
            <a:r>
              <a:rPr lang="en-US" dirty="0" smtClean="0">
                <a:solidFill>
                  <a:srgbClr val="00B050"/>
                </a:solidFill>
              </a:rPr>
              <a:t>!$</a:t>
            </a:r>
            <a:r>
              <a:rPr lang="en-US" dirty="0" err="1" smtClean="0">
                <a:solidFill>
                  <a:srgbClr val="00B050"/>
                </a:solidFill>
              </a:rPr>
              <a:t>omp</a:t>
            </a:r>
            <a:r>
              <a:rPr lang="en-US" dirty="0" smtClean="0">
                <a:solidFill>
                  <a:srgbClr val="00B050"/>
                </a:solidFill>
              </a:rPr>
              <a:t> do</a:t>
            </a:r>
          </a:p>
          <a:p>
            <a:r>
              <a:rPr lang="en-US" dirty="0"/>
              <a:t> call </a:t>
            </a:r>
            <a:r>
              <a:rPr lang="en-US" dirty="0" smtClean="0"/>
              <a:t>crunch3 </a:t>
            </a:r>
            <a:r>
              <a:rPr lang="en-US" dirty="0"/>
              <a:t>(Contains </a:t>
            </a:r>
            <a:r>
              <a:rPr lang="en-US" dirty="0" err="1" smtClean="0"/>
              <a:t>OpenMP</a:t>
            </a:r>
            <a:r>
              <a:rPr lang="en-US" dirty="0" smtClean="0"/>
              <a:t> </a:t>
            </a:r>
            <a:r>
              <a:rPr lang="en-US" dirty="0"/>
              <a:t>and </a:t>
            </a:r>
            <a:r>
              <a:rPr lang="en-US" dirty="0" err="1">
                <a:solidFill>
                  <a:srgbClr val="FF0000"/>
                </a:solidFill>
              </a:rPr>
              <a:t>OpenACC</a:t>
            </a:r>
            <a:r>
              <a:rPr lang="en-US" dirty="0" smtClean="0"/>
              <a:t>)</a:t>
            </a:r>
            <a:r>
              <a:rPr lang="en-US" dirty="0" smtClean="0">
                <a:solidFill>
                  <a:srgbClr val="00B050"/>
                </a:solidFill>
              </a:rPr>
              <a:t>   </a:t>
            </a:r>
          </a:p>
        </p:txBody>
      </p:sp>
      <p:sp>
        <p:nvSpPr>
          <p:cNvPr id="15" name="TextBox 14"/>
          <p:cNvSpPr txBox="1"/>
          <p:nvPr/>
        </p:nvSpPr>
        <p:spPr>
          <a:xfrm>
            <a:off x="1752600" y="838199"/>
            <a:ext cx="5694829" cy="646331"/>
          </a:xfrm>
          <a:prstGeom prst="rect">
            <a:avLst/>
          </a:prstGeom>
          <a:noFill/>
        </p:spPr>
        <p:txBody>
          <a:bodyPr wrap="none" rtlCol="0">
            <a:spAutoFit/>
          </a:bodyPr>
          <a:lstStyle/>
          <a:p>
            <a:r>
              <a:rPr lang="en-US" dirty="0" smtClean="0">
                <a:solidFill>
                  <a:srgbClr val="FF0000"/>
                </a:solidFill>
              </a:rPr>
              <a:t>!$</a:t>
            </a:r>
            <a:r>
              <a:rPr lang="en-US" dirty="0" err="1" smtClean="0">
                <a:solidFill>
                  <a:srgbClr val="FF0000"/>
                </a:solidFill>
              </a:rPr>
              <a:t>acc</a:t>
            </a:r>
            <a:r>
              <a:rPr lang="en-US" dirty="0" smtClean="0">
                <a:solidFill>
                  <a:srgbClr val="FF0000"/>
                </a:solidFill>
              </a:rPr>
              <a:t> data </a:t>
            </a:r>
            <a:r>
              <a:rPr lang="en-US" dirty="0" err="1" smtClean="0">
                <a:solidFill>
                  <a:srgbClr val="FF0000"/>
                </a:solidFill>
              </a:rPr>
              <a:t>copyin</a:t>
            </a:r>
            <a:r>
              <a:rPr lang="en-US" dirty="0" smtClean="0">
                <a:solidFill>
                  <a:srgbClr val="FF0000"/>
                </a:solidFill>
              </a:rPr>
              <a:t>(</a:t>
            </a:r>
            <a:r>
              <a:rPr lang="en-US" dirty="0" err="1" smtClean="0">
                <a:solidFill>
                  <a:srgbClr val="FF0000"/>
                </a:solidFill>
              </a:rPr>
              <a:t>OpenMP</a:t>
            </a:r>
            <a:r>
              <a:rPr lang="en-US" dirty="0" smtClean="0">
                <a:solidFill>
                  <a:srgbClr val="FF0000"/>
                </a:solidFill>
              </a:rPr>
              <a:t> shared data…</a:t>
            </a:r>
          </a:p>
          <a:p>
            <a:r>
              <a:rPr lang="en-US" dirty="0" smtClean="0">
                <a:solidFill>
                  <a:srgbClr val="FF0000"/>
                </a:solidFill>
              </a:rPr>
              <a:t>!$</a:t>
            </a:r>
            <a:r>
              <a:rPr lang="en-US" dirty="0" err="1" smtClean="0">
                <a:solidFill>
                  <a:srgbClr val="FF0000"/>
                </a:solidFill>
              </a:rPr>
              <a:t>acc</a:t>
            </a:r>
            <a:r>
              <a:rPr lang="en-US" dirty="0" smtClean="0">
                <a:solidFill>
                  <a:srgbClr val="FF0000"/>
                </a:solidFill>
              </a:rPr>
              <a:t>         </a:t>
            </a:r>
            <a:r>
              <a:rPr lang="en-US" dirty="0" err="1" smtClean="0">
                <a:solidFill>
                  <a:srgbClr val="FF0000"/>
                </a:solidFill>
              </a:rPr>
              <a:t>present_or_create</a:t>
            </a:r>
            <a:r>
              <a:rPr lang="en-US" dirty="0" smtClean="0">
                <a:solidFill>
                  <a:srgbClr val="FF0000"/>
                </a:solidFill>
              </a:rPr>
              <a:t>( </a:t>
            </a:r>
            <a:r>
              <a:rPr lang="en-US" dirty="0" err="1" smtClean="0">
                <a:solidFill>
                  <a:srgbClr val="FF0000"/>
                </a:solidFill>
              </a:rPr>
              <a:t>OpenMP</a:t>
            </a:r>
            <a:r>
              <a:rPr lang="en-US" dirty="0" smtClean="0">
                <a:solidFill>
                  <a:srgbClr val="FF0000"/>
                </a:solidFill>
              </a:rPr>
              <a:t> private data…</a:t>
            </a:r>
            <a:endParaRPr lang="en-US" dirty="0">
              <a:solidFill>
                <a:srgbClr val="FF0000"/>
              </a:solidFill>
            </a:endParaRPr>
          </a:p>
        </p:txBody>
      </p:sp>
      <p:sp>
        <p:nvSpPr>
          <p:cNvPr id="16" name="TextBox 15"/>
          <p:cNvSpPr txBox="1"/>
          <p:nvPr/>
        </p:nvSpPr>
        <p:spPr>
          <a:xfrm>
            <a:off x="2006890" y="3732422"/>
            <a:ext cx="4660250" cy="646331"/>
          </a:xfrm>
          <a:prstGeom prst="rect">
            <a:avLst/>
          </a:prstGeom>
          <a:noFill/>
        </p:spPr>
        <p:txBody>
          <a:bodyPr wrap="none" rtlCol="0">
            <a:spAutoFit/>
          </a:bodyPr>
          <a:lstStyle/>
          <a:p>
            <a:r>
              <a:rPr lang="en-US" dirty="0" smtClean="0"/>
              <a:t>  </a:t>
            </a:r>
            <a:r>
              <a:rPr lang="en-US" dirty="0" smtClean="0">
                <a:solidFill>
                  <a:srgbClr val="00B050"/>
                </a:solidFill>
              </a:rPr>
              <a:t>!$</a:t>
            </a:r>
            <a:r>
              <a:rPr lang="en-US" dirty="0" err="1" smtClean="0">
                <a:solidFill>
                  <a:srgbClr val="00B050"/>
                </a:solidFill>
              </a:rPr>
              <a:t>omp</a:t>
            </a:r>
            <a:r>
              <a:rPr lang="en-US" dirty="0" smtClean="0">
                <a:solidFill>
                  <a:srgbClr val="00B050"/>
                </a:solidFill>
              </a:rPr>
              <a:t> end do</a:t>
            </a:r>
          </a:p>
          <a:p>
            <a:r>
              <a:rPr lang="en-US" dirty="0">
                <a:solidFill>
                  <a:srgbClr val="00B050"/>
                </a:solidFill>
              </a:rPr>
              <a:t> </a:t>
            </a:r>
            <a:r>
              <a:rPr lang="en-US" dirty="0" smtClean="0">
                <a:solidFill>
                  <a:srgbClr val="00B050"/>
                </a:solidFill>
              </a:rPr>
              <a:t>          </a:t>
            </a:r>
            <a:r>
              <a:rPr lang="en-US" dirty="0" smtClean="0"/>
              <a:t> call communicate0 (Contains MPI)</a:t>
            </a:r>
            <a:r>
              <a:rPr lang="en-US" dirty="0" smtClean="0">
                <a:solidFill>
                  <a:srgbClr val="00B050"/>
                </a:solidFill>
              </a:rPr>
              <a:t>   </a:t>
            </a:r>
          </a:p>
        </p:txBody>
      </p:sp>
    </p:spTree>
    <p:extLst>
      <p:ext uri="{BB962C8B-B14F-4D97-AF65-F5344CB8AC3E}">
        <p14:creationId xmlns:p14="http://schemas.microsoft.com/office/powerpoint/2010/main" val="108945555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between </a:t>
            </a:r>
            <a:r>
              <a:rPr lang="en-US" dirty="0" err="1" smtClean="0"/>
              <a:t>OpenMP</a:t>
            </a:r>
            <a:r>
              <a:rPr lang="en-US" dirty="0" smtClean="0"/>
              <a:t> and </a:t>
            </a:r>
            <a:r>
              <a:rPr lang="en-US" dirty="0" err="1" smtClean="0"/>
              <a:t>OpenACC</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133</a:t>
            </a:fld>
            <a:endParaRPr lang="en-US"/>
          </a:p>
        </p:txBody>
      </p:sp>
      <p:sp>
        <p:nvSpPr>
          <p:cNvPr id="7" name="Left Brace 6"/>
          <p:cNvSpPr/>
          <p:nvPr/>
        </p:nvSpPr>
        <p:spPr>
          <a:xfrm>
            <a:off x="838200" y="838199"/>
            <a:ext cx="914400" cy="52622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752600" y="1381125"/>
            <a:ext cx="3927357" cy="369332"/>
          </a:xfrm>
          <a:prstGeom prst="rect">
            <a:avLst/>
          </a:prstGeom>
          <a:noFill/>
        </p:spPr>
        <p:txBody>
          <a:bodyPr wrap="none" rtlCol="0">
            <a:spAutoFit/>
          </a:bodyPr>
          <a:lstStyle/>
          <a:p>
            <a:r>
              <a:rPr lang="en-US" dirty="0" smtClean="0"/>
              <a:t>DO WHILE TIME &lt; MAXIMUM TIME</a:t>
            </a:r>
            <a:endParaRPr lang="en-US" dirty="0"/>
          </a:p>
        </p:txBody>
      </p:sp>
      <p:sp>
        <p:nvSpPr>
          <p:cNvPr id="9" name="TextBox 8"/>
          <p:cNvSpPr txBox="1"/>
          <p:nvPr/>
        </p:nvSpPr>
        <p:spPr>
          <a:xfrm>
            <a:off x="1752600" y="5454134"/>
            <a:ext cx="1082348" cy="646331"/>
          </a:xfrm>
          <a:prstGeom prst="rect">
            <a:avLst/>
          </a:prstGeom>
          <a:noFill/>
        </p:spPr>
        <p:txBody>
          <a:bodyPr wrap="none" rtlCol="0">
            <a:spAutoFit/>
          </a:bodyPr>
          <a:lstStyle/>
          <a:p>
            <a:r>
              <a:rPr lang="en-US" dirty="0" smtClean="0"/>
              <a:t>END DO</a:t>
            </a:r>
          </a:p>
          <a:p>
            <a:r>
              <a:rPr lang="en-US" dirty="0" smtClean="0">
                <a:solidFill>
                  <a:srgbClr val="FF0000"/>
                </a:solidFill>
              </a:rPr>
              <a:t> </a:t>
            </a:r>
            <a:endParaRPr lang="en-US" dirty="0">
              <a:solidFill>
                <a:srgbClr val="FF0000"/>
              </a:solidFill>
            </a:endParaRPr>
          </a:p>
        </p:txBody>
      </p:sp>
      <p:sp>
        <p:nvSpPr>
          <p:cNvPr id="10" name="TextBox 9"/>
          <p:cNvSpPr txBox="1"/>
          <p:nvPr/>
        </p:nvSpPr>
        <p:spPr>
          <a:xfrm>
            <a:off x="1943100" y="1750457"/>
            <a:ext cx="5404043" cy="1477328"/>
          </a:xfrm>
          <a:prstGeom prst="rect">
            <a:avLst/>
          </a:prstGeom>
          <a:noFill/>
        </p:spPr>
        <p:txBody>
          <a:bodyPr wrap="none" rtlCol="0">
            <a:spAutoFit/>
          </a:bodyPr>
          <a:lstStyle/>
          <a:p>
            <a:r>
              <a:rPr lang="en-US" dirty="0" smtClean="0">
                <a:solidFill>
                  <a:srgbClr val="00B050"/>
                </a:solidFill>
              </a:rPr>
              <a:t>!$</a:t>
            </a:r>
            <a:r>
              <a:rPr lang="en-US" dirty="0" err="1" smtClean="0">
                <a:solidFill>
                  <a:srgbClr val="00B050"/>
                </a:solidFill>
              </a:rPr>
              <a:t>omp</a:t>
            </a:r>
            <a:r>
              <a:rPr lang="en-US" dirty="0" smtClean="0">
                <a:solidFill>
                  <a:srgbClr val="00B050"/>
                </a:solidFill>
              </a:rPr>
              <a:t> parallel do default(shared) private(…………)</a:t>
            </a:r>
            <a:endParaRPr lang="en-US" dirty="0">
              <a:solidFill>
                <a:srgbClr val="00B050"/>
              </a:solidFill>
            </a:endParaRPr>
          </a:p>
          <a:p>
            <a:r>
              <a:rPr lang="en-US" dirty="0" smtClean="0"/>
              <a:t>    DO K = 1, KMAX                </a:t>
            </a:r>
          </a:p>
          <a:p>
            <a:r>
              <a:rPr lang="en-US" dirty="0" smtClean="0"/>
              <a:t>         call crunch0</a:t>
            </a:r>
            <a:endParaRPr lang="en-US" dirty="0">
              <a:solidFill>
                <a:srgbClr val="00B050"/>
              </a:solidFill>
            </a:endParaRPr>
          </a:p>
          <a:p>
            <a:r>
              <a:rPr lang="en-US" dirty="0" smtClean="0"/>
              <a:t> </a:t>
            </a:r>
          </a:p>
          <a:p>
            <a:endParaRPr lang="en-US" dirty="0" smtClean="0"/>
          </a:p>
        </p:txBody>
      </p:sp>
      <p:sp>
        <p:nvSpPr>
          <p:cNvPr id="11" name="TextBox 10"/>
          <p:cNvSpPr txBox="1"/>
          <p:nvPr/>
        </p:nvSpPr>
        <p:spPr>
          <a:xfrm>
            <a:off x="1950288" y="5122901"/>
            <a:ext cx="2403222" cy="646331"/>
          </a:xfrm>
          <a:prstGeom prst="rect">
            <a:avLst/>
          </a:prstGeom>
          <a:noFill/>
        </p:spPr>
        <p:txBody>
          <a:bodyPr wrap="none" rtlCol="0">
            <a:spAutoFit/>
          </a:bodyPr>
          <a:lstStyle/>
          <a:p>
            <a:r>
              <a:rPr lang="en-US" dirty="0" smtClean="0">
                <a:solidFill>
                  <a:srgbClr val="00B050"/>
                </a:solidFill>
              </a:rPr>
              <a:t>!$</a:t>
            </a:r>
            <a:r>
              <a:rPr lang="en-US" dirty="0" err="1" smtClean="0">
                <a:solidFill>
                  <a:srgbClr val="00B050"/>
                </a:solidFill>
              </a:rPr>
              <a:t>omp</a:t>
            </a:r>
            <a:r>
              <a:rPr lang="en-US" dirty="0" smtClean="0">
                <a:solidFill>
                  <a:srgbClr val="00B050"/>
                </a:solidFill>
              </a:rPr>
              <a:t> end parallel do</a:t>
            </a:r>
            <a:endParaRPr lang="en-US" dirty="0">
              <a:solidFill>
                <a:srgbClr val="00B050"/>
              </a:solidFill>
            </a:endParaRPr>
          </a:p>
          <a:p>
            <a:endParaRPr lang="en-US" dirty="0" smtClean="0"/>
          </a:p>
        </p:txBody>
      </p:sp>
      <p:sp>
        <p:nvSpPr>
          <p:cNvPr id="12" name="TextBox 11"/>
          <p:cNvSpPr txBox="1"/>
          <p:nvPr/>
        </p:nvSpPr>
        <p:spPr>
          <a:xfrm>
            <a:off x="1929817" y="2329517"/>
            <a:ext cx="2422458" cy="1200329"/>
          </a:xfrm>
          <a:prstGeom prst="rect">
            <a:avLst/>
          </a:prstGeom>
          <a:noFill/>
        </p:spPr>
        <p:txBody>
          <a:bodyPr wrap="none" rtlCol="0">
            <a:spAutoFit/>
          </a:bodyPr>
          <a:lstStyle/>
          <a:p>
            <a:r>
              <a:rPr lang="en-US" dirty="0" smtClean="0"/>
              <a:t> </a:t>
            </a:r>
            <a:endParaRPr lang="en-US" dirty="0" smtClean="0">
              <a:solidFill>
                <a:srgbClr val="00B050"/>
              </a:solidFill>
            </a:endParaRPr>
          </a:p>
          <a:p>
            <a:r>
              <a:rPr lang="en-US" dirty="0"/>
              <a:t> </a:t>
            </a:r>
            <a:r>
              <a:rPr lang="en-US" dirty="0" smtClean="0"/>
              <a:t> </a:t>
            </a:r>
            <a:r>
              <a:rPr lang="en-US" dirty="0" smtClean="0">
                <a:solidFill>
                  <a:srgbClr val="FF0000"/>
                </a:solidFill>
              </a:rPr>
              <a:t> </a:t>
            </a:r>
          </a:p>
          <a:p>
            <a:r>
              <a:rPr lang="en-US" dirty="0" smtClean="0"/>
              <a:t>         DO J = 1, JMAX</a:t>
            </a:r>
            <a:endParaRPr lang="en-US" dirty="0"/>
          </a:p>
          <a:p>
            <a:r>
              <a:rPr lang="en-US" dirty="0" smtClean="0"/>
              <a:t>	call crunch1</a:t>
            </a:r>
          </a:p>
        </p:txBody>
      </p:sp>
      <p:sp>
        <p:nvSpPr>
          <p:cNvPr id="13" name="TextBox 12"/>
          <p:cNvSpPr txBox="1"/>
          <p:nvPr/>
        </p:nvSpPr>
        <p:spPr>
          <a:xfrm>
            <a:off x="2295302" y="3469331"/>
            <a:ext cx="1992853" cy="1200329"/>
          </a:xfrm>
          <a:prstGeom prst="rect">
            <a:avLst/>
          </a:prstGeom>
          <a:noFill/>
        </p:spPr>
        <p:txBody>
          <a:bodyPr wrap="none" rtlCol="0">
            <a:spAutoFit/>
          </a:bodyPr>
          <a:lstStyle/>
          <a:p>
            <a:r>
              <a:rPr lang="en-US" dirty="0" smtClean="0"/>
              <a:t>         call crunch2</a:t>
            </a:r>
          </a:p>
          <a:p>
            <a:r>
              <a:rPr lang="en-US" dirty="0"/>
              <a:t> </a:t>
            </a:r>
            <a:r>
              <a:rPr lang="en-US" dirty="0" smtClean="0"/>
              <a:t>   END DO</a:t>
            </a:r>
          </a:p>
          <a:p>
            <a:r>
              <a:rPr lang="en-US" dirty="0" smtClean="0">
                <a:solidFill>
                  <a:srgbClr val="FF0000"/>
                </a:solidFill>
              </a:rPr>
              <a:t> </a:t>
            </a:r>
            <a:endParaRPr lang="en-US" dirty="0">
              <a:solidFill>
                <a:srgbClr val="FF0000"/>
              </a:solidFill>
            </a:endParaRPr>
          </a:p>
          <a:p>
            <a:endParaRPr lang="en-US" dirty="0" smtClean="0"/>
          </a:p>
        </p:txBody>
      </p:sp>
      <p:sp>
        <p:nvSpPr>
          <p:cNvPr id="14" name="TextBox 13"/>
          <p:cNvSpPr txBox="1"/>
          <p:nvPr/>
        </p:nvSpPr>
        <p:spPr>
          <a:xfrm>
            <a:off x="2145493" y="4583668"/>
            <a:ext cx="1415772" cy="646331"/>
          </a:xfrm>
          <a:prstGeom prst="rect">
            <a:avLst/>
          </a:prstGeom>
          <a:noFill/>
        </p:spPr>
        <p:txBody>
          <a:bodyPr wrap="none" rtlCol="0">
            <a:spAutoFit/>
          </a:bodyPr>
          <a:lstStyle/>
          <a:p>
            <a:r>
              <a:rPr lang="en-US" dirty="0" smtClean="0"/>
              <a:t>call crunch3</a:t>
            </a:r>
          </a:p>
          <a:p>
            <a:r>
              <a:rPr lang="en-US" dirty="0" smtClean="0"/>
              <a:t>END DO </a:t>
            </a:r>
            <a:r>
              <a:rPr lang="en-US" dirty="0" smtClean="0">
                <a:solidFill>
                  <a:srgbClr val="00B050"/>
                </a:solidFill>
              </a:rPr>
              <a:t>  </a:t>
            </a:r>
            <a:r>
              <a:rPr lang="en-US" dirty="0" smtClean="0">
                <a:solidFill>
                  <a:srgbClr val="FF0000"/>
                </a:solidFill>
              </a:rPr>
              <a:t> </a:t>
            </a:r>
            <a:endParaRPr lang="en-US" dirty="0" smtClean="0">
              <a:solidFill>
                <a:srgbClr val="00B050"/>
              </a:solidFill>
            </a:endParaRPr>
          </a:p>
        </p:txBody>
      </p:sp>
      <p:sp>
        <p:nvSpPr>
          <p:cNvPr id="15" name="TextBox 14"/>
          <p:cNvSpPr txBox="1"/>
          <p:nvPr/>
        </p:nvSpPr>
        <p:spPr>
          <a:xfrm>
            <a:off x="1752600" y="838199"/>
            <a:ext cx="248786" cy="369332"/>
          </a:xfrm>
          <a:prstGeom prst="rect">
            <a:avLst/>
          </a:prstGeom>
          <a:noFill/>
        </p:spPr>
        <p:txBody>
          <a:bodyPr wrap="none" rtlCol="0">
            <a:spAutoFit/>
          </a:bodyPr>
          <a:lstStyle/>
          <a:p>
            <a:r>
              <a:rPr lang="en-US" dirty="0" smtClean="0">
                <a:solidFill>
                  <a:srgbClr val="FF0000"/>
                </a:solidFill>
              </a:rPr>
              <a:t> </a:t>
            </a:r>
            <a:endParaRPr lang="en-US" dirty="0">
              <a:solidFill>
                <a:srgbClr val="FF0000"/>
              </a:solidFill>
            </a:endParaRPr>
          </a:p>
        </p:txBody>
      </p:sp>
      <p:sp>
        <p:nvSpPr>
          <p:cNvPr id="16" name="TextBox 15"/>
          <p:cNvSpPr txBox="1"/>
          <p:nvPr/>
        </p:nvSpPr>
        <p:spPr>
          <a:xfrm>
            <a:off x="2043088" y="3970014"/>
            <a:ext cx="4019049" cy="646331"/>
          </a:xfrm>
          <a:prstGeom prst="rect">
            <a:avLst/>
          </a:prstGeom>
          <a:noFill/>
        </p:spPr>
        <p:txBody>
          <a:bodyPr wrap="none" rtlCol="0">
            <a:spAutoFit/>
          </a:bodyPr>
          <a:lstStyle/>
          <a:p>
            <a:r>
              <a:rPr lang="en-US" dirty="0" smtClean="0">
                <a:solidFill>
                  <a:srgbClr val="FF0000"/>
                </a:solidFill>
              </a:rPr>
              <a:t> </a:t>
            </a:r>
          </a:p>
          <a:p>
            <a:r>
              <a:rPr lang="en-US" dirty="0" smtClean="0"/>
              <a:t>  call communicate0 (Contains MPI)</a:t>
            </a:r>
            <a:r>
              <a:rPr lang="en-US" dirty="0" smtClean="0">
                <a:solidFill>
                  <a:srgbClr val="00B050"/>
                </a:solidFill>
              </a:rPr>
              <a:t>   </a:t>
            </a:r>
          </a:p>
        </p:txBody>
      </p:sp>
      <p:sp>
        <p:nvSpPr>
          <p:cNvPr id="17" name="TextBox 16"/>
          <p:cNvSpPr txBox="1"/>
          <p:nvPr/>
        </p:nvSpPr>
        <p:spPr>
          <a:xfrm>
            <a:off x="1752600" y="838199"/>
            <a:ext cx="248786" cy="369332"/>
          </a:xfrm>
          <a:prstGeom prst="rect">
            <a:avLst/>
          </a:prstGeom>
          <a:noFill/>
        </p:spPr>
        <p:txBody>
          <a:bodyPr wrap="none" rtlCol="0">
            <a:spAutoFit/>
          </a:bodyPr>
          <a:lstStyle/>
          <a:p>
            <a:r>
              <a:rPr lang="en-US" dirty="0" smtClean="0">
                <a:solidFill>
                  <a:srgbClr val="FF0000"/>
                </a:solidFill>
              </a:rPr>
              <a:t> </a:t>
            </a:r>
            <a:endParaRPr lang="en-US" dirty="0">
              <a:solidFill>
                <a:srgbClr val="FF0000"/>
              </a:solidFill>
            </a:endParaRPr>
          </a:p>
        </p:txBody>
      </p:sp>
    </p:spTree>
    <p:extLst>
      <p:ext uri="{BB962C8B-B14F-4D97-AF65-F5344CB8AC3E}">
        <p14:creationId xmlns:p14="http://schemas.microsoft.com/office/powerpoint/2010/main" val="10420812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between </a:t>
            </a:r>
            <a:r>
              <a:rPr lang="en-US" dirty="0" err="1" smtClean="0"/>
              <a:t>OpenMP</a:t>
            </a:r>
            <a:r>
              <a:rPr lang="en-US" dirty="0" smtClean="0"/>
              <a:t> and </a:t>
            </a:r>
            <a:r>
              <a:rPr lang="en-US" dirty="0" err="1" smtClean="0"/>
              <a:t>OpenACC</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134</a:t>
            </a:fld>
            <a:endParaRPr lang="en-US"/>
          </a:p>
        </p:txBody>
      </p:sp>
      <p:sp>
        <p:nvSpPr>
          <p:cNvPr id="7" name="Left Brace 6"/>
          <p:cNvSpPr/>
          <p:nvPr/>
        </p:nvSpPr>
        <p:spPr>
          <a:xfrm>
            <a:off x="838200" y="838199"/>
            <a:ext cx="914400" cy="52622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1752600" y="1381125"/>
            <a:ext cx="3927357" cy="369332"/>
          </a:xfrm>
          <a:prstGeom prst="rect">
            <a:avLst/>
          </a:prstGeom>
          <a:noFill/>
        </p:spPr>
        <p:txBody>
          <a:bodyPr wrap="none" rtlCol="0">
            <a:spAutoFit/>
          </a:bodyPr>
          <a:lstStyle/>
          <a:p>
            <a:r>
              <a:rPr lang="en-US" dirty="0" smtClean="0"/>
              <a:t>DO WHILE TIME &lt; MAXIMUM TIME</a:t>
            </a:r>
            <a:endParaRPr lang="en-US" dirty="0"/>
          </a:p>
        </p:txBody>
      </p:sp>
      <p:sp>
        <p:nvSpPr>
          <p:cNvPr id="9" name="TextBox 8"/>
          <p:cNvSpPr txBox="1"/>
          <p:nvPr/>
        </p:nvSpPr>
        <p:spPr>
          <a:xfrm>
            <a:off x="1752600" y="5454134"/>
            <a:ext cx="1082348" cy="646331"/>
          </a:xfrm>
          <a:prstGeom prst="rect">
            <a:avLst/>
          </a:prstGeom>
          <a:noFill/>
        </p:spPr>
        <p:txBody>
          <a:bodyPr wrap="none" rtlCol="0">
            <a:spAutoFit/>
          </a:bodyPr>
          <a:lstStyle/>
          <a:p>
            <a:r>
              <a:rPr lang="en-US" dirty="0" smtClean="0"/>
              <a:t>END DO</a:t>
            </a:r>
          </a:p>
          <a:p>
            <a:r>
              <a:rPr lang="en-US" dirty="0" smtClean="0">
                <a:solidFill>
                  <a:srgbClr val="FF0000"/>
                </a:solidFill>
              </a:rPr>
              <a:t> </a:t>
            </a:r>
            <a:endParaRPr lang="en-US" dirty="0">
              <a:solidFill>
                <a:srgbClr val="FF0000"/>
              </a:solidFill>
            </a:endParaRPr>
          </a:p>
        </p:txBody>
      </p:sp>
      <p:sp>
        <p:nvSpPr>
          <p:cNvPr id="10" name="TextBox 9"/>
          <p:cNvSpPr txBox="1"/>
          <p:nvPr/>
        </p:nvSpPr>
        <p:spPr>
          <a:xfrm>
            <a:off x="1943100" y="1750457"/>
            <a:ext cx="5865773" cy="1477328"/>
          </a:xfrm>
          <a:prstGeom prst="rect">
            <a:avLst/>
          </a:prstGeom>
          <a:noFill/>
        </p:spPr>
        <p:txBody>
          <a:bodyPr wrap="none" rtlCol="0">
            <a:spAutoFit/>
          </a:bodyPr>
          <a:lstStyle/>
          <a:p>
            <a:r>
              <a:rPr lang="en-US" dirty="0" smtClean="0">
                <a:solidFill>
                  <a:srgbClr val="00B050"/>
                </a:solidFill>
              </a:rPr>
              <a:t>!$</a:t>
            </a:r>
            <a:r>
              <a:rPr lang="en-US" dirty="0" err="1" smtClean="0">
                <a:solidFill>
                  <a:srgbClr val="00B050"/>
                </a:solidFill>
              </a:rPr>
              <a:t>omp</a:t>
            </a:r>
            <a:r>
              <a:rPr lang="en-US" dirty="0" smtClean="0">
                <a:solidFill>
                  <a:srgbClr val="00B050"/>
                </a:solidFill>
              </a:rPr>
              <a:t> parallel do default(shared) private(…………)</a:t>
            </a:r>
            <a:endParaRPr lang="en-US" dirty="0">
              <a:solidFill>
                <a:srgbClr val="00B050"/>
              </a:solidFill>
            </a:endParaRPr>
          </a:p>
          <a:p>
            <a:r>
              <a:rPr lang="en-US" dirty="0" smtClean="0"/>
              <a:t>    DO K = 1, KMAX                </a:t>
            </a:r>
          </a:p>
          <a:p>
            <a:r>
              <a:rPr lang="en-US" dirty="0" smtClean="0"/>
              <a:t>         call crunch0</a:t>
            </a:r>
            <a:r>
              <a:rPr lang="en-US" dirty="0">
                <a:solidFill>
                  <a:srgbClr val="FF0000"/>
                </a:solidFill>
              </a:rPr>
              <a:t>(Contains </a:t>
            </a:r>
            <a:r>
              <a:rPr lang="en-US" dirty="0" err="1" smtClean="0">
                <a:solidFill>
                  <a:srgbClr val="FF0000"/>
                </a:solidFill>
              </a:rPr>
              <a:t>OpenACC</a:t>
            </a:r>
            <a:r>
              <a:rPr lang="en-US" dirty="0" smtClean="0">
                <a:solidFill>
                  <a:srgbClr val="FF0000"/>
                </a:solidFill>
              </a:rPr>
              <a:t> with ASYNC(K))</a:t>
            </a:r>
            <a:r>
              <a:rPr lang="en-US" dirty="0" smtClean="0">
                <a:solidFill>
                  <a:srgbClr val="00B050"/>
                </a:solidFill>
              </a:rPr>
              <a:t> </a:t>
            </a:r>
            <a:endParaRPr lang="en-US" dirty="0">
              <a:solidFill>
                <a:srgbClr val="00B050"/>
              </a:solidFill>
            </a:endParaRPr>
          </a:p>
          <a:p>
            <a:r>
              <a:rPr lang="en-US" dirty="0" smtClean="0"/>
              <a:t> </a:t>
            </a:r>
          </a:p>
          <a:p>
            <a:endParaRPr lang="en-US" dirty="0" smtClean="0"/>
          </a:p>
        </p:txBody>
      </p:sp>
      <p:sp>
        <p:nvSpPr>
          <p:cNvPr id="11" name="TextBox 10"/>
          <p:cNvSpPr txBox="1"/>
          <p:nvPr/>
        </p:nvSpPr>
        <p:spPr>
          <a:xfrm>
            <a:off x="1962150" y="5130968"/>
            <a:ext cx="2582758" cy="646331"/>
          </a:xfrm>
          <a:prstGeom prst="rect">
            <a:avLst/>
          </a:prstGeom>
          <a:noFill/>
        </p:spPr>
        <p:txBody>
          <a:bodyPr wrap="none" rtlCol="0">
            <a:spAutoFit/>
          </a:bodyPr>
          <a:lstStyle/>
          <a:p>
            <a:r>
              <a:rPr lang="en-US" dirty="0" smtClean="0">
                <a:solidFill>
                  <a:srgbClr val="00B050"/>
                </a:solidFill>
              </a:rPr>
              <a:t>!$</a:t>
            </a:r>
            <a:r>
              <a:rPr lang="en-US" dirty="0" err="1" smtClean="0">
                <a:solidFill>
                  <a:srgbClr val="00B050"/>
                </a:solidFill>
              </a:rPr>
              <a:t>omp</a:t>
            </a:r>
            <a:r>
              <a:rPr lang="en-US" dirty="0" smtClean="0">
                <a:solidFill>
                  <a:srgbClr val="00B050"/>
                </a:solidFill>
              </a:rPr>
              <a:t> end parallel loop</a:t>
            </a:r>
            <a:endParaRPr lang="en-US" dirty="0">
              <a:solidFill>
                <a:srgbClr val="00B050"/>
              </a:solidFill>
            </a:endParaRPr>
          </a:p>
          <a:p>
            <a:endParaRPr lang="en-US" dirty="0" smtClean="0"/>
          </a:p>
        </p:txBody>
      </p:sp>
      <p:sp>
        <p:nvSpPr>
          <p:cNvPr id="12" name="TextBox 11"/>
          <p:cNvSpPr txBox="1"/>
          <p:nvPr/>
        </p:nvSpPr>
        <p:spPr>
          <a:xfrm>
            <a:off x="1929817" y="2339042"/>
            <a:ext cx="4737259" cy="1200329"/>
          </a:xfrm>
          <a:prstGeom prst="rect">
            <a:avLst/>
          </a:prstGeom>
          <a:noFill/>
        </p:spPr>
        <p:txBody>
          <a:bodyPr wrap="none" rtlCol="0">
            <a:spAutoFit/>
          </a:bodyPr>
          <a:lstStyle/>
          <a:p>
            <a:r>
              <a:rPr lang="en-US" dirty="0" smtClean="0"/>
              <a:t> </a:t>
            </a:r>
            <a:endParaRPr lang="en-US" dirty="0" smtClean="0">
              <a:solidFill>
                <a:srgbClr val="00B050"/>
              </a:solidFill>
            </a:endParaRPr>
          </a:p>
          <a:p>
            <a:r>
              <a:rPr lang="en-US" dirty="0"/>
              <a:t> </a:t>
            </a:r>
            <a:r>
              <a:rPr lang="en-US" dirty="0" smtClean="0"/>
              <a:t> </a:t>
            </a:r>
            <a:r>
              <a:rPr lang="en-US" dirty="0" smtClean="0">
                <a:solidFill>
                  <a:srgbClr val="FF0000"/>
                </a:solidFill>
              </a:rPr>
              <a:t>!$ </a:t>
            </a:r>
            <a:r>
              <a:rPr lang="en-US" dirty="0" err="1" smtClean="0">
                <a:solidFill>
                  <a:srgbClr val="FF0000"/>
                </a:solidFill>
              </a:rPr>
              <a:t>acc</a:t>
            </a:r>
            <a:r>
              <a:rPr lang="en-US" dirty="0" smtClean="0">
                <a:solidFill>
                  <a:srgbClr val="FF0000"/>
                </a:solidFill>
              </a:rPr>
              <a:t> parallel loop present(….)  ASYNC(K)</a:t>
            </a:r>
          </a:p>
          <a:p>
            <a:r>
              <a:rPr lang="en-US" dirty="0" smtClean="0"/>
              <a:t>         DO J = 1, JMAX</a:t>
            </a:r>
            <a:endParaRPr lang="en-US" dirty="0"/>
          </a:p>
          <a:p>
            <a:r>
              <a:rPr lang="en-US" dirty="0" smtClean="0"/>
              <a:t>	call crunch1</a:t>
            </a:r>
          </a:p>
        </p:txBody>
      </p:sp>
      <p:sp>
        <p:nvSpPr>
          <p:cNvPr id="13" name="TextBox 12"/>
          <p:cNvSpPr txBox="1"/>
          <p:nvPr/>
        </p:nvSpPr>
        <p:spPr>
          <a:xfrm>
            <a:off x="2295302" y="3469331"/>
            <a:ext cx="1992853" cy="1200329"/>
          </a:xfrm>
          <a:prstGeom prst="rect">
            <a:avLst/>
          </a:prstGeom>
          <a:noFill/>
        </p:spPr>
        <p:txBody>
          <a:bodyPr wrap="none" rtlCol="0">
            <a:spAutoFit/>
          </a:bodyPr>
          <a:lstStyle/>
          <a:p>
            <a:r>
              <a:rPr lang="en-US" dirty="0" smtClean="0"/>
              <a:t>         call crunch2</a:t>
            </a:r>
          </a:p>
          <a:p>
            <a:r>
              <a:rPr lang="en-US" dirty="0"/>
              <a:t> </a:t>
            </a:r>
            <a:r>
              <a:rPr lang="en-US" dirty="0" smtClean="0"/>
              <a:t>   END DO</a:t>
            </a:r>
          </a:p>
          <a:p>
            <a:r>
              <a:rPr lang="en-US" dirty="0" smtClean="0">
                <a:solidFill>
                  <a:srgbClr val="FF0000"/>
                </a:solidFill>
              </a:rPr>
              <a:t> </a:t>
            </a:r>
            <a:endParaRPr lang="en-US" dirty="0">
              <a:solidFill>
                <a:srgbClr val="FF0000"/>
              </a:solidFill>
            </a:endParaRPr>
          </a:p>
          <a:p>
            <a:endParaRPr lang="en-US" dirty="0" smtClean="0"/>
          </a:p>
        </p:txBody>
      </p:sp>
      <p:sp>
        <p:nvSpPr>
          <p:cNvPr id="14" name="TextBox 13"/>
          <p:cNvSpPr txBox="1"/>
          <p:nvPr/>
        </p:nvSpPr>
        <p:spPr>
          <a:xfrm>
            <a:off x="2186756" y="4778454"/>
            <a:ext cx="5622117" cy="369332"/>
          </a:xfrm>
          <a:prstGeom prst="rect">
            <a:avLst/>
          </a:prstGeom>
          <a:noFill/>
        </p:spPr>
        <p:txBody>
          <a:bodyPr wrap="none" rtlCol="0">
            <a:spAutoFit/>
          </a:bodyPr>
          <a:lstStyle/>
          <a:p>
            <a:r>
              <a:rPr lang="en-US" dirty="0" smtClean="0"/>
              <a:t>call crunch3 </a:t>
            </a:r>
            <a:r>
              <a:rPr lang="en-US" dirty="0" smtClean="0">
                <a:solidFill>
                  <a:srgbClr val="00B050"/>
                </a:solidFill>
              </a:rPr>
              <a:t>  </a:t>
            </a:r>
            <a:r>
              <a:rPr lang="en-US" dirty="0" smtClean="0">
                <a:solidFill>
                  <a:srgbClr val="FF0000"/>
                </a:solidFill>
              </a:rPr>
              <a:t>(Contains </a:t>
            </a:r>
            <a:r>
              <a:rPr lang="en-US" dirty="0" err="1" smtClean="0">
                <a:solidFill>
                  <a:srgbClr val="FF0000"/>
                </a:solidFill>
              </a:rPr>
              <a:t>OpenACC</a:t>
            </a:r>
            <a:r>
              <a:rPr lang="en-US" dirty="0">
                <a:solidFill>
                  <a:srgbClr val="FF0000"/>
                </a:solidFill>
              </a:rPr>
              <a:t> with ASYNC(K</a:t>
            </a:r>
            <a:r>
              <a:rPr lang="en-US" dirty="0" smtClean="0">
                <a:solidFill>
                  <a:srgbClr val="FF0000"/>
                </a:solidFill>
              </a:rPr>
              <a:t>)</a:t>
            </a:r>
            <a:r>
              <a:rPr lang="en-US" dirty="0" smtClean="0">
                <a:solidFill>
                  <a:srgbClr val="00B050"/>
                </a:solidFill>
              </a:rPr>
              <a:t> </a:t>
            </a:r>
            <a:r>
              <a:rPr lang="en-US" dirty="0" smtClean="0">
                <a:solidFill>
                  <a:srgbClr val="FF0000"/>
                </a:solidFill>
              </a:rPr>
              <a:t>)</a:t>
            </a:r>
            <a:r>
              <a:rPr lang="en-US" dirty="0" smtClean="0">
                <a:solidFill>
                  <a:srgbClr val="00B050"/>
                </a:solidFill>
              </a:rPr>
              <a:t> </a:t>
            </a:r>
          </a:p>
        </p:txBody>
      </p:sp>
      <p:sp>
        <p:nvSpPr>
          <p:cNvPr id="15" name="TextBox 14"/>
          <p:cNvSpPr txBox="1"/>
          <p:nvPr/>
        </p:nvSpPr>
        <p:spPr>
          <a:xfrm>
            <a:off x="1752600" y="838199"/>
            <a:ext cx="248786" cy="369332"/>
          </a:xfrm>
          <a:prstGeom prst="rect">
            <a:avLst/>
          </a:prstGeom>
          <a:noFill/>
        </p:spPr>
        <p:txBody>
          <a:bodyPr wrap="none" rtlCol="0">
            <a:spAutoFit/>
          </a:bodyPr>
          <a:lstStyle/>
          <a:p>
            <a:r>
              <a:rPr lang="en-US" dirty="0" smtClean="0">
                <a:solidFill>
                  <a:srgbClr val="FF0000"/>
                </a:solidFill>
              </a:rPr>
              <a:t> </a:t>
            </a:r>
            <a:endParaRPr lang="en-US" dirty="0">
              <a:solidFill>
                <a:srgbClr val="FF0000"/>
              </a:solidFill>
            </a:endParaRPr>
          </a:p>
        </p:txBody>
      </p:sp>
      <p:sp>
        <p:nvSpPr>
          <p:cNvPr id="16" name="TextBox 15"/>
          <p:cNvSpPr txBox="1"/>
          <p:nvPr/>
        </p:nvSpPr>
        <p:spPr>
          <a:xfrm>
            <a:off x="2043088" y="3970014"/>
            <a:ext cx="4019049" cy="923330"/>
          </a:xfrm>
          <a:prstGeom prst="rect">
            <a:avLst/>
          </a:prstGeom>
          <a:noFill/>
        </p:spPr>
        <p:txBody>
          <a:bodyPr wrap="none" rtlCol="0">
            <a:spAutoFit/>
          </a:bodyPr>
          <a:lstStyle/>
          <a:p>
            <a:r>
              <a:rPr lang="en-US" dirty="0" smtClean="0">
                <a:solidFill>
                  <a:srgbClr val="FF0000"/>
                </a:solidFill>
              </a:rPr>
              <a:t>!$</a:t>
            </a:r>
            <a:r>
              <a:rPr lang="en-US" dirty="0" err="1" smtClean="0">
                <a:solidFill>
                  <a:srgbClr val="FF0000"/>
                </a:solidFill>
              </a:rPr>
              <a:t>acc</a:t>
            </a:r>
            <a:r>
              <a:rPr lang="en-US" dirty="0" smtClean="0">
                <a:solidFill>
                  <a:srgbClr val="FF0000"/>
                </a:solidFill>
              </a:rPr>
              <a:t> end parallel loop</a:t>
            </a:r>
          </a:p>
          <a:p>
            <a:r>
              <a:rPr lang="en-US" dirty="0" smtClean="0">
                <a:solidFill>
                  <a:srgbClr val="FF0000"/>
                </a:solidFill>
              </a:rPr>
              <a:t>!$</a:t>
            </a:r>
            <a:r>
              <a:rPr lang="en-US" dirty="0" err="1" smtClean="0">
                <a:solidFill>
                  <a:srgbClr val="FF0000"/>
                </a:solidFill>
              </a:rPr>
              <a:t>acc</a:t>
            </a:r>
            <a:r>
              <a:rPr lang="en-US" dirty="0" smtClean="0">
                <a:solidFill>
                  <a:srgbClr val="FF0000"/>
                </a:solidFill>
              </a:rPr>
              <a:t> wait(K)</a:t>
            </a:r>
          </a:p>
          <a:p>
            <a:r>
              <a:rPr lang="en-US" dirty="0" smtClean="0"/>
              <a:t>  call communicate0 (Contains MPI)</a:t>
            </a:r>
            <a:r>
              <a:rPr lang="en-US" dirty="0" smtClean="0">
                <a:solidFill>
                  <a:srgbClr val="00B050"/>
                </a:solidFill>
              </a:rPr>
              <a:t>   </a:t>
            </a:r>
          </a:p>
        </p:txBody>
      </p:sp>
      <p:sp>
        <p:nvSpPr>
          <p:cNvPr id="17" name="TextBox 16"/>
          <p:cNvSpPr txBox="1"/>
          <p:nvPr/>
        </p:nvSpPr>
        <p:spPr>
          <a:xfrm>
            <a:off x="1752600" y="838199"/>
            <a:ext cx="5694829" cy="646331"/>
          </a:xfrm>
          <a:prstGeom prst="rect">
            <a:avLst/>
          </a:prstGeom>
          <a:noFill/>
        </p:spPr>
        <p:txBody>
          <a:bodyPr wrap="none" rtlCol="0">
            <a:spAutoFit/>
          </a:bodyPr>
          <a:lstStyle/>
          <a:p>
            <a:r>
              <a:rPr lang="en-US" dirty="0" smtClean="0">
                <a:solidFill>
                  <a:srgbClr val="FF0000"/>
                </a:solidFill>
              </a:rPr>
              <a:t>!$</a:t>
            </a:r>
            <a:r>
              <a:rPr lang="en-US" dirty="0" err="1" smtClean="0">
                <a:solidFill>
                  <a:srgbClr val="FF0000"/>
                </a:solidFill>
              </a:rPr>
              <a:t>acc</a:t>
            </a:r>
            <a:r>
              <a:rPr lang="en-US" dirty="0" smtClean="0">
                <a:solidFill>
                  <a:srgbClr val="FF0000"/>
                </a:solidFill>
              </a:rPr>
              <a:t> data </a:t>
            </a:r>
            <a:r>
              <a:rPr lang="en-US" dirty="0" err="1" smtClean="0">
                <a:solidFill>
                  <a:srgbClr val="FF0000"/>
                </a:solidFill>
              </a:rPr>
              <a:t>copyin</a:t>
            </a:r>
            <a:r>
              <a:rPr lang="en-US" dirty="0" smtClean="0">
                <a:solidFill>
                  <a:srgbClr val="FF0000"/>
                </a:solidFill>
              </a:rPr>
              <a:t>(</a:t>
            </a:r>
            <a:r>
              <a:rPr lang="en-US" dirty="0" err="1" smtClean="0">
                <a:solidFill>
                  <a:srgbClr val="FF0000"/>
                </a:solidFill>
              </a:rPr>
              <a:t>OpenMP</a:t>
            </a:r>
            <a:r>
              <a:rPr lang="en-US" dirty="0" smtClean="0">
                <a:solidFill>
                  <a:srgbClr val="FF0000"/>
                </a:solidFill>
              </a:rPr>
              <a:t> shared data…</a:t>
            </a:r>
          </a:p>
          <a:p>
            <a:r>
              <a:rPr lang="en-US" dirty="0" smtClean="0">
                <a:solidFill>
                  <a:srgbClr val="FF0000"/>
                </a:solidFill>
              </a:rPr>
              <a:t>!$</a:t>
            </a:r>
            <a:r>
              <a:rPr lang="en-US" dirty="0" err="1" smtClean="0">
                <a:solidFill>
                  <a:srgbClr val="FF0000"/>
                </a:solidFill>
              </a:rPr>
              <a:t>acc</a:t>
            </a:r>
            <a:r>
              <a:rPr lang="en-US" dirty="0" smtClean="0">
                <a:solidFill>
                  <a:srgbClr val="FF0000"/>
                </a:solidFill>
              </a:rPr>
              <a:t>         </a:t>
            </a:r>
            <a:r>
              <a:rPr lang="en-US" dirty="0" err="1" smtClean="0">
                <a:solidFill>
                  <a:srgbClr val="FF0000"/>
                </a:solidFill>
              </a:rPr>
              <a:t>present_or_create</a:t>
            </a:r>
            <a:r>
              <a:rPr lang="en-US" dirty="0" smtClean="0">
                <a:solidFill>
                  <a:srgbClr val="FF0000"/>
                </a:solidFill>
              </a:rPr>
              <a:t>( </a:t>
            </a:r>
            <a:r>
              <a:rPr lang="en-US" dirty="0" err="1" smtClean="0">
                <a:solidFill>
                  <a:srgbClr val="FF0000"/>
                </a:solidFill>
              </a:rPr>
              <a:t>OpenMP</a:t>
            </a:r>
            <a:r>
              <a:rPr lang="en-US" dirty="0" smtClean="0">
                <a:solidFill>
                  <a:srgbClr val="FF0000"/>
                </a:solidFill>
              </a:rPr>
              <a:t> private data…</a:t>
            </a:r>
            <a:endParaRPr lang="en-US" dirty="0">
              <a:solidFill>
                <a:srgbClr val="FF0000"/>
              </a:solidFill>
            </a:endParaRPr>
          </a:p>
        </p:txBody>
      </p:sp>
    </p:spTree>
    <p:extLst>
      <p:ext uri="{BB962C8B-B14F-4D97-AF65-F5344CB8AC3E}">
        <p14:creationId xmlns:p14="http://schemas.microsoft.com/office/powerpoint/2010/main" val="147144217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3. Use </a:t>
            </a:r>
            <a:r>
              <a:rPr lang="en-US" dirty="0" err="1"/>
              <a:t>OpenACC</a:t>
            </a:r>
            <a:r>
              <a:rPr lang="en-US" dirty="0"/>
              <a:t> to identify data motion require to run with companion </a:t>
            </a:r>
            <a:r>
              <a:rPr lang="en-US" dirty="0" smtClean="0"/>
              <a:t>accelerator</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135</a:t>
            </a:fld>
            <a:endParaRPr lang="en-US"/>
          </a:p>
        </p:txBody>
      </p:sp>
      <p:sp>
        <p:nvSpPr>
          <p:cNvPr id="7" name="TextBox 6"/>
          <p:cNvSpPr txBox="1"/>
          <p:nvPr/>
        </p:nvSpPr>
        <p:spPr>
          <a:xfrm>
            <a:off x="152400" y="990600"/>
            <a:ext cx="9530173" cy="7371249"/>
          </a:xfrm>
          <a:prstGeom prst="rect">
            <a:avLst/>
          </a:prstGeom>
          <a:noFill/>
        </p:spPr>
        <p:txBody>
          <a:bodyPr wrap="none" rtlCol="0">
            <a:spAutoFit/>
          </a:bodyPr>
          <a:lstStyle/>
          <a:p>
            <a:r>
              <a:rPr lang="en-US" sz="1100" dirty="0">
                <a:latin typeface="Courier New" pitchFamily="49" charset="0"/>
                <a:cs typeface="Courier New" pitchFamily="49" charset="0"/>
              </a:rPr>
              <a:t> </a:t>
            </a:r>
            <a:r>
              <a:rPr lang="en-US" sz="1100" dirty="0" smtClean="0">
                <a:latin typeface="Courier New" pitchFamily="49" charset="0"/>
                <a:cs typeface="Courier New" pitchFamily="49" charset="0"/>
              </a:rPr>
              <a:t>  46</a:t>
            </a:r>
            <a:r>
              <a:rPr lang="en-US" sz="1100" dirty="0">
                <a:latin typeface="Courier New" pitchFamily="49" charset="0"/>
                <a:cs typeface="Courier New" pitchFamily="49" charset="0"/>
              </a:rPr>
              <a:t>.  + G-------------&lt;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parallel loop private( </a:t>
            </a:r>
            <a:r>
              <a:rPr lang="en-US" sz="1100" dirty="0" err="1">
                <a:latin typeface="Courier New" pitchFamily="49" charset="0"/>
                <a:cs typeface="Courier New" pitchFamily="49" charset="0"/>
              </a:rPr>
              <a:t>k,j,i,n,r</a:t>
            </a:r>
            <a:r>
              <a:rPr lang="en-US" sz="1100" dirty="0">
                <a:latin typeface="Courier New" pitchFamily="49" charset="0"/>
                <a:cs typeface="Courier New" pitchFamily="49" charset="0"/>
              </a:rPr>
              <a:t>, p, e, q, u, v, w, svel0,&amp;</a:t>
            </a:r>
          </a:p>
          <a:p>
            <a:r>
              <a:rPr lang="en-US" sz="1100" dirty="0">
                <a:latin typeface="Courier New" pitchFamily="49" charset="0"/>
                <a:cs typeface="Courier New" pitchFamily="49" charset="0"/>
              </a:rPr>
              <a:t>   47.    G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&amp;      </a:t>
            </a:r>
            <a:r>
              <a:rPr lang="en-US" sz="1100" dirty="0" err="1">
                <a:latin typeface="Courier New" pitchFamily="49" charset="0"/>
                <a:cs typeface="Courier New" pitchFamily="49" charset="0"/>
              </a:rPr>
              <a:t>xa</a:t>
            </a:r>
            <a:r>
              <a:rPr lang="en-US" sz="1100" dirty="0">
                <a:latin typeface="Courier New" pitchFamily="49" charset="0"/>
                <a:cs typeface="Courier New" pitchFamily="49" charset="0"/>
              </a:rPr>
              <a:t>, xa0, dx, dx0, </a:t>
            </a:r>
            <a:r>
              <a:rPr lang="en-US" sz="1100" dirty="0" err="1">
                <a:latin typeface="Courier New" pitchFamily="49" charset="0"/>
                <a:cs typeface="Courier New" pitchFamily="49" charset="0"/>
              </a:rPr>
              <a:t>dvol</a:t>
            </a:r>
            <a:r>
              <a:rPr lang="en-US" sz="1100" dirty="0">
                <a:latin typeface="Courier New" pitchFamily="49" charset="0"/>
                <a:cs typeface="Courier New" pitchFamily="49" charset="0"/>
              </a:rPr>
              <a:t>, f, flat, </a:t>
            </a:r>
            <a:r>
              <a:rPr lang="en-US" sz="1100" dirty="0" err="1">
                <a:latin typeface="Courier New" pitchFamily="49" charset="0"/>
                <a:cs typeface="Courier New" pitchFamily="49" charset="0"/>
              </a:rPr>
              <a:t>para,radius</a:t>
            </a:r>
            <a:r>
              <a:rPr lang="en-US" sz="1100" dirty="0">
                <a:latin typeface="Courier New" pitchFamily="49" charset="0"/>
                <a:cs typeface="Courier New" pitchFamily="49" charset="0"/>
              </a:rPr>
              <a:t>, theta, </a:t>
            </a:r>
            <a:r>
              <a:rPr lang="en-US" sz="1100" dirty="0" err="1">
                <a:latin typeface="Courier New" pitchFamily="49" charset="0"/>
                <a:cs typeface="Courier New" pitchFamily="49" charset="0"/>
              </a:rPr>
              <a:t>stheta</a:t>
            </a:r>
            <a:r>
              <a:rPr lang="en-US" sz="1100" dirty="0">
                <a:latin typeface="Courier New" pitchFamily="49" charset="0"/>
                <a:cs typeface="Courier New" pitchFamily="49" charset="0"/>
              </a:rPr>
              <a:t>)&amp;</a:t>
            </a:r>
          </a:p>
          <a:p>
            <a:r>
              <a:rPr lang="en-US" sz="1100" dirty="0">
                <a:latin typeface="Courier New" pitchFamily="49" charset="0"/>
                <a:cs typeface="Courier New" pitchFamily="49" charset="0"/>
              </a:rPr>
              <a:t>   48.    G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&amp;      reduction(</a:t>
            </a:r>
            <a:r>
              <a:rPr lang="en-US" sz="1100" dirty="0" err="1">
                <a:latin typeface="Courier New" pitchFamily="49" charset="0"/>
                <a:cs typeface="Courier New" pitchFamily="49" charset="0"/>
              </a:rPr>
              <a:t>max:svel</a:t>
            </a:r>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49.    G               #else</a:t>
            </a:r>
          </a:p>
          <a:p>
            <a:r>
              <a:rPr lang="en-US" sz="1100" dirty="0">
                <a:latin typeface="Courier New" pitchFamily="49" charset="0"/>
                <a:cs typeface="Courier New" pitchFamily="49" charset="0"/>
              </a:rPr>
              <a:t>   50.    G               !$</a:t>
            </a:r>
            <a:r>
              <a:rPr lang="en-US" sz="1100" dirty="0" err="1">
                <a:latin typeface="Courier New" pitchFamily="49" charset="0"/>
                <a:cs typeface="Courier New" pitchFamily="49" charset="0"/>
              </a:rPr>
              <a:t>omp</a:t>
            </a:r>
            <a:r>
              <a:rPr lang="en-US" sz="1100" dirty="0">
                <a:latin typeface="Courier New" pitchFamily="49" charset="0"/>
                <a:cs typeface="Courier New" pitchFamily="49" charset="0"/>
              </a:rPr>
              <a:t> parallel do private( </a:t>
            </a:r>
            <a:r>
              <a:rPr lang="en-US" sz="1100" dirty="0" err="1">
                <a:latin typeface="Courier New" pitchFamily="49" charset="0"/>
                <a:cs typeface="Courier New" pitchFamily="49" charset="0"/>
              </a:rPr>
              <a:t>k,j,i,n,r</a:t>
            </a:r>
            <a:r>
              <a:rPr lang="en-US" sz="1100" dirty="0">
                <a:latin typeface="Courier New" pitchFamily="49" charset="0"/>
                <a:cs typeface="Courier New" pitchFamily="49" charset="0"/>
              </a:rPr>
              <a:t>, p, e, q, u, v, w, svel0,&amp;</a:t>
            </a:r>
          </a:p>
          <a:p>
            <a:r>
              <a:rPr lang="en-US" sz="1100" dirty="0">
                <a:latin typeface="Courier New" pitchFamily="49" charset="0"/>
                <a:cs typeface="Courier New" pitchFamily="49" charset="0"/>
              </a:rPr>
              <a:t>   51.    G               !$</a:t>
            </a:r>
            <a:r>
              <a:rPr lang="en-US" sz="1100" dirty="0" err="1">
                <a:latin typeface="Courier New" pitchFamily="49" charset="0"/>
                <a:cs typeface="Courier New" pitchFamily="49" charset="0"/>
              </a:rPr>
              <a:t>omp</a:t>
            </a:r>
            <a:r>
              <a:rPr lang="en-US" sz="1100" dirty="0">
                <a:latin typeface="Courier New" pitchFamily="49" charset="0"/>
                <a:cs typeface="Courier New" pitchFamily="49" charset="0"/>
              </a:rPr>
              <a:t>&amp;      </a:t>
            </a:r>
            <a:r>
              <a:rPr lang="en-US" sz="1100" dirty="0" err="1">
                <a:latin typeface="Courier New" pitchFamily="49" charset="0"/>
                <a:cs typeface="Courier New" pitchFamily="49" charset="0"/>
              </a:rPr>
              <a:t>xa</a:t>
            </a:r>
            <a:r>
              <a:rPr lang="en-US" sz="1100" dirty="0">
                <a:latin typeface="Courier New" pitchFamily="49" charset="0"/>
                <a:cs typeface="Courier New" pitchFamily="49" charset="0"/>
              </a:rPr>
              <a:t>, xa0, dx, dx0, </a:t>
            </a:r>
            <a:r>
              <a:rPr lang="en-US" sz="1100" dirty="0" err="1">
                <a:latin typeface="Courier New" pitchFamily="49" charset="0"/>
                <a:cs typeface="Courier New" pitchFamily="49" charset="0"/>
              </a:rPr>
              <a:t>dvol</a:t>
            </a:r>
            <a:r>
              <a:rPr lang="en-US" sz="1100" dirty="0">
                <a:latin typeface="Courier New" pitchFamily="49" charset="0"/>
                <a:cs typeface="Courier New" pitchFamily="49" charset="0"/>
              </a:rPr>
              <a:t>, f, flat, </a:t>
            </a:r>
            <a:r>
              <a:rPr lang="en-US" sz="1100" dirty="0" err="1">
                <a:latin typeface="Courier New" pitchFamily="49" charset="0"/>
                <a:cs typeface="Courier New" pitchFamily="49" charset="0"/>
              </a:rPr>
              <a:t>para,radius</a:t>
            </a:r>
            <a:r>
              <a:rPr lang="en-US" sz="1100" dirty="0">
                <a:latin typeface="Courier New" pitchFamily="49" charset="0"/>
                <a:cs typeface="Courier New" pitchFamily="49" charset="0"/>
              </a:rPr>
              <a:t>, theta, </a:t>
            </a:r>
            <a:r>
              <a:rPr lang="en-US" sz="1100" dirty="0" err="1">
                <a:latin typeface="Courier New" pitchFamily="49" charset="0"/>
                <a:cs typeface="Courier New" pitchFamily="49" charset="0"/>
              </a:rPr>
              <a:t>stheta</a:t>
            </a:r>
            <a:r>
              <a:rPr lang="en-US" sz="1100" dirty="0">
                <a:latin typeface="Courier New" pitchFamily="49" charset="0"/>
                <a:cs typeface="Courier New" pitchFamily="49" charset="0"/>
              </a:rPr>
              <a:t>)&amp;</a:t>
            </a:r>
          </a:p>
          <a:p>
            <a:r>
              <a:rPr lang="en-US" sz="1100" dirty="0">
                <a:latin typeface="Courier New" pitchFamily="49" charset="0"/>
                <a:cs typeface="Courier New" pitchFamily="49" charset="0"/>
              </a:rPr>
              <a:t>   52.    G               !$</a:t>
            </a:r>
            <a:r>
              <a:rPr lang="en-US" sz="1100" dirty="0" err="1">
                <a:latin typeface="Courier New" pitchFamily="49" charset="0"/>
                <a:cs typeface="Courier New" pitchFamily="49" charset="0"/>
              </a:rPr>
              <a:t>omp</a:t>
            </a:r>
            <a:r>
              <a:rPr lang="en-US" sz="1100" dirty="0">
                <a:latin typeface="Courier New" pitchFamily="49" charset="0"/>
                <a:cs typeface="Courier New" pitchFamily="49" charset="0"/>
              </a:rPr>
              <a:t>&amp;      reduction(</a:t>
            </a:r>
            <a:r>
              <a:rPr lang="en-US" sz="1100" dirty="0" err="1">
                <a:latin typeface="Courier New" pitchFamily="49" charset="0"/>
                <a:cs typeface="Courier New" pitchFamily="49" charset="0"/>
              </a:rPr>
              <a:t>max:svel</a:t>
            </a:r>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53.    G               #</a:t>
            </a:r>
            <a:r>
              <a:rPr lang="en-US" sz="1100" dirty="0" err="1">
                <a:latin typeface="Courier New" pitchFamily="49" charset="0"/>
                <a:cs typeface="Courier New" pitchFamily="49" charset="0"/>
              </a:rPr>
              <a:t>endif</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54.  + G g-----------&lt; do k = 1, </a:t>
            </a:r>
            <a:r>
              <a:rPr lang="en-US" sz="1100" dirty="0" err="1">
                <a:latin typeface="Courier New" pitchFamily="49" charset="0"/>
                <a:cs typeface="Courier New" pitchFamily="49" charset="0"/>
              </a:rPr>
              <a:t>ks</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55.  +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3---------&lt;  do j = 1, </a:t>
            </a:r>
            <a:r>
              <a:rPr lang="en-US" sz="1100" dirty="0" err="1">
                <a:latin typeface="Courier New" pitchFamily="49" charset="0"/>
                <a:cs typeface="Courier New" pitchFamily="49" charset="0"/>
              </a:rPr>
              <a:t>js</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56.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theta=0.0</a:t>
            </a:r>
          </a:p>
          <a:p>
            <a:r>
              <a:rPr lang="en-US" sz="1100" dirty="0">
                <a:latin typeface="Courier New" pitchFamily="49" charset="0"/>
                <a:cs typeface="Courier New" pitchFamily="49" charset="0"/>
              </a:rPr>
              <a:t>   57.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a:t>
            </a:r>
            <a:r>
              <a:rPr lang="en-US" sz="1100" dirty="0" err="1">
                <a:latin typeface="Courier New" pitchFamily="49" charset="0"/>
                <a:cs typeface="Courier New" pitchFamily="49" charset="0"/>
              </a:rPr>
              <a:t>stheta</a:t>
            </a:r>
            <a:r>
              <a:rPr lang="en-US" sz="1100" dirty="0">
                <a:latin typeface="Courier New" pitchFamily="49" charset="0"/>
                <a:cs typeface="Courier New" pitchFamily="49" charset="0"/>
              </a:rPr>
              <a:t>=0.0</a:t>
            </a:r>
          </a:p>
          <a:p>
            <a:r>
              <a:rPr lang="en-US" sz="1100" dirty="0">
                <a:latin typeface="Courier New" pitchFamily="49" charset="0"/>
                <a:cs typeface="Courier New" pitchFamily="49" charset="0"/>
              </a:rPr>
              <a:t>   58.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radius=0.0</a:t>
            </a:r>
          </a:p>
          <a:p>
            <a:r>
              <a:rPr lang="en-US" sz="1100" dirty="0">
                <a:latin typeface="Courier New" pitchFamily="49" charset="0"/>
                <a:cs typeface="Courier New" pitchFamily="49" charset="0"/>
              </a:rPr>
              <a:t>   59.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a:t>
            </a:r>
          </a:p>
          <a:p>
            <a:r>
              <a:rPr lang="en-US" sz="1100" dirty="0">
                <a:latin typeface="Courier New" pitchFamily="49" charset="0"/>
                <a:cs typeface="Courier New" pitchFamily="49" charset="0"/>
              </a:rPr>
              <a:t>   60.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 Put state variables into 1D arrays, padding with 6 ghost zones</a:t>
            </a:r>
          </a:p>
          <a:p>
            <a:r>
              <a:rPr lang="en-US" sz="1100" dirty="0">
                <a:latin typeface="Courier New" pitchFamily="49" charset="0"/>
                <a:cs typeface="Courier New" pitchFamily="49" charset="0"/>
              </a:rPr>
              <a:t>   61.  +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4-------&lt;    do m = 1, </a:t>
            </a:r>
            <a:r>
              <a:rPr lang="en-US" sz="1100" dirty="0" err="1">
                <a:latin typeface="Courier New" pitchFamily="49" charset="0"/>
                <a:cs typeface="Courier New" pitchFamily="49" charset="0"/>
              </a:rPr>
              <a:t>npey</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62.  +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4 r4----&lt;     do </a:t>
            </a:r>
            <a:r>
              <a:rPr lang="en-US" sz="1100" dirty="0" err="1">
                <a:latin typeface="Courier New" pitchFamily="49" charset="0"/>
                <a:cs typeface="Courier New" pitchFamily="49" charset="0"/>
              </a:rPr>
              <a:t>i</a:t>
            </a:r>
            <a:r>
              <a:rPr lang="en-US" sz="1100" dirty="0">
                <a:latin typeface="Courier New" pitchFamily="49" charset="0"/>
                <a:cs typeface="Courier New" pitchFamily="49" charset="0"/>
              </a:rPr>
              <a:t> = 1, </a:t>
            </a:r>
            <a:r>
              <a:rPr lang="en-US" sz="1100" dirty="0" err="1">
                <a:latin typeface="Courier New" pitchFamily="49" charset="0"/>
                <a:cs typeface="Courier New" pitchFamily="49" charset="0"/>
              </a:rPr>
              <a:t>isy</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63.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4 r4            n = </a:t>
            </a:r>
            <a:r>
              <a:rPr lang="en-US" sz="1100" dirty="0" err="1">
                <a:latin typeface="Courier New" pitchFamily="49" charset="0"/>
                <a:cs typeface="Courier New" pitchFamily="49" charset="0"/>
              </a:rPr>
              <a:t>i</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isy</a:t>
            </a:r>
            <a:r>
              <a:rPr lang="en-US" sz="1100" dirty="0">
                <a:latin typeface="Courier New" pitchFamily="49" charset="0"/>
                <a:cs typeface="Courier New" pitchFamily="49" charset="0"/>
              </a:rPr>
              <a:t>*(m-1) + 6</a:t>
            </a:r>
          </a:p>
          <a:p>
            <a:r>
              <a:rPr lang="en-US" sz="1100" dirty="0">
                <a:latin typeface="Courier New" pitchFamily="49" charset="0"/>
                <a:cs typeface="Courier New" pitchFamily="49" charset="0"/>
              </a:rPr>
              <a:t>   64.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4 r4            r(n) = recv2(1,k,i,j,m)</a:t>
            </a:r>
          </a:p>
          <a:p>
            <a:r>
              <a:rPr lang="en-US" sz="1100" dirty="0">
                <a:latin typeface="Courier New" pitchFamily="49" charset="0"/>
                <a:cs typeface="Courier New" pitchFamily="49" charset="0"/>
              </a:rPr>
              <a:t>   65.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4 r4            p(n) = recv2(2,k,i,j,m)</a:t>
            </a:r>
          </a:p>
          <a:p>
            <a:r>
              <a:rPr lang="en-US" sz="1100" dirty="0">
                <a:latin typeface="Courier New" pitchFamily="49" charset="0"/>
                <a:cs typeface="Courier New" pitchFamily="49" charset="0"/>
              </a:rPr>
              <a:t>   66.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4 r4            u(n) = recv2(3,k,i,j,m)</a:t>
            </a:r>
          </a:p>
          <a:p>
            <a:r>
              <a:rPr lang="en-US" sz="1100" dirty="0">
                <a:latin typeface="Courier New" pitchFamily="49" charset="0"/>
                <a:cs typeface="Courier New" pitchFamily="49" charset="0"/>
              </a:rPr>
              <a:t>   67.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4 r4            v(n) = recv2(4,k,i,j,m)</a:t>
            </a:r>
          </a:p>
          <a:p>
            <a:r>
              <a:rPr lang="en-US" sz="1100" dirty="0">
                <a:latin typeface="Courier New" pitchFamily="49" charset="0"/>
                <a:cs typeface="Courier New" pitchFamily="49" charset="0"/>
              </a:rPr>
              <a:t>   68.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4 r4            w(n) = recv2(5,k,i,j,m)</a:t>
            </a:r>
          </a:p>
          <a:p>
            <a:r>
              <a:rPr lang="en-US" sz="1100" dirty="0">
                <a:latin typeface="Courier New" pitchFamily="49" charset="0"/>
                <a:cs typeface="Courier New" pitchFamily="49" charset="0"/>
              </a:rPr>
              <a:t>   69.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4 r4            f(n) = recv2(6,k,i,j,m)</a:t>
            </a:r>
          </a:p>
          <a:p>
            <a:r>
              <a:rPr lang="en-US" sz="1100" dirty="0">
                <a:latin typeface="Courier New" pitchFamily="49" charset="0"/>
                <a:cs typeface="Courier New" pitchFamily="49" charset="0"/>
              </a:rPr>
              <a:t>   70.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4 r4----&gt;     </a:t>
            </a:r>
            <a:r>
              <a:rPr lang="en-US" sz="1100" dirty="0" err="1">
                <a:latin typeface="Courier New" pitchFamily="49" charset="0"/>
                <a:cs typeface="Courier New" pitchFamily="49" charset="0"/>
              </a:rPr>
              <a:t>enddo</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71.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4-------&gt;    </a:t>
            </a:r>
            <a:r>
              <a:rPr lang="en-US" sz="1100" dirty="0" err="1">
                <a:latin typeface="Courier New" pitchFamily="49" charset="0"/>
                <a:cs typeface="Courier New" pitchFamily="49" charset="0"/>
              </a:rPr>
              <a:t>enddo</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72.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a:t>
            </a:r>
          </a:p>
          <a:p>
            <a:r>
              <a:rPr lang="en-US" sz="1100" dirty="0">
                <a:latin typeface="Courier New" pitchFamily="49" charset="0"/>
                <a:cs typeface="Courier New" pitchFamily="49" charset="0"/>
              </a:rPr>
              <a:t>   73.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g-------&lt;    do </a:t>
            </a:r>
            <a:r>
              <a:rPr lang="en-US" sz="1100" dirty="0" err="1">
                <a:latin typeface="Courier New" pitchFamily="49" charset="0"/>
                <a:cs typeface="Courier New" pitchFamily="49" charset="0"/>
              </a:rPr>
              <a:t>i</a:t>
            </a:r>
            <a:r>
              <a:rPr lang="en-US" sz="1100" dirty="0">
                <a:latin typeface="Courier New" pitchFamily="49" charset="0"/>
                <a:cs typeface="Courier New" pitchFamily="49" charset="0"/>
              </a:rPr>
              <a:t> = 1,imax</a:t>
            </a:r>
          </a:p>
          <a:p>
            <a:r>
              <a:rPr lang="en-US" sz="1100" dirty="0">
                <a:latin typeface="Courier New" pitchFamily="49" charset="0"/>
                <a:cs typeface="Courier New" pitchFamily="49" charset="0"/>
              </a:rPr>
              <a:t>   74.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              n = </a:t>
            </a:r>
            <a:r>
              <a:rPr lang="en-US" sz="1100" dirty="0" err="1">
                <a:latin typeface="Courier New" pitchFamily="49" charset="0"/>
                <a:cs typeface="Courier New" pitchFamily="49" charset="0"/>
              </a:rPr>
              <a:t>i</a:t>
            </a:r>
            <a:r>
              <a:rPr lang="en-US" sz="1100" dirty="0">
                <a:latin typeface="Courier New" pitchFamily="49" charset="0"/>
                <a:cs typeface="Courier New" pitchFamily="49" charset="0"/>
              </a:rPr>
              <a:t> + 6</a:t>
            </a:r>
          </a:p>
          <a:p>
            <a:r>
              <a:rPr lang="en-US" sz="1100" dirty="0">
                <a:latin typeface="Courier New" pitchFamily="49" charset="0"/>
                <a:cs typeface="Courier New" pitchFamily="49" charset="0"/>
              </a:rPr>
              <a:t>   75.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              xa0(n) = </a:t>
            </a:r>
            <a:r>
              <a:rPr lang="en-US" sz="1100" dirty="0" err="1">
                <a:latin typeface="Courier New" pitchFamily="49" charset="0"/>
                <a:cs typeface="Courier New" pitchFamily="49" charset="0"/>
              </a:rPr>
              <a:t>zxa</a:t>
            </a:r>
            <a:r>
              <a:rPr lang="en-US" sz="1100" dirty="0">
                <a:latin typeface="Courier New" pitchFamily="49" charset="0"/>
                <a:cs typeface="Courier New" pitchFamily="49" charset="0"/>
              </a:rPr>
              <a:t>(</a:t>
            </a:r>
            <a:r>
              <a:rPr lang="en-US" sz="1100" dirty="0" err="1">
                <a:latin typeface="Courier New" pitchFamily="49" charset="0"/>
                <a:cs typeface="Courier New" pitchFamily="49" charset="0"/>
              </a:rPr>
              <a:t>i</a:t>
            </a:r>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76.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              dx0(n) = </a:t>
            </a:r>
            <a:r>
              <a:rPr lang="en-US" sz="1100" dirty="0" err="1">
                <a:latin typeface="Courier New" pitchFamily="49" charset="0"/>
                <a:cs typeface="Courier New" pitchFamily="49" charset="0"/>
              </a:rPr>
              <a:t>zdx</a:t>
            </a:r>
            <a:r>
              <a:rPr lang="en-US" sz="1100" dirty="0">
                <a:latin typeface="Courier New" pitchFamily="49" charset="0"/>
                <a:cs typeface="Courier New" pitchFamily="49" charset="0"/>
              </a:rPr>
              <a:t>(</a:t>
            </a:r>
            <a:r>
              <a:rPr lang="en-US" sz="1100" dirty="0" err="1">
                <a:latin typeface="Courier New" pitchFamily="49" charset="0"/>
                <a:cs typeface="Courier New" pitchFamily="49" charset="0"/>
              </a:rPr>
              <a:t>i</a:t>
            </a:r>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77.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              </a:t>
            </a:r>
            <a:r>
              <a:rPr lang="en-US" sz="1100" dirty="0" err="1">
                <a:latin typeface="Courier New" pitchFamily="49" charset="0"/>
                <a:cs typeface="Courier New" pitchFamily="49" charset="0"/>
              </a:rPr>
              <a:t>xa</a:t>
            </a:r>
            <a:r>
              <a:rPr lang="en-US" sz="1100" dirty="0">
                <a:latin typeface="Courier New" pitchFamily="49" charset="0"/>
                <a:cs typeface="Courier New" pitchFamily="49" charset="0"/>
              </a:rPr>
              <a:t> (n) = </a:t>
            </a:r>
            <a:r>
              <a:rPr lang="en-US" sz="1100" dirty="0" err="1">
                <a:latin typeface="Courier New" pitchFamily="49" charset="0"/>
                <a:cs typeface="Courier New" pitchFamily="49" charset="0"/>
              </a:rPr>
              <a:t>zxa</a:t>
            </a:r>
            <a:r>
              <a:rPr lang="en-US" sz="1100" dirty="0">
                <a:latin typeface="Courier New" pitchFamily="49" charset="0"/>
                <a:cs typeface="Courier New" pitchFamily="49" charset="0"/>
              </a:rPr>
              <a:t>(</a:t>
            </a:r>
            <a:r>
              <a:rPr lang="en-US" sz="1100" dirty="0" err="1">
                <a:latin typeface="Courier New" pitchFamily="49" charset="0"/>
                <a:cs typeface="Courier New" pitchFamily="49" charset="0"/>
              </a:rPr>
              <a:t>i</a:t>
            </a:r>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78.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              dx (n) = </a:t>
            </a:r>
            <a:r>
              <a:rPr lang="en-US" sz="1100" dirty="0" err="1">
                <a:latin typeface="Courier New" pitchFamily="49" charset="0"/>
                <a:cs typeface="Courier New" pitchFamily="49" charset="0"/>
              </a:rPr>
              <a:t>zdx</a:t>
            </a:r>
            <a:r>
              <a:rPr lang="en-US" sz="1100" dirty="0">
                <a:latin typeface="Courier New" pitchFamily="49" charset="0"/>
                <a:cs typeface="Courier New" pitchFamily="49" charset="0"/>
              </a:rPr>
              <a:t>(</a:t>
            </a:r>
            <a:r>
              <a:rPr lang="en-US" sz="1100" dirty="0" err="1">
                <a:latin typeface="Courier New" pitchFamily="49" charset="0"/>
                <a:cs typeface="Courier New" pitchFamily="49" charset="0"/>
              </a:rPr>
              <a:t>i</a:t>
            </a:r>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79.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              p  (n) = max(</a:t>
            </a:r>
            <a:r>
              <a:rPr lang="en-US" sz="1100" dirty="0" err="1">
                <a:latin typeface="Courier New" pitchFamily="49" charset="0"/>
                <a:cs typeface="Courier New" pitchFamily="49" charset="0"/>
              </a:rPr>
              <a:t>smallp,p</a:t>
            </a:r>
            <a:r>
              <a:rPr lang="en-US" sz="1100" dirty="0">
                <a:latin typeface="Courier New" pitchFamily="49" charset="0"/>
                <a:cs typeface="Courier New" pitchFamily="49" charset="0"/>
              </a:rPr>
              <a:t>(n))</a:t>
            </a:r>
          </a:p>
          <a:p>
            <a:r>
              <a:rPr lang="en-US" sz="1100" dirty="0">
                <a:latin typeface="Courier New" pitchFamily="49" charset="0"/>
                <a:cs typeface="Courier New" pitchFamily="49" charset="0"/>
              </a:rPr>
              <a:t>   80.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              e  (n) = p(n)/(r(n)*</a:t>
            </a:r>
            <a:r>
              <a:rPr lang="en-US" sz="1100" dirty="0" err="1">
                <a:latin typeface="Courier New" pitchFamily="49" charset="0"/>
                <a:cs typeface="Courier New" pitchFamily="49" charset="0"/>
              </a:rPr>
              <a:t>gamm</a:t>
            </a:r>
            <a:r>
              <a:rPr lang="en-US" sz="1100" dirty="0">
                <a:latin typeface="Courier New" pitchFamily="49" charset="0"/>
                <a:cs typeface="Courier New" pitchFamily="49" charset="0"/>
              </a:rPr>
              <a:t>)+0.5*(u(n)**2+v(n)**2+w(n)**2)</a:t>
            </a:r>
          </a:p>
          <a:p>
            <a:r>
              <a:rPr lang="en-US" sz="1100" dirty="0">
                <a:latin typeface="Courier New" pitchFamily="49" charset="0"/>
                <a:cs typeface="Courier New" pitchFamily="49" charset="0"/>
              </a:rPr>
              <a:t>   81.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g-------&gt;    </a:t>
            </a:r>
            <a:r>
              <a:rPr lang="en-US" sz="1100" dirty="0" err="1">
                <a:latin typeface="Courier New" pitchFamily="49" charset="0"/>
                <a:cs typeface="Courier New" pitchFamily="49" charset="0"/>
              </a:rPr>
              <a:t>enddo</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82.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a:t>
            </a:r>
          </a:p>
          <a:p>
            <a:r>
              <a:rPr lang="en-US" sz="1100" dirty="0">
                <a:latin typeface="Courier New" pitchFamily="49" charset="0"/>
                <a:cs typeface="Courier New" pitchFamily="49" charset="0"/>
              </a:rPr>
              <a:t>   83.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 Do 1D hydro update using PPMLR</a:t>
            </a:r>
          </a:p>
          <a:p>
            <a:r>
              <a:rPr lang="en-US" sz="1100" dirty="0">
                <a:latin typeface="Courier New" pitchFamily="49" charset="0"/>
                <a:cs typeface="Courier New" pitchFamily="49" charset="0"/>
              </a:rPr>
              <a:t>   84.  +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gr2 </a:t>
            </a:r>
            <a:r>
              <a:rPr lang="en-US" sz="1100" dirty="0" err="1">
                <a:latin typeface="Courier New" pitchFamily="49" charset="0"/>
                <a:cs typeface="Courier New" pitchFamily="49" charset="0"/>
              </a:rPr>
              <a:t>Ip</a:t>
            </a:r>
            <a:r>
              <a:rPr lang="en-US" sz="1100" dirty="0">
                <a:latin typeface="Courier New" pitchFamily="49" charset="0"/>
                <a:cs typeface="Courier New" pitchFamily="49" charset="0"/>
              </a:rPr>
              <a:t>--&gt;    call </a:t>
            </a:r>
            <a:r>
              <a:rPr lang="en-US" sz="1100" dirty="0" err="1">
                <a:latin typeface="Courier New" pitchFamily="49" charset="0"/>
                <a:cs typeface="Courier New" pitchFamily="49" charset="0"/>
              </a:rPr>
              <a:t>ppmlr</a:t>
            </a:r>
            <a:r>
              <a:rPr lang="en-US" sz="1100" dirty="0">
                <a:latin typeface="Courier New" pitchFamily="49" charset="0"/>
                <a:cs typeface="Courier New" pitchFamily="49" charset="0"/>
              </a:rPr>
              <a:t> (svel0, sweep, </a:t>
            </a:r>
            <a:r>
              <a:rPr lang="en-US" sz="1100" dirty="0" err="1">
                <a:latin typeface="Courier New" pitchFamily="49" charset="0"/>
                <a:cs typeface="Courier New" pitchFamily="49" charset="0"/>
              </a:rPr>
              <a:t>nmin</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nmax</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ngeom</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nleft</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nright,r</a:t>
            </a:r>
            <a:r>
              <a:rPr lang="en-US" sz="1100" dirty="0">
                <a:latin typeface="Courier New" pitchFamily="49" charset="0"/>
                <a:cs typeface="Courier New" pitchFamily="49" charset="0"/>
              </a:rPr>
              <a:t>, p, e, q, u, v, w, &amp;</a:t>
            </a:r>
          </a:p>
          <a:p>
            <a:r>
              <a:rPr lang="en-US" sz="1100" dirty="0">
                <a:latin typeface="Courier New" pitchFamily="49" charset="0"/>
                <a:cs typeface="Courier New" pitchFamily="49" charset="0"/>
              </a:rPr>
              <a:t>   85.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a:t>
            </a:r>
            <a:r>
              <a:rPr lang="en-US" sz="1100" dirty="0" err="1">
                <a:latin typeface="Courier New" pitchFamily="49" charset="0"/>
                <a:cs typeface="Courier New" pitchFamily="49" charset="0"/>
              </a:rPr>
              <a:t>xa</a:t>
            </a:r>
            <a:r>
              <a:rPr lang="en-US" sz="1100" dirty="0">
                <a:latin typeface="Courier New" pitchFamily="49" charset="0"/>
                <a:cs typeface="Courier New" pitchFamily="49" charset="0"/>
              </a:rPr>
              <a:t>, xa0, dx, dx0, </a:t>
            </a:r>
            <a:r>
              <a:rPr lang="en-US" sz="1100" dirty="0" err="1">
                <a:latin typeface="Courier New" pitchFamily="49" charset="0"/>
                <a:cs typeface="Courier New" pitchFamily="49" charset="0"/>
              </a:rPr>
              <a:t>dvol</a:t>
            </a:r>
            <a:r>
              <a:rPr lang="en-US" sz="1100" dirty="0">
                <a:latin typeface="Courier New" pitchFamily="49" charset="0"/>
                <a:cs typeface="Courier New" pitchFamily="49" charset="0"/>
              </a:rPr>
              <a:t>, f, flat, </a:t>
            </a:r>
            <a:r>
              <a:rPr lang="en-US" sz="1100" dirty="0" err="1">
                <a:latin typeface="Courier New" pitchFamily="49" charset="0"/>
                <a:cs typeface="Courier New" pitchFamily="49" charset="0"/>
              </a:rPr>
              <a:t>para,radius</a:t>
            </a:r>
            <a:r>
              <a:rPr lang="en-US" sz="1100" dirty="0">
                <a:latin typeface="Courier New" pitchFamily="49" charset="0"/>
                <a:cs typeface="Courier New" pitchFamily="49" charset="0"/>
              </a:rPr>
              <a:t>, theta, </a:t>
            </a:r>
            <a:r>
              <a:rPr lang="en-US" sz="1100" dirty="0" err="1">
                <a:latin typeface="Courier New" pitchFamily="49" charset="0"/>
                <a:cs typeface="Courier New" pitchFamily="49" charset="0"/>
              </a:rPr>
              <a:t>stheta</a:t>
            </a:r>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86.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g-------&lt;   do n = nmin-4, nmax+4</a:t>
            </a:r>
          </a:p>
          <a:p>
            <a:r>
              <a:rPr lang="en-US" sz="1100" dirty="0">
                <a:latin typeface="Courier New" pitchFamily="49" charset="0"/>
                <a:cs typeface="Courier New" pitchFamily="49" charset="0"/>
              </a:rPr>
              <a:t>   87.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           </a:t>
            </a:r>
            <a:r>
              <a:rPr lang="en-US" sz="1100" dirty="0" err="1">
                <a:latin typeface="Courier New" pitchFamily="49" charset="0"/>
                <a:cs typeface="Courier New" pitchFamily="49" charset="0"/>
              </a:rPr>
              <a:t>svel</a:t>
            </a:r>
            <a:r>
              <a:rPr lang="en-US" sz="1100" dirty="0">
                <a:latin typeface="Courier New" pitchFamily="49" charset="0"/>
                <a:cs typeface="Courier New" pitchFamily="49" charset="0"/>
              </a:rPr>
              <a:t>      = max(svel,svel0(n))</a:t>
            </a:r>
          </a:p>
          <a:p>
            <a:r>
              <a:rPr lang="en-US" sz="1100" dirty="0">
                <a:latin typeface="Courier New" pitchFamily="49" charset="0"/>
                <a:cs typeface="Courier New" pitchFamily="49" charset="0"/>
              </a:rPr>
              <a:t>   88.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g-------&gt;   </a:t>
            </a:r>
            <a:r>
              <a:rPr lang="en-US" sz="1100" dirty="0" err="1">
                <a:latin typeface="Courier New" pitchFamily="49" charset="0"/>
                <a:cs typeface="Courier New" pitchFamily="49" charset="0"/>
              </a:rPr>
              <a:t>enddo</a:t>
            </a:r>
            <a:endParaRPr lang="en-US" sz="1100" dirty="0">
              <a:latin typeface="Courier New" pitchFamily="49" charset="0"/>
              <a:cs typeface="Courier New" pitchFamily="49" charset="0"/>
            </a:endParaRPr>
          </a:p>
        </p:txBody>
      </p:sp>
    </p:spTree>
    <p:extLst>
      <p:ext uri="{BB962C8B-B14F-4D97-AF65-F5344CB8AC3E}">
        <p14:creationId xmlns:p14="http://schemas.microsoft.com/office/powerpoint/2010/main" val="116573333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3. Continued</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136</a:t>
            </a:fld>
            <a:endParaRPr lang="en-US"/>
          </a:p>
        </p:txBody>
      </p:sp>
      <p:sp>
        <p:nvSpPr>
          <p:cNvPr id="7" name="TextBox 6"/>
          <p:cNvSpPr txBox="1"/>
          <p:nvPr/>
        </p:nvSpPr>
        <p:spPr>
          <a:xfrm>
            <a:off x="152400" y="990600"/>
            <a:ext cx="9530173" cy="6017032"/>
          </a:xfrm>
          <a:prstGeom prst="rect">
            <a:avLst/>
          </a:prstGeom>
          <a:noFill/>
        </p:spPr>
        <p:txBody>
          <a:bodyPr wrap="none" rtlCol="0">
            <a:spAutoFit/>
          </a:bodyPr>
          <a:lstStyle/>
          <a:p>
            <a:r>
              <a:rPr lang="en-US" sz="1100" dirty="0" smtClean="0">
                <a:latin typeface="Courier New" pitchFamily="49" charset="0"/>
                <a:cs typeface="Courier New" pitchFamily="49" charset="0"/>
              </a:rPr>
              <a:t>   72</a:t>
            </a:r>
            <a:r>
              <a:rPr lang="en-US" sz="1100" dirty="0">
                <a:latin typeface="Courier New" pitchFamily="49" charset="0"/>
                <a:cs typeface="Courier New" pitchFamily="49" charset="0"/>
              </a:rPr>
              <a:t>.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a:t>
            </a:r>
          </a:p>
          <a:p>
            <a:r>
              <a:rPr lang="en-US" sz="1100" dirty="0">
                <a:latin typeface="Courier New" pitchFamily="49" charset="0"/>
                <a:cs typeface="Courier New" pitchFamily="49" charset="0"/>
              </a:rPr>
              <a:t>   73.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g-------&lt;    do </a:t>
            </a:r>
            <a:r>
              <a:rPr lang="en-US" sz="1100" dirty="0" err="1">
                <a:latin typeface="Courier New" pitchFamily="49" charset="0"/>
                <a:cs typeface="Courier New" pitchFamily="49" charset="0"/>
              </a:rPr>
              <a:t>i</a:t>
            </a:r>
            <a:r>
              <a:rPr lang="en-US" sz="1100" dirty="0">
                <a:latin typeface="Courier New" pitchFamily="49" charset="0"/>
                <a:cs typeface="Courier New" pitchFamily="49" charset="0"/>
              </a:rPr>
              <a:t> = 1,imax</a:t>
            </a:r>
          </a:p>
          <a:p>
            <a:r>
              <a:rPr lang="en-US" sz="1100" dirty="0">
                <a:latin typeface="Courier New" pitchFamily="49" charset="0"/>
                <a:cs typeface="Courier New" pitchFamily="49" charset="0"/>
              </a:rPr>
              <a:t>   74.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              n = </a:t>
            </a:r>
            <a:r>
              <a:rPr lang="en-US" sz="1100" dirty="0" err="1">
                <a:latin typeface="Courier New" pitchFamily="49" charset="0"/>
                <a:cs typeface="Courier New" pitchFamily="49" charset="0"/>
              </a:rPr>
              <a:t>i</a:t>
            </a:r>
            <a:r>
              <a:rPr lang="en-US" sz="1100" dirty="0">
                <a:latin typeface="Courier New" pitchFamily="49" charset="0"/>
                <a:cs typeface="Courier New" pitchFamily="49" charset="0"/>
              </a:rPr>
              <a:t> + 6</a:t>
            </a:r>
          </a:p>
          <a:p>
            <a:r>
              <a:rPr lang="en-US" sz="1100" dirty="0">
                <a:latin typeface="Courier New" pitchFamily="49" charset="0"/>
                <a:cs typeface="Courier New" pitchFamily="49" charset="0"/>
              </a:rPr>
              <a:t>   75.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              xa0(n) = </a:t>
            </a:r>
            <a:r>
              <a:rPr lang="en-US" sz="1100" dirty="0" err="1">
                <a:latin typeface="Courier New" pitchFamily="49" charset="0"/>
                <a:cs typeface="Courier New" pitchFamily="49" charset="0"/>
              </a:rPr>
              <a:t>zxa</a:t>
            </a:r>
            <a:r>
              <a:rPr lang="en-US" sz="1100" dirty="0">
                <a:latin typeface="Courier New" pitchFamily="49" charset="0"/>
                <a:cs typeface="Courier New" pitchFamily="49" charset="0"/>
              </a:rPr>
              <a:t>(</a:t>
            </a:r>
            <a:r>
              <a:rPr lang="en-US" sz="1100" dirty="0" err="1">
                <a:latin typeface="Courier New" pitchFamily="49" charset="0"/>
                <a:cs typeface="Courier New" pitchFamily="49" charset="0"/>
              </a:rPr>
              <a:t>i</a:t>
            </a:r>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76.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              dx0(n) = </a:t>
            </a:r>
            <a:r>
              <a:rPr lang="en-US" sz="1100" dirty="0" err="1">
                <a:latin typeface="Courier New" pitchFamily="49" charset="0"/>
                <a:cs typeface="Courier New" pitchFamily="49" charset="0"/>
              </a:rPr>
              <a:t>zdx</a:t>
            </a:r>
            <a:r>
              <a:rPr lang="en-US" sz="1100" dirty="0">
                <a:latin typeface="Courier New" pitchFamily="49" charset="0"/>
                <a:cs typeface="Courier New" pitchFamily="49" charset="0"/>
              </a:rPr>
              <a:t>(</a:t>
            </a:r>
            <a:r>
              <a:rPr lang="en-US" sz="1100" dirty="0" err="1">
                <a:latin typeface="Courier New" pitchFamily="49" charset="0"/>
                <a:cs typeface="Courier New" pitchFamily="49" charset="0"/>
              </a:rPr>
              <a:t>i</a:t>
            </a:r>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77.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              </a:t>
            </a:r>
            <a:r>
              <a:rPr lang="en-US" sz="1100" dirty="0" err="1">
                <a:latin typeface="Courier New" pitchFamily="49" charset="0"/>
                <a:cs typeface="Courier New" pitchFamily="49" charset="0"/>
              </a:rPr>
              <a:t>xa</a:t>
            </a:r>
            <a:r>
              <a:rPr lang="en-US" sz="1100" dirty="0">
                <a:latin typeface="Courier New" pitchFamily="49" charset="0"/>
                <a:cs typeface="Courier New" pitchFamily="49" charset="0"/>
              </a:rPr>
              <a:t> (n) = </a:t>
            </a:r>
            <a:r>
              <a:rPr lang="en-US" sz="1100" dirty="0" err="1">
                <a:latin typeface="Courier New" pitchFamily="49" charset="0"/>
                <a:cs typeface="Courier New" pitchFamily="49" charset="0"/>
              </a:rPr>
              <a:t>zxa</a:t>
            </a:r>
            <a:r>
              <a:rPr lang="en-US" sz="1100" dirty="0">
                <a:latin typeface="Courier New" pitchFamily="49" charset="0"/>
                <a:cs typeface="Courier New" pitchFamily="49" charset="0"/>
              </a:rPr>
              <a:t>(</a:t>
            </a:r>
            <a:r>
              <a:rPr lang="en-US" sz="1100" dirty="0" err="1">
                <a:latin typeface="Courier New" pitchFamily="49" charset="0"/>
                <a:cs typeface="Courier New" pitchFamily="49" charset="0"/>
              </a:rPr>
              <a:t>i</a:t>
            </a:r>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78.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              dx (n) = </a:t>
            </a:r>
            <a:r>
              <a:rPr lang="en-US" sz="1100" dirty="0" err="1">
                <a:latin typeface="Courier New" pitchFamily="49" charset="0"/>
                <a:cs typeface="Courier New" pitchFamily="49" charset="0"/>
              </a:rPr>
              <a:t>zdx</a:t>
            </a:r>
            <a:r>
              <a:rPr lang="en-US" sz="1100" dirty="0">
                <a:latin typeface="Courier New" pitchFamily="49" charset="0"/>
                <a:cs typeface="Courier New" pitchFamily="49" charset="0"/>
              </a:rPr>
              <a:t>(</a:t>
            </a:r>
            <a:r>
              <a:rPr lang="en-US" sz="1100" dirty="0" err="1">
                <a:latin typeface="Courier New" pitchFamily="49" charset="0"/>
                <a:cs typeface="Courier New" pitchFamily="49" charset="0"/>
              </a:rPr>
              <a:t>i</a:t>
            </a:r>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79.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              p  (n) = max(</a:t>
            </a:r>
            <a:r>
              <a:rPr lang="en-US" sz="1100" dirty="0" err="1">
                <a:latin typeface="Courier New" pitchFamily="49" charset="0"/>
                <a:cs typeface="Courier New" pitchFamily="49" charset="0"/>
              </a:rPr>
              <a:t>smallp,p</a:t>
            </a:r>
            <a:r>
              <a:rPr lang="en-US" sz="1100" dirty="0">
                <a:latin typeface="Courier New" pitchFamily="49" charset="0"/>
                <a:cs typeface="Courier New" pitchFamily="49" charset="0"/>
              </a:rPr>
              <a:t>(n))</a:t>
            </a:r>
          </a:p>
          <a:p>
            <a:r>
              <a:rPr lang="en-US" sz="1100" dirty="0">
                <a:latin typeface="Courier New" pitchFamily="49" charset="0"/>
                <a:cs typeface="Courier New" pitchFamily="49" charset="0"/>
              </a:rPr>
              <a:t>   80.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              e  (n) = p(n)/(r(n)*</a:t>
            </a:r>
            <a:r>
              <a:rPr lang="en-US" sz="1100" dirty="0" err="1">
                <a:latin typeface="Courier New" pitchFamily="49" charset="0"/>
                <a:cs typeface="Courier New" pitchFamily="49" charset="0"/>
              </a:rPr>
              <a:t>gamm</a:t>
            </a:r>
            <a:r>
              <a:rPr lang="en-US" sz="1100" dirty="0">
                <a:latin typeface="Courier New" pitchFamily="49" charset="0"/>
                <a:cs typeface="Courier New" pitchFamily="49" charset="0"/>
              </a:rPr>
              <a:t>)+0.5*(u(n)**2+v(n)**2+w(n)**2)</a:t>
            </a:r>
          </a:p>
          <a:p>
            <a:r>
              <a:rPr lang="en-US" sz="1100" dirty="0">
                <a:latin typeface="Courier New" pitchFamily="49" charset="0"/>
                <a:cs typeface="Courier New" pitchFamily="49" charset="0"/>
              </a:rPr>
              <a:t>   81.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g-------&gt;    </a:t>
            </a:r>
            <a:r>
              <a:rPr lang="en-US" sz="1100" dirty="0" err="1">
                <a:latin typeface="Courier New" pitchFamily="49" charset="0"/>
                <a:cs typeface="Courier New" pitchFamily="49" charset="0"/>
              </a:rPr>
              <a:t>enddo</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82.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a:t>
            </a:r>
          </a:p>
          <a:p>
            <a:r>
              <a:rPr lang="en-US" sz="1100" dirty="0">
                <a:latin typeface="Courier New" pitchFamily="49" charset="0"/>
                <a:cs typeface="Courier New" pitchFamily="49" charset="0"/>
              </a:rPr>
              <a:t>   83.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 Do 1D hydro update using PPMLR</a:t>
            </a:r>
          </a:p>
          <a:p>
            <a:r>
              <a:rPr lang="en-US" sz="1100" dirty="0">
                <a:latin typeface="Courier New" pitchFamily="49" charset="0"/>
                <a:cs typeface="Courier New" pitchFamily="49" charset="0"/>
              </a:rPr>
              <a:t>   84.  +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gr2 </a:t>
            </a:r>
            <a:r>
              <a:rPr lang="en-US" sz="1100" dirty="0" err="1">
                <a:latin typeface="Courier New" pitchFamily="49" charset="0"/>
                <a:cs typeface="Courier New" pitchFamily="49" charset="0"/>
              </a:rPr>
              <a:t>Ip</a:t>
            </a:r>
            <a:r>
              <a:rPr lang="en-US" sz="1100" dirty="0">
                <a:latin typeface="Courier New" pitchFamily="49" charset="0"/>
                <a:cs typeface="Courier New" pitchFamily="49" charset="0"/>
              </a:rPr>
              <a:t>--&gt;    call </a:t>
            </a:r>
            <a:r>
              <a:rPr lang="en-US" sz="1100" dirty="0" err="1">
                <a:latin typeface="Courier New" pitchFamily="49" charset="0"/>
                <a:cs typeface="Courier New" pitchFamily="49" charset="0"/>
              </a:rPr>
              <a:t>ppmlr</a:t>
            </a:r>
            <a:r>
              <a:rPr lang="en-US" sz="1100" dirty="0">
                <a:latin typeface="Courier New" pitchFamily="49" charset="0"/>
                <a:cs typeface="Courier New" pitchFamily="49" charset="0"/>
              </a:rPr>
              <a:t> (svel0, sweep, </a:t>
            </a:r>
            <a:r>
              <a:rPr lang="en-US" sz="1100" dirty="0" err="1">
                <a:latin typeface="Courier New" pitchFamily="49" charset="0"/>
                <a:cs typeface="Courier New" pitchFamily="49" charset="0"/>
              </a:rPr>
              <a:t>nmin</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nmax</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ngeom</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nleft</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nright,r</a:t>
            </a:r>
            <a:r>
              <a:rPr lang="en-US" sz="1100" dirty="0">
                <a:latin typeface="Courier New" pitchFamily="49" charset="0"/>
                <a:cs typeface="Courier New" pitchFamily="49" charset="0"/>
              </a:rPr>
              <a:t>, p, e, q, u, v, w, &amp;</a:t>
            </a:r>
          </a:p>
          <a:p>
            <a:r>
              <a:rPr lang="en-US" sz="1100" dirty="0">
                <a:latin typeface="Courier New" pitchFamily="49" charset="0"/>
                <a:cs typeface="Courier New" pitchFamily="49" charset="0"/>
              </a:rPr>
              <a:t>   85.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a:t>
            </a:r>
            <a:r>
              <a:rPr lang="en-US" sz="1100" dirty="0" err="1">
                <a:latin typeface="Courier New" pitchFamily="49" charset="0"/>
                <a:cs typeface="Courier New" pitchFamily="49" charset="0"/>
              </a:rPr>
              <a:t>xa</a:t>
            </a:r>
            <a:r>
              <a:rPr lang="en-US" sz="1100" dirty="0">
                <a:latin typeface="Courier New" pitchFamily="49" charset="0"/>
                <a:cs typeface="Courier New" pitchFamily="49" charset="0"/>
              </a:rPr>
              <a:t>, xa0, dx, dx0, </a:t>
            </a:r>
            <a:r>
              <a:rPr lang="en-US" sz="1100" dirty="0" err="1">
                <a:latin typeface="Courier New" pitchFamily="49" charset="0"/>
                <a:cs typeface="Courier New" pitchFamily="49" charset="0"/>
              </a:rPr>
              <a:t>dvol</a:t>
            </a:r>
            <a:r>
              <a:rPr lang="en-US" sz="1100" dirty="0">
                <a:latin typeface="Courier New" pitchFamily="49" charset="0"/>
                <a:cs typeface="Courier New" pitchFamily="49" charset="0"/>
              </a:rPr>
              <a:t>, f, flat, </a:t>
            </a:r>
            <a:r>
              <a:rPr lang="en-US" sz="1100" dirty="0" err="1">
                <a:latin typeface="Courier New" pitchFamily="49" charset="0"/>
                <a:cs typeface="Courier New" pitchFamily="49" charset="0"/>
              </a:rPr>
              <a:t>para,radius</a:t>
            </a:r>
            <a:r>
              <a:rPr lang="en-US" sz="1100" dirty="0">
                <a:latin typeface="Courier New" pitchFamily="49" charset="0"/>
                <a:cs typeface="Courier New" pitchFamily="49" charset="0"/>
              </a:rPr>
              <a:t>, theta, </a:t>
            </a:r>
            <a:r>
              <a:rPr lang="en-US" sz="1100" dirty="0" err="1">
                <a:latin typeface="Courier New" pitchFamily="49" charset="0"/>
                <a:cs typeface="Courier New" pitchFamily="49" charset="0"/>
              </a:rPr>
              <a:t>stheta</a:t>
            </a:r>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   86.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g-------&lt;   do n = nmin-4, nmax+4</a:t>
            </a:r>
          </a:p>
          <a:p>
            <a:r>
              <a:rPr lang="en-US" sz="1100" dirty="0">
                <a:latin typeface="Courier New" pitchFamily="49" charset="0"/>
                <a:cs typeface="Courier New" pitchFamily="49" charset="0"/>
              </a:rPr>
              <a:t>   87.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           </a:t>
            </a:r>
            <a:r>
              <a:rPr lang="en-US" sz="1100" dirty="0" err="1">
                <a:latin typeface="Courier New" pitchFamily="49" charset="0"/>
                <a:cs typeface="Courier New" pitchFamily="49" charset="0"/>
              </a:rPr>
              <a:t>svel</a:t>
            </a:r>
            <a:r>
              <a:rPr lang="en-US" sz="1100" dirty="0">
                <a:latin typeface="Courier New" pitchFamily="49" charset="0"/>
                <a:cs typeface="Courier New" pitchFamily="49" charset="0"/>
              </a:rPr>
              <a:t>      = max(svel,svel0(n))</a:t>
            </a:r>
          </a:p>
          <a:p>
            <a:r>
              <a:rPr lang="en-US" sz="1100" dirty="0">
                <a:latin typeface="Courier New" pitchFamily="49" charset="0"/>
                <a:cs typeface="Courier New" pitchFamily="49" charset="0"/>
              </a:rPr>
              <a:t>   88.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g-------&gt;   </a:t>
            </a:r>
            <a:r>
              <a:rPr lang="en-US" sz="1100" dirty="0" err="1" smtClean="0">
                <a:latin typeface="Courier New" pitchFamily="49" charset="0"/>
                <a:cs typeface="Courier New" pitchFamily="49" charset="0"/>
              </a:rPr>
              <a:t>enddo</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89.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a:t>
            </a:r>
            <a:r>
              <a:rPr lang="en-US" sz="1100" dirty="0" err="1">
                <a:latin typeface="Courier New" pitchFamily="49" charset="0"/>
                <a:cs typeface="Courier New" pitchFamily="49" charset="0"/>
              </a:rPr>
              <a:t>ifdef</a:t>
            </a:r>
            <a:r>
              <a:rPr lang="en-US" sz="1100" dirty="0">
                <a:latin typeface="Courier New" pitchFamily="49" charset="0"/>
                <a:cs typeface="Courier New" pitchFamily="49" charset="0"/>
              </a:rPr>
              <a:t> DEBUGX</a:t>
            </a:r>
          </a:p>
          <a:p>
            <a:r>
              <a:rPr lang="en-US" sz="1100" dirty="0">
                <a:latin typeface="Courier New" pitchFamily="49" charset="0"/>
                <a:cs typeface="Courier New" pitchFamily="49" charset="0"/>
              </a:rPr>
              <a:t>   90.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print *,'In sweepx2',svel</a:t>
            </a:r>
          </a:p>
          <a:p>
            <a:r>
              <a:rPr lang="en-US" sz="1100" dirty="0">
                <a:latin typeface="Courier New" pitchFamily="49" charset="0"/>
                <a:cs typeface="Courier New" pitchFamily="49" charset="0"/>
              </a:rPr>
              <a:t>   91.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a:t>
            </a:r>
            <a:r>
              <a:rPr lang="en-US" sz="1100" dirty="0" err="1">
                <a:latin typeface="Courier New" pitchFamily="49" charset="0"/>
                <a:cs typeface="Courier New" pitchFamily="49" charset="0"/>
              </a:rPr>
              <a:t>endif</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92.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a:t>
            </a:r>
          </a:p>
          <a:p>
            <a:r>
              <a:rPr lang="en-US" sz="1100" dirty="0">
                <a:latin typeface="Courier New" pitchFamily="49" charset="0"/>
                <a:cs typeface="Courier New" pitchFamily="49" charset="0"/>
              </a:rPr>
              <a:t>   93.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 Put updated values back into 3D arrays, dropping ghost zones</a:t>
            </a:r>
          </a:p>
          <a:p>
            <a:r>
              <a:rPr lang="en-US" sz="1100" dirty="0">
                <a:latin typeface="Courier New" pitchFamily="49" charset="0"/>
                <a:cs typeface="Courier New" pitchFamily="49" charset="0"/>
              </a:rPr>
              <a:t>   94.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g-------&lt;    do </a:t>
            </a:r>
            <a:r>
              <a:rPr lang="en-US" sz="1100" dirty="0" err="1">
                <a:latin typeface="Courier New" pitchFamily="49" charset="0"/>
                <a:cs typeface="Courier New" pitchFamily="49" charset="0"/>
              </a:rPr>
              <a:t>i</a:t>
            </a:r>
            <a:r>
              <a:rPr lang="en-US" sz="1100" dirty="0">
                <a:latin typeface="Courier New" pitchFamily="49" charset="0"/>
                <a:cs typeface="Courier New" pitchFamily="49" charset="0"/>
              </a:rPr>
              <a:t> = 1, </a:t>
            </a:r>
            <a:r>
              <a:rPr lang="en-US" sz="1100" dirty="0" err="1">
                <a:latin typeface="Courier New" pitchFamily="49" charset="0"/>
                <a:cs typeface="Courier New" pitchFamily="49" charset="0"/>
              </a:rPr>
              <a:t>imax</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95.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              n = </a:t>
            </a:r>
            <a:r>
              <a:rPr lang="en-US" sz="1100" dirty="0" err="1">
                <a:latin typeface="Courier New" pitchFamily="49" charset="0"/>
                <a:cs typeface="Courier New" pitchFamily="49" charset="0"/>
              </a:rPr>
              <a:t>i</a:t>
            </a:r>
            <a:r>
              <a:rPr lang="en-US" sz="1100" dirty="0">
                <a:latin typeface="Courier New" pitchFamily="49" charset="0"/>
                <a:cs typeface="Courier New" pitchFamily="49" charset="0"/>
              </a:rPr>
              <a:t> + 6</a:t>
            </a:r>
          </a:p>
          <a:p>
            <a:r>
              <a:rPr lang="en-US" sz="1100" dirty="0">
                <a:latin typeface="Courier New" pitchFamily="49" charset="0"/>
                <a:cs typeface="Courier New" pitchFamily="49" charset="0"/>
              </a:rPr>
              <a:t>   96.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a:t>
            </a:r>
            <a:r>
              <a:rPr lang="en-US" sz="1100">
                <a:latin typeface="Courier New" pitchFamily="49" charset="0"/>
                <a:cs typeface="Courier New" pitchFamily="49" charset="0"/>
              </a:rPr>
              <a:t>g              </a:t>
            </a:r>
            <a:r>
              <a:rPr lang="en-US" sz="1100" smtClean="0">
                <a:latin typeface="Courier New" pitchFamily="49" charset="0"/>
                <a:cs typeface="Courier New" pitchFamily="49" charset="0"/>
              </a:rPr>
              <a:t>zro(i,j,k) </a:t>
            </a:r>
            <a:r>
              <a:rPr lang="en-US" sz="1100" dirty="0">
                <a:latin typeface="Courier New" pitchFamily="49" charset="0"/>
                <a:cs typeface="Courier New" pitchFamily="49" charset="0"/>
              </a:rPr>
              <a:t>= r(n)</a:t>
            </a:r>
          </a:p>
          <a:p>
            <a:r>
              <a:rPr lang="en-US" sz="1100" dirty="0">
                <a:latin typeface="Courier New" pitchFamily="49" charset="0"/>
                <a:cs typeface="Courier New" pitchFamily="49" charset="0"/>
              </a:rPr>
              <a:t>   97.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a:t>
            </a:r>
            <a:r>
              <a:rPr lang="en-US" sz="1100">
                <a:latin typeface="Courier New" pitchFamily="49" charset="0"/>
                <a:cs typeface="Courier New" pitchFamily="49" charset="0"/>
              </a:rPr>
              <a:t>g              </a:t>
            </a:r>
            <a:r>
              <a:rPr lang="en-US" sz="1100" smtClean="0">
                <a:latin typeface="Courier New" pitchFamily="49" charset="0"/>
                <a:cs typeface="Courier New" pitchFamily="49" charset="0"/>
              </a:rPr>
              <a:t>zpr(i,j,k) </a:t>
            </a:r>
            <a:r>
              <a:rPr lang="en-US" sz="1100" dirty="0">
                <a:latin typeface="Courier New" pitchFamily="49" charset="0"/>
                <a:cs typeface="Courier New" pitchFamily="49" charset="0"/>
              </a:rPr>
              <a:t>= p(n)</a:t>
            </a:r>
          </a:p>
          <a:p>
            <a:r>
              <a:rPr lang="en-US" sz="1100" dirty="0">
                <a:latin typeface="Courier New" pitchFamily="49" charset="0"/>
                <a:cs typeface="Courier New" pitchFamily="49" charset="0"/>
              </a:rPr>
              <a:t>   98.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a:t>
            </a:r>
            <a:r>
              <a:rPr lang="en-US" sz="1100">
                <a:latin typeface="Courier New" pitchFamily="49" charset="0"/>
                <a:cs typeface="Courier New" pitchFamily="49" charset="0"/>
              </a:rPr>
              <a:t>g              </a:t>
            </a:r>
            <a:r>
              <a:rPr lang="en-US" sz="1100" smtClean="0">
                <a:latin typeface="Courier New" pitchFamily="49" charset="0"/>
                <a:cs typeface="Courier New" pitchFamily="49" charset="0"/>
              </a:rPr>
              <a:t>zux(i,j,k) </a:t>
            </a:r>
            <a:r>
              <a:rPr lang="en-US" sz="1100" dirty="0">
                <a:latin typeface="Courier New" pitchFamily="49" charset="0"/>
                <a:cs typeface="Courier New" pitchFamily="49" charset="0"/>
              </a:rPr>
              <a:t>= u(n)</a:t>
            </a:r>
          </a:p>
          <a:p>
            <a:r>
              <a:rPr lang="en-US" sz="1100" dirty="0">
                <a:latin typeface="Courier New" pitchFamily="49" charset="0"/>
                <a:cs typeface="Courier New" pitchFamily="49" charset="0"/>
              </a:rPr>
              <a:t>   99.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a:t>
            </a:r>
            <a:r>
              <a:rPr lang="en-US" sz="1100">
                <a:latin typeface="Courier New" pitchFamily="49" charset="0"/>
                <a:cs typeface="Courier New" pitchFamily="49" charset="0"/>
              </a:rPr>
              <a:t>g              </a:t>
            </a:r>
            <a:r>
              <a:rPr lang="en-US" sz="1100" smtClean="0">
                <a:latin typeface="Courier New" pitchFamily="49" charset="0"/>
                <a:cs typeface="Courier New" pitchFamily="49" charset="0"/>
              </a:rPr>
              <a:t>zuy(i,j,k) </a:t>
            </a:r>
            <a:r>
              <a:rPr lang="en-US" sz="1100" dirty="0">
                <a:latin typeface="Courier New" pitchFamily="49" charset="0"/>
                <a:cs typeface="Courier New" pitchFamily="49" charset="0"/>
              </a:rPr>
              <a:t>= v(n)</a:t>
            </a:r>
          </a:p>
          <a:p>
            <a:r>
              <a:rPr lang="en-US" sz="1100" dirty="0">
                <a:latin typeface="Courier New" pitchFamily="49" charset="0"/>
                <a:cs typeface="Courier New" pitchFamily="49" charset="0"/>
              </a:rPr>
              <a:t>  100.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a:t>
            </a:r>
            <a:r>
              <a:rPr lang="en-US" sz="1100">
                <a:latin typeface="Courier New" pitchFamily="49" charset="0"/>
                <a:cs typeface="Courier New" pitchFamily="49" charset="0"/>
              </a:rPr>
              <a:t>g              </a:t>
            </a:r>
            <a:r>
              <a:rPr lang="en-US" sz="1100" smtClean="0">
                <a:latin typeface="Courier New" pitchFamily="49" charset="0"/>
                <a:cs typeface="Courier New" pitchFamily="49" charset="0"/>
              </a:rPr>
              <a:t>zuz(i,j,k) </a:t>
            </a:r>
            <a:r>
              <a:rPr lang="en-US" sz="1100" dirty="0">
                <a:latin typeface="Courier New" pitchFamily="49" charset="0"/>
                <a:cs typeface="Courier New" pitchFamily="49" charset="0"/>
              </a:rPr>
              <a:t>= w(n)</a:t>
            </a:r>
          </a:p>
          <a:p>
            <a:r>
              <a:rPr lang="en-US" sz="1100" dirty="0">
                <a:latin typeface="Courier New" pitchFamily="49" charset="0"/>
                <a:cs typeface="Courier New" pitchFamily="49" charset="0"/>
              </a:rPr>
              <a:t>  101.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a:t>
            </a:r>
            <a:r>
              <a:rPr lang="en-US" sz="1100">
                <a:latin typeface="Courier New" pitchFamily="49" charset="0"/>
                <a:cs typeface="Courier New" pitchFamily="49" charset="0"/>
              </a:rPr>
              <a:t>g              </a:t>
            </a:r>
            <a:r>
              <a:rPr lang="en-US" sz="1100" smtClean="0">
                <a:latin typeface="Courier New" pitchFamily="49" charset="0"/>
                <a:cs typeface="Courier New" pitchFamily="49" charset="0"/>
              </a:rPr>
              <a:t>zfl(i,j,k) </a:t>
            </a:r>
            <a:r>
              <a:rPr lang="en-US" sz="1100" dirty="0">
                <a:latin typeface="Courier New" pitchFamily="49" charset="0"/>
                <a:cs typeface="Courier New" pitchFamily="49" charset="0"/>
              </a:rPr>
              <a:t>= f(n)</a:t>
            </a:r>
          </a:p>
          <a:p>
            <a:r>
              <a:rPr lang="en-US" sz="1100" dirty="0">
                <a:latin typeface="Courier New" pitchFamily="49" charset="0"/>
                <a:cs typeface="Courier New" pitchFamily="49" charset="0"/>
              </a:rPr>
              <a:t>  102.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 g-------&gt;    </a:t>
            </a:r>
            <a:r>
              <a:rPr lang="en-US" sz="1100" dirty="0" err="1">
                <a:latin typeface="Courier New" pitchFamily="49" charset="0"/>
                <a:cs typeface="Courier New" pitchFamily="49" charset="0"/>
              </a:rPr>
              <a:t>enddo</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103.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a:t>
            </a:r>
          </a:p>
          <a:p>
            <a:r>
              <a:rPr lang="en-US" sz="1100" dirty="0">
                <a:latin typeface="Courier New" pitchFamily="49" charset="0"/>
                <a:cs typeface="Courier New" pitchFamily="49" charset="0"/>
              </a:rPr>
              <a:t>  104.    G </a:t>
            </a:r>
            <a:r>
              <a:rPr lang="en-US" sz="1100" dirty="0" err="1">
                <a:latin typeface="Courier New" pitchFamily="49" charset="0"/>
                <a:cs typeface="Courier New" pitchFamily="49" charset="0"/>
              </a:rPr>
              <a:t>g</a:t>
            </a:r>
            <a:r>
              <a:rPr lang="en-US" sz="1100" dirty="0">
                <a:latin typeface="Courier New" pitchFamily="49" charset="0"/>
                <a:cs typeface="Courier New" pitchFamily="49" charset="0"/>
              </a:rPr>
              <a:t> 3---------&gt;  </a:t>
            </a:r>
            <a:r>
              <a:rPr lang="en-US" sz="1100" dirty="0" err="1">
                <a:latin typeface="Courier New" pitchFamily="49" charset="0"/>
                <a:cs typeface="Courier New" pitchFamily="49" charset="0"/>
              </a:rPr>
              <a:t>enddo</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105.    G g-----------&gt; </a:t>
            </a:r>
            <a:r>
              <a:rPr lang="en-US" sz="1100" dirty="0" err="1">
                <a:latin typeface="Courier New" pitchFamily="49" charset="0"/>
                <a:cs typeface="Courier New" pitchFamily="49" charset="0"/>
              </a:rPr>
              <a:t>enddo</a:t>
            </a:r>
            <a:endParaRPr lang="en-US" sz="1100" dirty="0">
              <a:latin typeface="Courier New" pitchFamily="49" charset="0"/>
              <a:cs typeface="Courier New" pitchFamily="49" charset="0"/>
            </a:endParaRPr>
          </a:p>
        </p:txBody>
      </p:sp>
    </p:spTree>
    <p:extLst>
      <p:ext uri="{BB962C8B-B14F-4D97-AF65-F5344CB8AC3E}">
        <p14:creationId xmlns:p14="http://schemas.microsoft.com/office/powerpoint/2010/main" val="66767288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3. Continued</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137</a:t>
            </a:fld>
            <a:endParaRPr lang="en-US"/>
          </a:p>
        </p:txBody>
      </p:sp>
      <p:sp>
        <p:nvSpPr>
          <p:cNvPr id="7" name="TextBox 6"/>
          <p:cNvSpPr txBox="1"/>
          <p:nvPr/>
        </p:nvSpPr>
        <p:spPr>
          <a:xfrm>
            <a:off x="152400" y="990600"/>
            <a:ext cx="9275296" cy="4832092"/>
          </a:xfrm>
          <a:prstGeom prst="rect">
            <a:avLst/>
          </a:prstGeom>
          <a:noFill/>
        </p:spPr>
        <p:txBody>
          <a:bodyPr wrap="none" rtlCol="0">
            <a:spAutoFit/>
          </a:bodyPr>
          <a:lstStyle/>
          <a:p>
            <a:r>
              <a:rPr lang="en-US" sz="1100" dirty="0" smtClean="0">
                <a:latin typeface="Courier New" pitchFamily="49" charset="0"/>
                <a:cs typeface="Courier New" pitchFamily="49" charset="0"/>
              </a:rPr>
              <a:t>ftn-6405 </a:t>
            </a:r>
            <a:r>
              <a:rPr lang="en-US" sz="1100" dirty="0" err="1">
                <a:latin typeface="Courier New" pitchFamily="49" charset="0"/>
                <a:cs typeface="Courier New" pitchFamily="49" charset="0"/>
              </a:rPr>
              <a:t>ftn</a:t>
            </a:r>
            <a:r>
              <a:rPr lang="en-US" sz="1100" dirty="0">
                <a:latin typeface="Courier New" pitchFamily="49" charset="0"/>
                <a:cs typeface="Courier New" pitchFamily="49" charset="0"/>
              </a:rPr>
              <a:t>: ACCEL File = sweepx2.f90, Line = 46</a:t>
            </a:r>
          </a:p>
          <a:p>
            <a:r>
              <a:rPr lang="en-US" sz="1100" dirty="0">
                <a:latin typeface="Courier New" pitchFamily="49" charset="0"/>
                <a:cs typeface="Courier New" pitchFamily="49" charset="0"/>
              </a:rPr>
              <a:t>  A region starting at line 46 and ending at line 107 was placed on the accelerator.</a:t>
            </a:r>
          </a:p>
          <a:p>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ftn-6418 </a:t>
            </a:r>
            <a:r>
              <a:rPr lang="en-US" sz="1100" dirty="0" err="1">
                <a:latin typeface="Courier New" pitchFamily="49" charset="0"/>
                <a:cs typeface="Courier New" pitchFamily="49" charset="0"/>
              </a:rPr>
              <a:t>ftn</a:t>
            </a:r>
            <a:r>
              <a:rPr lang="en-US" sz="1100" dirty="0">
                <a:latin typeface="Courier New" pitchFamily="49" charset="0"/>
                <a:cs typeface="Courier New" pitchFamily="49" charset="0"/>
              </a:rPr>
              <a:t>: ACCEL File = sweepx2.f90, Line = 46</a:t>
            </a:r>
          </a:p>
          <a:p>
            <a:r>
              <a:rPr lang="en-US" sz="1100" dirty="0">
                <a:latin typeface="Courier New" pitchFamily="49" charset="0"/>
                <a:cs typeface="Courier New" pitchFamily="49" charset="0"/>
              </a:rPr>
              <a:t>  If not already present: allocate memory and copy whole array "recv2" to accelerator, free at line 107 </a:t>
            </a:r>
            <a:endParaRPr lang="en-US" sz="1100" dirty="0" smtClean="0">
              <a:latin typeface="Courier New" pitchFamily="49" charset="0"/>
              <a:cs typeface="Courier New" pitchFamily="49" charset="0"/>
            </a:endParaRPr>
          </a:p>
          <a:p>
            <a:r>
              <a:rPr lang="en-US" sz="1100" dirty="0">
                <a:latin typeface="Courier New" pitchFamily="49" charset="0"/>
                <a:cs typeface="Courier New" pitchFamily="49" charset="0"/>
              </a:rPr>
              <a:t> </a:t>
            </a:r>
            <a:r>
              <a:rPr lang="en-US" sz="1100" dirty="0" smtClean="0">
                <a:latin typeface="Courier New" pitchFamily="49" charset="0"/>
                <a:cs typeface="Courier New" pitchFamily="49" charset="0"/>
              </a:rPr>
              <a:t> (</a:t>
            </a:r>
            <a:r>
              <a:rPr lang="en-US" sz="1100" dirty="0" err="1">
                <a:latin typeface="Courier New" pitchFamily="49" charset="0"/>
                <a:cs typeface="Courier New" pitchFamily="49" charset="0"/>
              </a:rPr>
              <a:t>acc_copyin</a:t>
            </a:r>
            <a:r>
              <a:rPr lang="en-US" sz="1100" dirty="0">
                <a:latin typeface="Courier New" pitchFamily="49" charset="0"/>
                <a:cs typeface="Courier New" pitchFamily="49" charset="0"/>
              </a:rPr>
              <a:t>).</a:t>
            </a:r>
          </a:p>
          <a:p>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ftn-6418 </a:t>
            </a:r>
            <a:r>
              <a:rPr lang="en-US" sz="1100" dirty="0" err="1">
                <a:latin typeface="Courier New" pitchFamily="49" charset="0"/>
                <a:cs typeface="Courier New" pitchFamily="49" charset="0"/>
              </a:rPr>
              <a:t>ftn</a:t>
            </a:r>
            <a:r>
              <a:rPr lang="en-US" sz="1100" dirty="0">
                <a:latin typeface="Courier New" pitchFamily="49" charset="0"/>
                <a:cs typeface="Courier New" pitchFamily="49" charset="0"/>
              </a:rPr>
              <a:t>: ACCEL File = sweepx2.f90, Line = 46</a:t>
            </a:r>
          </a:p>
          <a:p>
            <a:r>
              <a:rPr lang="en-US" sz="1100" dirty="0">
                <a:latin typeface="Courier New" pitchFamily="49" charset="0"/>
                <a:cs typeface="Courier New" pitchFamily="49" charset="0"/>
              </a:rPr>
              <a:t>  If not already present: allocate memory and copy whole array "</a:t>
            </a:r>
            <a:r>
              <a:rPr lang="en-US" sz="1100" dirty="0" err="1">
                <a:latin typeface="Courier New" pitchFamily="49" charset="0"/>
                <a:cs typeface="Courier New" pitchFamily="49" charset="0"/>
              </a:rPr>
              <a:t>zxa</a:t>
            </a:r>
            <a:r>
              <a:rPr lang="en-US" sz="1100" dirty="0">
                <a:latin typeface="Courier New" pitchFamily="49" charset="0"/>
                <a:cs typeface="Courier New" pitchFamily="49" charset="0"/>
              </a:rPr>
              <a:t>" to accelerator, free at line 107 </a:t>
            </a:r>
            <a:endParaRPr lang="en-US" sz="1100" dirty="0" smtClean="0">
              <a:latin typeface="Courier New" pitchFamily="49" charset="0"/>
              <a:cs typeface="Courier New" pitchFamily="49" charset="0"/>
            </a:endParaRPr>
          </a:p>
          <a:p>
            <a:r>
              <a:rPr lang="en-US" sz="1100" dirty="0">
                <a:latin typeface="Courier New" pitchFamily="49" charset="0"/>
                <a:cs typeface="Courier New" pitchFamily="49" charset="0"/>
              </a:rPr>
              <a:t> </a:t>
            </a:r>
            <a:r>
              <a:rPr lang="en-US" sz="1100" dirty="0" smtClean="0">
                <a:latin typeface="Courier New" pitchFamily="49" charset="0"/>
                <a:cs typeface="Courier New" pitchFamily="49" charset="0"/>
              </a:rPr>
              <a:t> (</a:t>
            </a:r>
            <a:r>
              <a:rPr lang="en-US" sz="1100" dirty="0" err="1">
                <a:latin typeface="Courier New" pitchFamily="49" charset="0"/>
                <a:cs typeface="Courier New" pitchFamily="49" charset="0"/>
              </a:rPr>
              <a:t>acc_copyin</a:t>
            </a:r>
            <a:r>
              <a:rPr lang="en-US" sz="1100" dirty="0">
                <a:latin typeface="Courier New" pitchFamily="49" charset="0"/>
                <a:cs typeface="Courier New" pitchFamily="49" charset="0"/>
              </a:rPr>
              <a:t>).</a:t>
            </a:r>
          </a:p>
          <a:p>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ftn-6418 </a:t>
            </a:r>
            <a:r>
              <a:rPr lang="en-US" sz="1100" dirty="0" err="1">
                <a:latin typeface="Courier New" pitchFamily="49" charset="0"/>
                <a:cs typeface="Courier New" pitchFamily="49" charset="0"/>
              </a:rPr>
              <a:t>ftn</a:t>
            </a:r>
            <a:r>
              <a:rPr lang="en-US" sz="1100" dirty="0">
                <a:latin typeface="Courier New" pitchFamily="49" charset="0"/>
                <a:cs typeface="Courier New" pitchFamily="49" charset="0"/>
              </a:rPr>
              <a:t>: ACCEL File = sweepx2.f90, Line = 46</a:t>
            </a:r>
          </a:p>
          <a:p>
            <a:r>
              <a:rPr lang="en-US" sz="1100" dirty="0">
                <a:latin typeface="Courier New" pitchFamily="49" charset="0"/>
                <a:cs typeface="Courier New" pitchFamily="49" charset="0"/>
              </a:rPr>
              <a:t>  If not already present: allocate memory and copy whole array "</a:t>
            </a:r>
            <a:r>
              <a:rPr lang="en-US" sz="1100" dirty="0" err="1">
                <a:latin typeface="Courier New" pitchFamily="49" charset="0"/>
                <a:cs typeface="Courier New" pitchFamily="49" charset="0"/>
              </a:rPr>
              <a:t>zdx</a:t>
            </a:r>
            <a:r>
              <a:rPr lang="en-US" sz="1100" dirty="0">
                <a:latin typeface="Courier New" pitchFamily="49" charset="0"/>
                <a:cs typeface="Courier New" pitchFamily="49" charset="0"/>
              </a:rPr>
              <a:t>" to accelerator, free at line 107 </a:t>
            </a:r>
            <a:endParaRPr lang="en-US" sz="1100" dirty="0" smtClean="0">
              <a:latin typeface="Courier New" pitchFamily="49" charset="0"/>
              <a:cs typeface="Courier New" pitchFamily="49" charset="0"/>
            </a:endParaRPr>
          </a:p>
          <a:p>
            <a:r>
              <a:rPr lang="en-US" sz="1100" dirty="0">
                <a:latin typeface="Courier New" pitchFamily="49" charset="0"/>
                <a:cs typeface="Courier New" pitchFamily="49" charset="0"/>
              </a:rPr>
              <a:t> </a:t>
            </a:r>
            <a:r>
              <a:rPr lang="en-US" sz="1100" dirty="0" smtClean="0">
                <a:latin typeface="Courier New" pitchFamily="49" charset="0"/>
                <a:cs typeface="Courier New" pitchFamily="49" charset="0"/>
              </a:rPr>
              <a:t> (</a:t>
            </a:r>
            <a:r>
              <a:rPr lang="en-US" sz="1100" dirty="0" err="1">
                <a:latin typeface="Courier New" pitchFamily="49" charset="0"/>
                <a:cs typeface="Courier New" pitchFamily="49" charset="0"/>
              </a:rPr>
              <a:t>acc_copyin</a:t>
            </a:r>
            <a:r>
              <a:rPr lang="en-US" sz="1100" dirty="0">
                <a:latin typeface="Courier New" pitchFamily="49" charset="0"/>
                <a:cs typeface="Courier New" pitchFamily="49" charset="0"/>
              </a:rPr>
              <a:t>).</a:t>
            </a:r>
          </a:p>
          <a:p>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ftn-6416 </a:t>
            </a:r>
            <a:r>
              <a:rPr lang="en-US" sz="1100" dirty="0" err="1">
                <a:latin typeface="Courier New" pitchFamily="49" charset="0"/>
                <a:cs typeface="Courier New" pitchFamily="49" charset="0"/>
              </a:rPr>
              <a:t>ftn</a:t>
            </a:r>
            <a:r>
              <a:rPr lang="en-US" sz="1100" dirty="0">
                <a:latin typeface="Courier New" pitchFamily="49" charset="0"/>
                <a:cs typeface="Courier New" pitchFamily="49" charset="0"/>
              </a:rPr>
              <a:t>: ACCEL File = sweepx2.f90, Line = 46</a:t>
            </a:r>
          </a:p>
          <a:p>
            <a:r>
              <a:rPr lang="en-US" sz="1100" dirty="0">
                <a:latin typeface="Courier New" pitchFamily="49" charset="0"/>
                <a:cs typeface="Courier New" pitchFamily="49" charset="0"/>
              </a:rPr>
              <a:t>  If not already present: allocate memory and copy whole array "</a:t>
            </a:r>
            <a:r>
              <a:rPr lang="en-US" sz="1100" dirty="0" err="1">
                <a:latin typeface="Courier New" pitchFamily="49" charset="0"/>
                <a:cs typeface="Courier New" pitchFamily="49" charset="0"/>
              </a:rPr>
              <a:t>zro</a:t>
            </a:r>
            <a:r>
              <a:rPr lang="en-US" sz="1100" dirty="0">
                <a:latin typeface="Courier New" pitchFamily="49" charset="0"/>
                <a:cs typeface="Courier New" pitchFamily="49" charset="0"/>
              </a:rPr>
              <a:t>" to accelerator, copy back at line 107 </a:t>
            </a:r>
            <a:endParaRPr lang="en-US" sz="1100" dirty="0" smtClean="0">
              <a:latin typeface="Courier New" pitchFamily="49" charset="0"/>
              <a:cs typeface="Courier New" pitchFamily="49" charset="0"/>
            </a:endParaRPr>
          </a:p>
          <a:p>
            <a:r>
              <a:rPr lang="en-US" sz="1100" dirty="0">
                <a:latin typeface="Courier New" pitchFamily="49" charset="0"/>
                <a:cs typeface="Courier New" pitchFamily="49" charset="0"/>
              </a:rPr>
              <a:t> </a:t>
            </a:r>
            <a:r>
              <a:rPr lang="en-US" sz="1100" dirty="0" smtClean="0">
                <a:latin typeface="Courier New" pitchFamily="49" charset="0"/>
                <a:cs typeface="Courier New" pitchFamily="49" charset="0"/>
              </a:rPr>
              <a:t> (</a:t>
            </a:r>
            <a:r>
              <a:rPr lang="en-US" sz="1100" dirty="0" err="1">
                <a:latin typeface="Courier New" pitchFamily="49" charset="0"/>
                <a:cs typeface="Courier New" pitchFamily="49" charset="0"/>
              </a:rPr>
              <a:t>acc_copy</a:t>
            </a:r>
            <a:r>
              <a:rPr lang="en-US" sz="1100" dirty="0">
                <a:latin typeface="Courier New" pitchFamily="49" charset="0"/>
                <a:cs typeface="Courier New" pitchFamily="49" charset="0"/>
              </a:rPr>
              <a:t>).</a:t>
            </a:r>
          </a:p>
          <a:p>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ftn-6416 </a:t>
            </a:r>
            <a:r>
              <a:rPr lang="en-US" sz="1100" dirty="0" err="1">
                <a:latin typeface="Courier New" pitchFamily="49" charset="0"/>
                <a:cs typeface="Courier New" pitchFamily="49" charset="0"/>
              </a:rPr>
              <a:t>ftn</a:t>
            </a:r>
            <a:r>
              <a:rPr lang="en-US" sz="1100" dirty="0">
                <a:latin typeface="Courier New" pitchFamily="49" charset="0"/>
                <a:cs typeface="Courier New" pitchFamily="49" charset="0"/>
              </a:rPr>
              <a:t>: ACCEL File = sweepx2.f90, Line = 46</a:t>
            </a:r>
          </a:p>
          <a:p>
            <a:r>
              <a:rPr lang="en-US" sz="1100" dirty="0">
                <a:latin typeface="Courier New" pitchFamily="49" charset="0"/>
                <a:cs typeface="Courier New" pitchFamily="49" charset="0"/>
              </a:rPr>
              <a:t>  If not already present: allocate memory and copy whole array "</a:t>
            </a:r>
            <a:r>
              <a:rPr lang="en-US" sz="1100" dirty="0" err="1">
                <a:latin typeface="Courier New" pitchFamily="49" charset="0"/>
                <a:cs typeface="Courier New" pitchFamily="49" charset="0"/>
              </a:rPr>
              <a:t>zpr</a:t>
            </a:r>
            <a:r>
              <a:rPr lang="en-US" sz="1100" dirty="0">
                <a:latin typeface="Courier New" pitchFamily="49" charset="0"/>
                <a:cs typeface="Courier New" pitchFamily="49" charset="0"/>
              </a:rPr>
              <a:t>" to accelerator, copy back at line 107 </a:t>
            </a:r>
            <a:endParaRPr lang="en-US" sz="1100" dirty="0" smtClean="0">
              <a:latin typeface="Courier New" pitchFamily="49" charset="0"/>
              <a:cs typeface="Courier New" pitchFamily="49" charset="0"/>
            </a:endParaRPr>
          </a:p>
          <a:p>
            <a:r>
              <a:rPr lang="en-US" sz="1100" dirty="0">
                <a:latin typeface="Courier New" pitchFamily="49" charset="0"/>
                <a:cs typeface="Courier New" pitchFamily="49" charset="0"/>
              </a:rPr>
              <a:t> </a:t>
            </a:r>
            <a:r>
              <a:rPr lang="en-US" sz="1100" dirty="0" smtClean="0">
                <a:latin typeface="Courier New" pitchFamily="49" charset="0"/>
                <a:cs typeface="Courier New" pitchFamily="49" charset="0"/>
              </a:rPr>
              <a:t> (</a:t>
            </a:r>
            <a:r>
              <a:rPr lang="en-US" sz="1100" dirty="0" err="1">
                <a:latin typeface="Courier New" pitchFamily="49" charset="0"/>
                <a:cs typeface="Courier New" pitchFamily="49" charset="0"/>
              </a:rPr>
              <a:t>acc_copy</a:t>
            </a:r>
            <a:r>
              <a:rPr lang="en-US" sz="1100" dirty="0">
                <a:latin typeface="Courier New" pitchFamily="49" charset="0"/>
                <a:cs typeface="Courier New" pitchFamily="49" charset="0"/>
              </a:rPr>
              <a:t>).</a:t>
            </a:r>
          </a:p>
          <a:p>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ftn-6416 </a:t>
            </a:r>
            <a:r>
              <a:rPr lang="en-US" sz="1100" dirty="0" err="1">
                <a:latin typeface="Courier New" pitchFamily="49" charset="0"/>
                <a:cs typeface="Courier New" pitchFamily="49" charset="0"/>
              </a:rPr>
              <a:t>ftn</a:t>
            </a:r>
            <a:r>
              <a:rPr lang="en-US" sz="1100" dirty="0">
                <a:latin typeface="Courier New" pitchFamily="49" charset="0"/>
                <a:cs typeface="Courier New" pitchFamily="49" charset="0"/>
              </a:rPr>
              <a:t>: ACCEL File = sweepx2.f90, Line = 46</a:t>
            </a:r>
          </a:p>
          <a:p>
            <a:r>
              <a:rPr lang="en-US" sz="1100" dirty="0">
                <a:latin typeface="Courier New" pitchFamily="49" charset="0"/>
                <a:cs typeface="Courier New" pitchFamily="49" charset="0"/>
              </a:rPr>
              <a:t>  If not already present: allocate memory and copy whole array "</a:t>
            </a:r>
            <a:r>
              <a:rPr lang="en-US" sz="1100" dirty="0" err="1">
                <a:latin typeface="Courier New" pitchFamily="49" charset="0"/>
                <a:cs typeface="Courier New" pitchFamily="49" charset="0"/>
              </a:rPr>
              <a:t>zux</a:t>
            </a:r>
            <a:r>
              <a:rPr lang="en-US" sz="1100" dirty="0">
                <a:latin typeface="Courier New" pitchFamily="49" charset="0"/>
                <a:cs typeface="Courier New" pitchFamily="49" charset="0"/>
              </a:rPr>
              <a:t>" to accelerator, copy back at line 107 </a:t>
            </a:r>
            <a:endParaRPr lang="en-US" sz="1100" dirty="0" smtClean="0">
              <a:latin typeface="Courier New" pitchFamily="49" charset="0"/>
              <a:cs typeface="Courier New" pitchFamily="49" charset="0"/>
            </a:endParaRPr>
          </a:p>
          <a:p>
            <a:r>
              <a:rPr lang="en-US" sz="1100" dirty="0">
                <a:latin typeface="Courier New" pitchFamily="49" charset="0"/>
                <a:cs typeface="Courier New" pitchFamily="49" charset="0"/>
              </a:rPr>
              <a:t> </a:t>
            </a:r>
            <a:r>
              <a:rPr lang="en-US" sz="1100" dirty="0" smtClean="0">
                <a:latin typeface="Courier New" pitchFamily="49" charset="0"/>
                <a:cs typeface="Courier New" pitchFamily="49" charset="0"/>
              </a:rPr>
              <a:t> (</a:t>
            </a:r>
            <a:r>
              <a:rPr lang="en-US" sz="1100" dirty="0" err="1">
                <a:latin typeface="Courier New" pitchFamily="49" charset="0"/>
                <a:cs typeface="Courier New" pitchFamily="49" charset="0"/>
              </a:rPr>
              <a:t>acc_copy</a:t>
            </a:r>
            <a:r>
              <a:rPr lang="en-US" sz="1100" dirty="0">
                <a:latin typeface="Courier New" pitchFamily="49" charset="0"/>
                <a:cs typeface="Courier New" pitchFamily="49" charset="0"/>
              </a:rPr>
              <a:t>).</a:t>
            </a:r>
          </a:p>
          <a:p>
            <a:endParaRPr lang="en-US" sz="1100" dirty="0">
              <a:latin typeface="Courier New" pitchFamily="49" charset="0"/>
              <a:cs typeface="Courier New" pitchFamily="49" charset="0"/>
            </a:endParaRPr>
          </a:p>
          <a:p>
            <a:endParaRPr lang="en-US" sz="1100" dirty="0">
              <a:latin typeface="Courier New" pitchFamily="49" charset="0"/>
              <a:cs typeface="Courier New" pitchFamily="49" charset="0"/>
            </a:endParaRPr>
          </a:p>
        </p:txBody>
      </p:sp>
    </p:spTree>
    <p:extLst>
      <p:ext uri="{BB962C8B-B14F-4D97-AF65-F5344CB8AC3E}">
        <p14:creationId xmlns:p14="http://schemas.microsoft.com/office/powerpoint/2010/main" val="63985462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 Once </a:t>
            </a:r>
            <a:r>
              <a:rPr lang="en-US" dirty="0"/>
              <a:t>one loop is analyze, now look at next highest compute loop, perform steps 2 and 3</a:t>
            </a:r>
            <a:r>
              <a:rPr lang="en-US" dirty="0" smtClean="0"/>
              <a:t>.</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138</a:t>
            </a:fld>
            <a:endParaRPr lang="en-US"/>
          </a:p>
        </p:txBody>
      </p:sp>
      <p:sp>
        <p:nvSpPr>
          <p:cNvPr id="7" name="TextBox 6"/>
          <p:cNvSpPr txBox="1"/>
          <p:nvPr/>
        </p:nvSpPr>
        <p:spPr>
          <a:xfrm>
            <a:off x="990600" y="838200"/>
            <a:ext cx="5452134" cy="6463308"/>
          </a:xfrm>
          <a:prstGeom prst="rect">
            <a:avLst/>
          </a:prstGeom>
          <a:noFill/>
        </p:spPr>
        <p:txBody>
          <a:bodyPr wrap="none" rtlCol="0">
            <a:spAutoFit/>
          </a:bodyPr>
          <a:lstStyle/>
          <a:p>
            <a:r>
              <a:rPr lang="en-US" sz="1100" dirty="0" smtClean="0">
                <a:latin typeface="Courier New" pitchFamily="49" charset="0"/>
                <a:cs typeface="Courier New" pitchFamily="49" charset="0"/>
              </a:rPr>
              <a:t>Table </a:t>
            </a:r>
            <a:r>
              <a:rPr lang="en-US" sz="1100" dirty="0">
                <a:latin typeface="Courier New" pitchFamily="49" charset="0"/>
                <a:cs typeface="Courier New" pitchFamily="49" charset="0"/>
              </a:rPr>
              <a:t>1:  Profile by Function and Callers</a:t>
            </a:r>
          </a:p>
          <a:p>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 Time%  |     Time  |    Calls  |Group</a:t>
            </a:r>
          </a:p>
          <a:p>
            <a:r>
              <a:rPr lang="en-US" sz="1100" dirty="0">
                <a:latin typeface="Courier New" pitchFamily="49" charset="0"/>
                <a:cs typeface="Courier New" pitchFamily="49" charset="0"/>
              </a:rPr>
              <a:t>        |           |           | Function</a:t>
            </a:r>
          </a:p>
          <a:p>
            <a:r>
              <a:rPr lang="en-US" sz="1100" dirty="0">
                <a:latin typeface="Courier New" pitchFamily="49" charset="0"/>
                <a:cs typeface="Courier New" pitchFamily="49" charset="0"/>
              </a:rPr>
              <a:t>        |           |           |  Caller</a:t>
            </a:r>
          </a:p>
          <a:p>
            <a:r>
              <a:rPr lang="en-US" sz="1100" dirty="0">
                <a:latin typeface="Courier New" pitchFamily="49" charset="0"/>
                <a:cs typeface="Courier New" pitchFamily="49" charset="0"/>
              </a:rPr>
              <a:t>        |           |           |   PE=HIDE</a:t>
            </a:r>
          </a:p>
          <a:p>
            <a:r>
              <a:rPr lang="en-US" sz="1100" dirty="0" smtClean="0">
                <a:latin typeface="Courier New" pitchFamily="49" charset="0"/>
                <a:cs typeface="Courier New" pitchFamily="49" charset="0"/>
              </a:rPr>
              <a:t>||  </a:t>
            </a:r>
            <a:r>
              <a:rPr lang="en-US" sz="1100" dirty="0">
                <a:latin typeface="Courier New" pitchFamily="49" charset="0"/>
                <a:cs typeface="Courier New" pitchFamily="49" charset="0"/>
              </a:rPr>
              <a:t>21.0% | 11.235866 | 2592000.0 |</a:t>
            </a:r>
            <a:r>
              <a:rPr lang="en-US" sz="1100" dirty="0" err="1">
                <a:latin typeface="Courier New" pitchFamily="49" charset="0"/>
                <a:cs typeface="Courier New" pitchFamily="49" charset="0"/>
              </a:rPr>
              <a:t>parabola_.LOOPS</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3|        |           |           | parabola_</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4|||  13.8% |  7.371909 | 1728000.0 |</a:t>
            </a:r>
            <a:r>
              <a:rPr lang="en-US" sz="1100" dirty="0" err="1">
                <a:latin typeface="Courier New" pitchFamily="49" charset="0"/>
                <a:cs typeface="Courier New" pitchFamily="49" charset="0"/>
              </a:rPr>
              <a:t>remap_.LOOPS</a:t>
            </a:r>
            <a:endParaRPr lang="en-US" sz="1100" dirty="0">
              <a:latin typeface="Courier New" pitchFamily="49" charset="0"/>
              <a:cs typeface="Courier New" pitchFamily="49" charset="0"/>
            </a:endParaRPr>
          </a:p>
          <a:p>
            <a:r>
              <a:rPr lang="en-US" sz="1100" dirty="0">
                <a:latin typeface="Courier New" pitchFamily="49" charset="0"/>
                <a:cs typeface="Courier New" pitchFamily="49" charset="0"/>
              </a:rPr>
              <a:t>5|||        |           |           | remap_</a:t>
            </a:r>
          </a:p>
          <a:p>
            <a:r>
              <a:rPr lang="en-US" sz="1100" dirty="0">
                <a:latin typeface="Courier New" pitchFamily="49" charset="0"/>
                <a:cs typeface="Courier New" pitchFamily="49" charset="0"/>
              </a:rPr>
              <a:t>6|||        |           |           |  </a:t>
            </a:r>
            <a:r>
              <a:rPr lang="en-US" sz="1100" dirty="0" err="1">
                <a:latin typeface="Courier New" pitchFamily="49" charset="0"/>
                <a:cs typeface="Courier New" pitchFamily="49" charset="0"/>
              </a:rPr>
              <a:t>ppmlr</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a:t>
            </a:r>
          </a:p>
          <a:p>
            <a:r>
              <a:rPr lang="en-US" sz="1100" dirty="0">
                <a:latin typeface="Courier New" pitchFamily="49" charset="0"/>
                <a:cs typeface="Courier New" pitchFamily="49" charset="0"/>
              </a:rPr>
              <a:t>7||||||   3.5% |  1.876054 |   96000.0 |sweepy_.LOOP.2.li.39</a:t>
            </a:r>
          </a:p>
          <a:p>
            <a:r>
              <a:rPr lang="en-US" sz="1100" dirty="0">
                <a:latin typeface="Courier New" pitchFamily="49" charset="0"/>
                <a:cs typeface="Courier New" pitchFamily="49" charset="0"/>
              </a:rPr>
              <a:t>8||||||        |           |           | sweepy_.LOOP.1.li.38</a:t>
            </a:r>
          </a:p>
          <a:p>
            <a:r>
              <a:rPr lang="en-US" sz="1100" dirty="0">
                <a:latin typeface="Courier New" pitchFamily="49" charset="0"/>
                <a:cs typeface="Courier New" pitchFamily="49" charset="0"/>
              </a:rPr>
              <a:t>9||||||        |           |           |  </a:t>
            </a:r>
            <a:r>
              <a:rPr lang="en-US" sz="1100" dirty="0" err="1">
                <a:latin typeface="Courier New" pitchFamily="49" charset="0"/>
                <a:cs typeface="Courier New" pitchFamily="49" charset="0"/>
              </a:rPr>
              <a:t>sweepy</a:t>
            </a:r>
            <a:r>
              <a:rPr lang="en-US" sz="1100" dirty="0">
                <a:latin typeface="Courier New" pitchFamily="49" charset="0"/>
                <a:cs typeface="Courier New" pitchFamily="49" charset="0"/>
              </a:rPr>
              <a:t>_.LOOPS</a:t>
            </a:r>
          </a:p>
          <a:p>
            <a:r>
              <a:rPr lang="en-US" sz="1100" dirty="0">
                <a:latin typeface="Courier New" pitchFamily="49" charset="0"/>
                <a:cs typeface="Courier New" pitchFamily="49" charset="0"/>
              </a:rPr>
              <a:t>10|||||        |           |           |   </a:t>
            </a:r>
            <a:r>
              <a:rPr lang="en-US" sz="1100" dirty="0" err="1">
                <a:latin typeface="Courier New" pitchFamily="49" charset="0"/>
                <a:cs typeface="Courier New" pitchFamily="49" charset="0"/>
              </a:rPr>
              <a:t>sweepy</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11|||||        |           |           |    </a:t>
            </a:r>
            <a:r>
              <a:rPr lang="en-US" sz="1100" dirty="0" err="1">
                <a:latin typeface="Courier New" pitchFamily="49" charset="0"/>
                <a:cs typeface="Courier New" pitchFamily="49" charset="0"/>
              </a:rPr>
              <a:t>vhone</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7||||||   3.4% |  1.839313 |  768000.0 |sweepx2_.LOOP.2.li.35</a:t>
            </a:r>
          </a:p>
          <a:p>
            <a:r>
              <a:rPr lang="en-US" sz="1100" dirty="0">
                <a:latin typeface="Courier New" pitchFamily="49" charset="0"/>
                <a:cs typeface="Courier New" pitchFamily="49" charset="0"/>
              </a:rPr>
              <a:t>8||||||        |           |           | sweepx2_.LOOP.1.li.34</a:t>
            </a:r>
          </a:p>
          <a:p>
            <a:r>
              <a:rPr lang="en-US" sz="1100" dirty="0">
                <a:latin typeface="Courier New" pitchFamily="49" charset="0"/>
                <a:cs typeface="Courier New" pitchFamily="49" charset="0"/>
              </a:rPr>
              <a:t>9||||||        |           |           |  sweepx2_.LOOPS</a:t>
            </a:r>
          </a:p>
          <a:p>
            <a:r>
              <a:rPr lang="en-US" sz="1100" dirty="0">
                <a:latin typeface="Courier New" pitchFamily="49" charset="0"/>
                <a:cs typeface="Courier New" pitchFamily="49" charset="0"/>
              </a:rPr>
              <a:t>10|||||        |           |           |   sweepx2_</a:t>
            </a:r>
          </a:p>
          <a:p>
            <a:r>
              <a:rPr lang="en-US" sz="1100" dirty="0">
                <a:latin typeface="Courier New" pitchFamily="49" charset="0"/>
                <a:cs typeface="Courier New" pitchFamily="49" charset="0"/>
              </a:rPr>
              <a:t>11|||||        |           |           |    </a:t>
            </a:r>
            <a:r>
              <a:rPr lang="en-US" sz="1100" dirty="0" err="1">
                <a:latin typeface="Courier New" pitchFamily="49" charset="0"/>
                <a:cs typeface="Courier New" pitchFamily="49" charset="0"/>
              </a:rPr>
              <a:t>vhone</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7||||||   3.4% |  1.832297 |   96000.0 |sweepz_.LOOP.06.li.55</a:t>
            </a:r>
          </a:p>
          <a:p>
            <a:r>
              <a:rPr lang="en-US" sz="1100" dirty="0">
                <a:latin typeface="Courier New" pitchFamily="49" charset="0"/>
                <a:cs typeface="Courier New" pitchFamily="49" charset="0"/>
              </a:rPr>
              <a:t>8||||||        |           |           | sweepz_.LOOP.05.li.54</a:t>
            </a:r>
          </a:p>
          <a:p>
            <a:r>
              <a:rPr lang="en-US" sz="1100" dirty="0">
                <a:latin typeface="Courier New" pitchFamily="49" charset="0"/>
                <a:cs typeface="Courier New" pitchFamily="49" charset="0"/>
              </a:rPr>
              <a:t>9||||||        |           |           |  </a:t>
            </a:r>
            <a:r>
              <a:rPr lang="en-US" sz="1100" dirty="0" err="1">
                <a:latin typeface="Courier New" pitchFamily="49" charset="0"/>
                <a:cs typeface="Courier New" pitchFamily="49" charset="0"/>
              </a:rPr>
              <a:t>sweepz</a:t>
            </a:r>
            <a:r>
              <a:rPr lang="en-US" sz="1100" dirty="0">
                <a:latin typeface="Courier New" pitchFamily="49" charset="0"/>
                <a:cs typeface="Courier New" pitchFamily="49" charset="0"/>
              </a:rPr>
              <a:t>_.LOOPS</a:t>
            </a:r>
          </a:p>
          <a:p>
            <a:r>
              <a:rPr lang="en-US" sz="1100" dirty="0">
                <a:latin typeface="Courier New" pitchFamily="49" charset="0"/>
                <a:cs typeface="Courier New" pitchFamily="49" charset="0"/>
              </a:rPr>
              <a:t>10|||||        |           |           |   </a:t>
            </a:r>
            <a:r>
              <a:rPr lang="en-US" sz="1100" dirty="0" err="1">
                <a:latin typeface="Courier New" pitchFamily="49" charset="0"/>
                <a:cs typeface="Courier New" pitchFamily="49" charset="0"/>
              </a:rPr>
              <a:t>sweepz</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11|||||        |           |           |    </a:t>
            </a:r>
            <a:r>
              <a:rPr lang="en-US" sz="1100" dirty="0" err="1">
                <a:latin typeface="Courier New" pitchFamily="49" charset="0"/>
                <a:cs typeface="Courier New" pitchFamily="49" charset="0"/>
              </a:rPr>
              <a:t>vhone</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7||||||   3.4% |  1.824246 |  768000.0 |sweepx1_.LOOP.2.li.35</a:t>
            </a:r>
          </a:p>
          <a:p>
            <a:r>
              <a:rPr lang="en-US" sz="1100" dirty="0">
                <a:latin typeface="Courier New" pitchFamily="49" charset="0"/>
                <a:cs typeface="Courier New" pitchFamily="49" charset="0"/>
              </a:rPr>
              <a:t>8||||||        |           |           | sweepx1_.LOOP.1.li.34</a:t>
            </a:r>
          </a:p>
          <a:p>
            <a:r>
              <a:rPr lang="en-US" sz="1100" dirty="0">
                <a:latin typeface="Courier New" pitchFamily="49" charset="0"/>
                <a:cs typeface="Courier New" pitchFamily="49" charset="0"/>
              </a:rPr>
              <a:t>9||||||        |           |           |  sweepx1_.LOOPS</a:t>
            </a:r>
          </a:p>
          <a:p>
            <a:r>
              <a:rPr lang="en-US" sz="1100" dirty="0">
                <a:latin typeface="Courier New" pitchFamily="49" charset="0"/>
                <a:cs typeface="Courier New" pitchFamily="49" charset="0"/>
              </a:rPr>
              <a:t>10|||||        |           |           |   sweepx1_</a:t>
            </a:r>
          </a:p>
          <a:p>
            <a:r>
              <a:rPr lang="en-US" sz="1100" dirty="0">
                <a:latin typeface="Courier New" pitchFamily="49" charset="0"/>
                <a:cs typeface="Courier New" pitchFamily="49" charset="0"/>
              </a:rPr>
              <a:t>11|||||        |           |           |    </a:t>
            </a:r>
            <a:r>
              <a:rPr lang="en-US" sz="1100" dirty="0" err="1">
                <a:latin typeface="Courier New" pitchFamily="49" charset="0"/>
                <a:cs typeface="Courier New" pitchFamily="49" charset="0"/>
              </a:rPr>
              <a:t>vhone</a:t>
            </a:r>
            <a:r>
              <a:rPr lang="en-US" sz="1100" dirty="0">
                <a:latin typeface="Courier New" pitchFamily="49" charset="0"/>
                <a:cs typeface="Courier New" pitchFamily="49" charset="0"/>
              </a:rPr>
              <a:t>_</a:t>
            </a:r>
          </a:p>
          <a:p>
            <a:r>
              <a:rPr lang="en-US" sz="1100" dirty="0">
                <a:latin typeface="Courier New" pitchFamily="49" charset="0"/>
                <a:cs typeface="Courier New" pitchFamily="49" charset="0"/>
              </a:rPr>
              <a:t>|||||||===============================================</a:t>
            </a:r>
          </a:p>
          <a:p>
            <a:endParaRPr lang="en-US" sz="1100" dirty="0">
              <a:latin typeface="Courier New" pitchFamily="49" charset="0"/>
              <a:cs typeface="Courier New" pitchFamily="49" charset="0"/>
            </a:endParaRPr>
          </a:p>
          <a:p>
            <a:endParaRPr lang="en-US" dirty="0"/>
          </a:p>
        </p:txBody>
      </p:sp>
    </p:spTree>
    <p:extLst>
      <p:ext uri="{BB962C8B-B14F-4D97-AF65-F5344CB8AC3E}">
        <p14:creationId xmlns:p14="http://schemas.microsoft.com/office/powerpoint/2010/main" val="320321050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5. Soon </a:t>
            </a:r>
            <a:r>
              <a:rPr lang="en-US" dirty="0"/>
              <a:t>multiple loops can be combined within a </a:t>
            </a:r>
            <a:r>
              <a:rPr lang="en-US" dirty="0" err="1"/>
              <a:t>OpenACC</a:t>
            </a:r>
            <a:r>
              <a:rPr lang="en-US" dirty="0"/>
              <a:t> data region for </a:t>
            </a:r>
            <a:r>
              <a:rPr lang="en-US" dirty="0" err="1"/>
              <a:t>elminating</a:t>
            </a:r>
            <a:r>
              <a:rPr lang="en-US" dirty="0"/>
              <a:t> transfers to and from the host</a:t>
            </a:r>
            <a:r>
              <a:rPr lang="en-US" dirty="0" smtClean="0"/>
              <a:t>.</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139</a:t>
            </a:fld>
            <a:endParaRPr lang="en-US"/>
          </a:p>
        </p:txBody>
      </p:sp>
      <p:sp>
        <p:nvSpPr>
          <p:cNvPr id="7" name="TextBox 6"/>
          <p:cNvSpPr txBox="1"/>
          <p:nvPr/>
        </p:nvSpPr>
        <p:spPr>
          <a:xfrm>
            <a:off x="1371600" y="990600"/>
            <a:ext cx="6109365" cy="5755422"/>
          </a:xfrm>
          <a:prstGeom prst="rect">
            <a:avLst/>
          </a:prstGeom>
          <a:noFill/>
        </p:spPr>
        <p:txBody>
          <a:bodyPr wrap="none" rtlCol="0">
            <a:spAutoFit/>
          </a:bodyPr>
          <a:lstStyle/>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MAIN COMPUTATIONAL LOOP</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acc</a:t>
            </a:r>
            <a:r>
              <a:rPr lang="en-US" sz="1000" dirty="0">
                <a:latin typeface="Courier New" pitchFamily="49" charset="0"/>
                <a:cs typeface="Courier New" pitchFamily="49" charset="0"/>
              </a:rPr>
              <a:t> data copy(</a:t>
            </a:r>
            <a:r>
              <a:rPr lang="en-US" sz="1000" dirty="0" err="1">
                <a:latin typeface="Courier New" pitchFamily="49" charset="0"/>
                <a:cs typeface="Courier New" pitchFamily="49" charset="0"/>
              </a:rPr>
              <a:t>zro,zpr,zux,zuy,zuz,zfl,zxa,zdx,zxc,zya,zdy,zyc,zza,zdz,zzc</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do while (</a:t>
            </a:r>
            <a:r>
              <a:rPr lang="en-US" sz="1000" dirty="0" err="1">
                <a:latin typeface="Courier New" pitchFamily="49" charset="0"/>
                <a:cs typeface="Courier New" pitchFamily="49" charset="0"/>
              </a:rPr>
              <a:t>ncycle</a:t>
            </a:r>
            <a:r>
              <a:rPr lang="en-US" sz="1000" dirty="0">
                <a:latin typeface="Courier New" pitchFamily="49" charset="0"/>
                <a:cs typeface="Courier New" pitchFamily="49" charset="0"/>
              </a:rPr>
              <a:t> &lt; </a:t>
            </a:r>
            <a:r>
              <a:rPr lang="en-US" sz="1000" dirty="0" err="1">
                <a:latin typeface="Courier New" pitchFamily="49" charset="0"/>
                <a:cs typeface="Courier New" pitchFamily="49" charset="0"/>
              </a:rPr>
              <a:t>ncycend</a:t>
            </a:r>
            <a:r>
              <a:rPr lang="en-US" sz="1000" dirty="0">
                <a:latin typeface="Courier New" pitchFamily="49" charset="0"/>
                <a:cs typeface="Courier New" pitchFamily="49" charset="0"/>
              </a:rPr>
              <a:t>)</a:t>
            </a:r>
          </a:p>
          <a:p>
            <a:r>
              <a:rPr lang="en-US" sz="1000" dirty="0" smtClean="0">
                <a:latin typeface="Courier New" pitchFamily="49" charset="0"/>
                <a:cs typeface="Courier New" pitchFamily="49" charset="0"/>
              </a:rPr>
              <a:t>!  </a:t>
            </a:r>
            <a:r>
              <a:rPr lang="en-US" sz="1000" dirty="0">
                <a:latin typeface="Courier New" pitchFamily="49" charset="0"/>
                <a:cs typeface="Courier New" pitchFamily="49" charset="0"/>
              </a:rPr>
              <a:t>if(</a:t>
            </a:r>
            <a:r>
              <a:rPr lang="en-US" sz="1000" dirty="0" err="1">
                <a:latin typeface="Courier New" pitchFamily="49" charset="0"/>
                <a:cs typeface="Courier New" pitchFamily="49" charset="0"/>
              </a:rPr>
              <a:t>mype</a:t>
            </a:r>
            <a:r>
              <a:rPr lang="en-US" sz="1000" dirty="0">
                <a:latin typeface="Courier New" pitchFamily="49" charset="0"/>
                <a:cs typeface="Courier New" pitchFamily="49" charset="0"/>
              </a:rPr>
              <a:t> == 0) write(*,*) 'STEP = ',</a:t>
            </a:r>
            <a:r>
              <a:rPr lang="en-US" sz="1000" dirty="0" err="1">
                <a:latin typeface="Courier New" pitchFamily="49" charset="0"/>
                <a:cs typeface="Courier New" pitchFamily="49" charset="0"/>
              </a:rPr>
              <a:t>ncycle</a:t>
            </a:r>
            <a:endParaRPr lang="en-US" sz="1000" dirty="0">
              <a:latin typeface="Courier New" pitchFamily="49" charset="0"/>
              <a:cs typeface="Courier New" pitchFamily="49" charset="0"/>
            </a:endParaRPr>
          </a:p>
          <a:p>
            <a:r>
              <a:rPr lang="en-US" sz="1000" dirty="0" smtClean="0">
                <a:latin typeface="Courier New" pitchFamily="49" charset="0"/>
                <a:cs typeface="Courier New" pitchFamily="49" charset="0"/>
              </a:rPr>
              <a:t>  </a:t>
            </a:r>
            <a:r>
              <a:rPr lang="en-US" sz="1000" dirty="0" err="1">
                <a:latin typeface="Courier New" pitchFamily="49" charset="0"/>
                <a:cs typeface="Courier New" pitchFamily="49" charset="0"/>
              </a:rPr>
              <a:t>ncycle</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ncycle</a:t>
            </a:r>
            <a:r>
              <a:rPr lang="en-US" sz="1000" dirty="0">
                <a:latin typeface="Courier New" pitchFamily="49" charset="0"/>
                <a:cs typeface="Courier New" pitchFamily="49" charset="0"/>
              </a:rPr>
              <a:t> + 2</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ncycp</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ncycp</a:t>
            </a:r>
            <a:r>
              <a:rPr lang="en-US" sz="1000" dirty="0">
                <a:latin typeface="Courier New" pitchFamily="49" charset="0"/>
                <a:cs typeface="Courier New" pitchFamily="49" charset="0"/>
              </a:rPr>
              <a:t>  + 2</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ncycd</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ncycd</a:t>
            </a:r>
            <a:r>
              <a:rPr lang="en-US" sz="1000" dirty="0">
                <a:latin typeface="Courier New" pitchFamily="49" charset="0"/>
                <a:cs typeface="Courier New" pitchFamily="49" charset="0"/>
              </a:rPr>
              <a:t>  + 2</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ncycm</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ncycm</a:t>
            </a:r>
            <a:r>
              <a:rPr lang="en-US" sz="1000" dirty="0">
                <a:latin typeface="Courier New" pitchFamily="49" charset="0"/>
                <a:cs typeface="Courier New" pitchFamily="49" charset="0"/>
              </a:rPr>
              <a:t>  + 2</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olddt</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dt</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svel</a:t>
            </a:r>
            <a:r>
              <a:rPr lang="en-US" sz="1000" dirty="0">
                <a:latin typeface="Courier New" pitchFamily="49" charset="0"/>
                <a:cs typeface="Courier New" pitchFamily="49" charset="0"/>
              </a:rPr>
              <a:t>   = 0.</a:t>
            </a:r>
          </a:p>
          <a:p>
            <a:r>
              <a:rPr lang="en-US" sz="1000" dirty="0" smtClean="0">
                <a:latin typeface="Courier New" pitchFamily="49" charset="0"/>
                <a:cs typeface="Courier New" pitchFamily="49" charset="0"/>
              </a:rPr>
              <a:t>  </a:t>
            </a:r>
            <a:r>
              <a:rPr lang="en-US" sz="1000" dirty="0">
                <a:latin typeface="Courier New" pitchFamily="49" charset="0"/>
                <a:cs typeface="Courier New" pitchFamily="49" charset="0"/>
              </a:rPr>
              <a:t>if ( time + 2*</a:t>
            </a:r>
            <a:r>
              <a:rPr lang="en-US" sz="1000" dirty="0" err="1">
                <a:latin typeface="Courier New" pitchFamily="49" charset="0"/>
                <a:cs typeface="Courier New" pitchFamily="49" charset="0"/>
              </a:rPr>
              <a:t>dt</a:t>
            </a:r>
            <a:r>
              <a:rPr lang="en-US" sz="1000" dirty="0">
                <a:latin typeface="Courier New" pitchFamily="49" charset="0"/>
                <a:cs typeface="Courier New" pitchFamily="49" charset="0"/>
              </a:rPr>
              <a:t> &gt; </a:t>
            </a:r>
            <a:r>
              <a:rPr lang="en-US" sz="1000" dirty="0" err="1">
                <a:latin typeface="Courier New" pitchFamily="49" charset="0"/>
                <a:cs typeface="Courier New" pitchFamily="49" charset="0"/>
              </a:rPr>
              <a:t>endtime</a:t>
            </a:r>
            <a:r>
              <a:rPr lang="en-US" sz="1000" dirty="0">
                <a:latin typeface="Courier New" pitchFamily="49" charset="0"/>
                <a:cs typeface="Courier New" pitchFamily="49" charset="0"/>
              </a:rPr>
              <a:t> ) then ! set </a:t>
            </a:r>
            <a:r>
              <a:rPr lang="en-US" sz="1000" dirty="0" err="1">
                <a:latin typeface="Courier New" pitchFamily="49" charset="0"/>
                <a:cs typeface="Courier New" pitchFamily="49" charset="0"/>
              </a:rPr>
              <a:t>dt</a:t>
            </a:r>
            <a:r>
              <a:rPr lang="en-US" sz="1000" dirty="0">
                <a:latin typeface="Courier New" pitchFamily="49" charset="0"/>
                <a:cs typeface="Courier New" pitchFamily="49" charset="0"/>
              </a:rPr>
              <a:t> to land on </a:t>
            </a:r>
            <a:r>
              <a:rPr lang="en-US" sz="1000" dirty="0" err="1">
                <a:latin typeface="Courier New" pitchFamily="49" charset="0"/>
                <a:cs typeface="Courier New" pitchFamily="49" charset="0"/>
              </a:rPr>
              <a:t>endtime</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if(</a:t>
            </a:r>
            <a:r>
              <a:rPr lang="en-US" sz="1000" dirty="0" err="1">
                <a:latin typeface="Courier New" pitchFamily="49" charset="0"/>
                <a:cs typeface="Courier New" pitchFamily="49" charset="0"/>
              </a:rPr>
              <a:t>mype</a:t>
            </a:r>
            <a:r>
              <a:rPr lang="en-US" sz="1000" dirty="0">
                <a:latin typeface="Courier New" pitchFamily="49" charset="0"/>
                <a:cs typeface="Courier New" pitchFamily="49" charset="0"/>
              </a:rPr>
              <a:t>==0) write(8,*) 'cutting to the end...', </a:t>
            </a:r>
            <a:r>
              <a:rPr lang="en-US" sz="1000" dirty="0" err="1">
                <a:latin typeface="Courier New" pitchFamily="49" charset="0"/>
                <a:cs typeface="Courier New" pitchFamily="49" charset="0"/>
              </a:rPr>
              <a:t>ncycle</a:t>
            </a:r>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ncycend</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dt</a:t>
            </a:r>
            <a:r>
              <a:rPr lang="en-US" sz="1000" dirty="0">
                <a:latin typeface="Courier New" pitchFamily="49" charset="0"/>
                <a:cs typeface="Courier New" pitchFamily="49" charset="0"/>
              </a:rPr>
              <a:t> = 0.5*(</a:t>
            </a:r>
            <a:r>
              <a:rPr lang="en-US" sz="1000" dirty="0" err="1">
                <a:latin typeface="Courier New" pitchFamily="49" charset="0"/>
                <a:cs typeface="Courier New" pitchFamily="49" charset="0"/>
              </a:rPr>
              <a:t>endtime</a:t>
            </a:r>
            <a:r>
              <a:rPr lang="en-US" sz="1000" dirty="0">
                <a:latin typeface="Courier New" pitchFamily="49" charset="0"/>
                <a:cs typeface="Courier New" pitchFamily="49" charset="0"/>
              </a:rPr>
              <a:t> - time)</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ncycend</a:t>
            </a:r>
            <a:r>
              <a:rPr lang="en-US" sz="1000" dirty="0">
                <a:latin typeface="Courier New" pitchFamily="49" charset="0"/>
                <a:cs typeface="Courier New" pitchFamily="49" charset="0"/>
              </a:rPr>
              <a:t> = ncycle-1</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ncycp</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nprin</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ncycd</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ndump</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else if ( timep+2.0*</a:t>
            </a:r>
            <a:r>
              <a:rPr lang="en-US" sz="1000" dirty="0" err="1">
                <a:latin typeface="Courier New" pitchFamily="49" charset="0"/>
                <a:cs typeface="Courier New" pitchFamily="49" charset="0"/>
              </a:rPr>
              <a:t>dt</a:t>
            </a:r>
            <a:r>
              <a:rPr lang="en-US" sz="1000" dirty="0">
                <a:latin typeface="Courier New" pitchFamily="49" charset="0"/>
                <a:cs typeface="Courier New" pitchFamily="49" charset="0"/>
              </a:rPr>
              <a:t> &gt; </a:t>
            </a:r>
            <a:r>
              <a:rPr lang="en-US" sz="1000" dirty="0" err="1">
                <a:latin typeface="Courier New" pitchFamily="49" charset="0"/>
                <a:cs typeface="Courier New" pitchFamily="49" charset="0"/>
              </a:rPr>
              <a:t>tprin</a:t>
            </a:r>
            <a:r>
              <a:rPr lang="en-US" sz="1000" dirty="0">
                <a:latin typeface="Courier New" pitchFamily="49" charset="0"/>
                <a:cs typeface="Courier New" pitchFamily="49" charset="0"/>
              </a:rPr>
              <a:t> ) then ! set </a:t>
            </a:r>
            <a:r>
              <a:rPr lang="en-US" sz="1000" dirty="0" err="1">
                <a:latin typeface="Courier New" pitchFamily="49" charset="0"/>
                <a:cs typeface="Courier New" pitchFamily="49" charset="0"/>
              </a:rPr>
              <a:t>dt</a:t>
            </a:r>
            <a:r>
              <a:rPr lang="en-US" sz="1000" dirty="0">
                <a:latin typeface="Courier New" pitchFamily="49" charset="0"/>
                <a:cs typeface="Courier New" pitchFamily="49" charset="0"/>
              </a:rPr>
              <a:t> to land on </a:t>
            </a:r>
            <a:r>
              <a:rPr lang="en-US" sz="1000" dirty="0" err="1">
                <a:latin typeface="Courier New" pitchFamily="49" charset="0"/>
                <a:cs typeface="Courier New" pitchFamily="49" charset="0"/>
              </a:rPr>
              <a:t>tprin</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dt</a:t>
            </a:r>
            <a:r>
              <a:rPr lang="en-US" sz="1000" dirty="0">
                <a:latin typeface="Courier New" pitchFamily="49" charset="0"/>
                <a:cs typeface="Courier New" pitchFamily="49" charset="0"/>
              </a:rPr>
              <a:t> = 0.5*(</a:t>
            </a:r>
            <a:r>
              <a:rPr lang="en-US" sz="1000" dirty="0" err="1">
                <a:latin typeface="Courier New" pitchFamily="49" charset="0"/>
                <a:cs typeface="Courier New" pitchFamily="49" charset="0"/>
              </a:rPr>
              <a:t>tprin</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timep</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ncycp</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nprin</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else if ( timem+2*</a:t>
            </a:r>
            <a:r>
              <a:rPr lang="en-US" sz="1000" dirty="0" err="1">
                <a:latin typeface="Courier New" pitchFamily="49" charset="0"/>
                <a:cs typeface="Courier New" pitchFamily="49" charset="0"/>
              </a:rPr>
              <a:t>dt</a:t>
            </a:r>
            <a:r>
              <a:rPr lang="en-US" sz="1000" dirty="0">
                <a:latin typeface="Courier New" pitchFamily="49" charset="0"/>
                <a:cs typeface="Courier New" pitchFamily="49" charset="0"/>
              </a:rPr>
              <a:t> &gt; </a:t>
            </a:r>
            <a:r>
              <a:rPr lang="en-US" sz="1000" dirty="0" err="1">
                <a:latin typeface="Courier New" pitchFamily="49" charset="0"/>
                <a:cs typeface="Courier New" pitchFamily="49" charset="0"/>
              </a:rPr>
              <a:t>tmovie</a:t>
            </a:r>
            <a:r>
              <a:rPr lang="en-US" sz="1000" dirty="0">
                <a:latin typeface="Courier New" pitchFamily="49" charset="0"/>
                <a:cs typeface="Courier New" pitchFamily="49" charset="0"/>
              </a:rPr>
              <a:t> ) then ! set </a:t>
            </a:r>
            <a:r>
              <a:rPr lang="en-US" sz="1000" dirty="0" err="1">
                <a:latin typeface="Courier New" pitchFamily="49" charset="0"/>
                <a:cs typeface="Courier New" pitchFamily="49" charset="0"/>
              </a:rPr>
              <a:t>dt</a:t>
            </a:r>
            <a:r>
              <a:rPr lang="en-US" sz="1000" dirty="0">
                <a:latin typeface="Courier New" pitchFamily="49" charset="0"/>
                <a:cs typeface="Courier New" pitchFamily="49" charset="0"/>
              </a:rPr>
              <a:t> to land on </a:t>
            </a:r>
            <a:r>
              <a:rPr lang="en-US" sz="1000" dirty="0" err="1">
                <a:latin typeface="Courier New" pitchFamily="49" charset="0"/>
                <a:cs typeface="Courier New" pitchFamily="49" charset="0"/>
              </a:rPr>
              <a:t>tmovie</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dt</a:t>
            </a:r>
            <a:r>
              <a:rPr lang="en-US" sz="1000" dirty="0">
                <a:latin typeface="Courier New" pitchFamily="49" charset="0"/>
                <a:cs typeface="Courier New" pitchFamily="49" charset="0"/>
              </a:rPr>
              <a:t> = 0.5*(</a:t>
            </a:r>
            <a:r>
              <a:rPr lang="en-US" sz="1000" dirty="0" err="1">
                <a:latin typeface="Courier New" pitchFamily="49" charset="0"/>
                <a:cs typeface="Courier New" pitchFamily="49" charset="0"/>
              </a:rPr>
              <a:t>tmovie</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timem</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ncycm</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nmovie</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smtClean="0">
                <a:latin typeface="Courier New" pitchFamily="49" charset="0"/>
                <a:cs typeface="Courier New" pitchFamily="49" charset="0"/>
              </a:rPr>
              <a:t>! </a:t>
            </a:r>
            <a:r>
              <a:rPr lang="en-US" sz="1000" dirty="0">
                <a:latin typeface="Courier New" pitchFamily="49" charset="0"/>
                <a:cs typeface="Courier New" pitchFamily="49" charset="0"/>
              </a:rPr>
              <a:t>Alternate sweeps to approximate 2nd order operator splitting</a:t>
            </a:r>
          </a:p>
          <a:p>
            <a:r>
              <a:rPr lang="en-US" sz="1000" dirty="0" smtClean="0">
                <a:latin typeface="Courier New" pitchFamily="49" charset="0"/>
                <a:cs typeface="Courier New" pitchFamily="49" charset="0"/>
              </a:rPr>
              <a:t>  </a:t>
            </a:r>
            <a:r>
              <a:rPr lang="en-US" sz="1000" dirty="0">
                <a:latin typeface="Courier New" pitchFamily="49" charset="0"/>
                <a:cs typeface="Courier New" pitchFamily="49" charset="0"/>
              </a:rPr>
              <a:t>call sweepx1(</a:t>
            </a:r>
            <a:r>
              <a:rPr lang="en-US" sz="1000" dirty="0" err="1">
                <a:latin typeface="Courier New" pitchFamily="49" charset="0"/>
                <a:cs typeface="Courier New" pitchFamily="49" charset="0"/>
              </a:rPr>
              <a:t>svel</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call </a:t>
            </a:r>
            <a:r>
              <a:rPr lang="en-US" sz="1000" dirty="0" err="1">
                <a:latin typeface="Courier New" pitchFamily="49" charset="0"/>
                <a:cs typeface="Courier New" pitchFamily="49" charset="0"/>
              </a:rPr>
              <a:t>sweepy</a:t>
            </a:r>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svel</a:t>
            </a:r>
            <a:r>
              <a:rPr lang="en-US" sz="1000" dirty="0">
                <a:latin typeface="Courier New" pitchFamily="49" charset="0"/>
                <a:cs typeface="Courier New" pitchFamily="49" charset="0"/>
              </a:rPr>
              <a:t>)</a:t>
            </a:r>
          </a:p>
          <a:p>
            <a:r>
              <a:rPr lang="en-US" sz="1000" dirty="0" smtClean="0">
                <a:latin typeface="Courier New" pitchFamily="49" charset="0"/>
                <a:cs typeface="Courier New" pitchFamily="49" charset="0"/>
              </a:rPr>
              <a:t>  </a:t>
            </a:r>
            <a:r>
              <a:rPr lang="en-US" sz="1000" dirty="0">
                <a:latin typeface="Courier New" pitchFamily="49" charset="0"/>
                <a:cs typeface="Courier New" pitchFamily="49" charset="0"/>
              </a:rPr>
              <a:t>if (</a:t>
            </a:r>
            <a:r>
              <a:rPr lang="en-US" sz="1000" dirty="0" err="1">
                <a:latin typeface="Courier New" pitchFamily="49" charset="0"/>
                <a:cs typeface="Courier New" pitchFamily="49" charset="0"/>
              </a:rPr>
              <a:t>ndim</a:t>
            </a:r>
            <a:r>
              <a:rPr lang="en-US" sz="1000" dirty="0">
                <a:latin typeface="Courier New" pitchFamily="49" charset="0"/>
                <a:cs typeface="Courier New" pitchFamily="49" charset="0"/>
              </a:rPr>
              <a:t>==3) then</a:t>
            </a:r>
          </a:p>
          <a:p>
            <a:r>
              <a:rPr lang="en-US" sz="1000" dirty="0">
                <a:latin typeface="Courier New" pitchFamily="49" charset="0"/>
                <a:cs typeface="Courier New" pitchFamily="49" charset="0"/>
              </a:rPr>
              <a:t>   call </a:t>
            </a:r>
            <a:r>
              <a:rPr lang="en-US" sz="1000" dirty="0" err="1">
                <a:latin typeface="Courier New" pitchFamily="49" charset="0"/>
                <a:cs typeface="Courier New" pitchFamily="49" charset="0"/>
              </a:rPr>
              <a:t>sweepz</a:t>
            </a:r>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svel</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call </a:t>
            </a:r>
            <a:r>
              <a:rPr lang="en-US" sz="1000" dirty="0" err="1">
                <a:latin typeface="Courier New" pitchFamily="49" charset="0"/>
                <a:cs typeface="Courier New" pitchFamily="49" charset="0"/>
              </a:rPr>
              <a:t>sweepy</a:t>
            </a:r>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svel</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smtClean="0">
                <a:latin typeface="Courier New" pitchFamily="49" charset="0"/>
                <a:cs typeface="Courier New" pitchFamily="49" charset="0"/>
              </a:rPr>
              <a:t>  </a:t>
            </a:r>
            <a:r>
              <a:rPr lang="en-US" sz="1000" dirty="0">
                <a:latin typeface="Courier New" pitchFamily="49" charset="0"/>
                <a:cs typeface="Courier New" pitchFamily="49" charset="0"/>
              </a:rPr>
              <a:t>call sweepx2(</a:t>
            </a:r>
            <a:r>
              <a:rPr lang="en-US" sz="1000" dirty="0" err="1">
                <a:latin typeface="Courier New" pitchFamily="49" charset="0"/>
                <a:cs typeface="Courier New" pitchFamily="49" charset="0"/>
              </a:rPr>
              <a:t>svel</a:t>
            </a:r>
            <a:r>
              <a:rPr lang="en-US" sz="1000" dirty="0">
                <a:latin typeface="Courier New" pitchFamily="49" charset="0"/>
                <a:cs typeface="Courier New" pitchFamily="49" charset="0"/>
              </a:rPr>
              <a:t>)</a:t>
            </a:r>
          </a:p>
          <a:p>
            <a:endParaRPr lang="en-US" dirty="0"/>
          </a:p>
        </p:txBody>
      </p:sp>
    </p:spTree>
    <p:extLst>
      <p:ext uri="{BB962C8B-B14F-4D97-AF65-F5344CB8AC3E}">
        <p14:creationId xmlns:p14="http://schemas.microsoft.com/office/powerpoint/2010/main" val="16411313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23EE361E-1761-41D9-9B96-39BF2FC76586}" type="slidenum">
              <a:rPr lang="en-US" smtClean="0"/>
              <a:pPr>
                <a:defRPr/>
              </a:pPr>
              <a:t>14</a:t>
            </a:fld>
            <a:r>
              <a:rPr lang="en-US" smtClean="0"/>
              <a:t> </a:t>
            </a:r>
            <a:endParaRPr lang="en-US" dirty="0"/>
          </a:p>
        </p:txBody>
      </p:sp>
      <p:sp>
        <p:nvSpPr>
          <p:cNvPr id="4" name="Date Placeholder 3"/>
          <p:cNvSpPr>
            <a:spLocks noGrp="1"/>
          </p:cNvSpPr>
          <p:nvPr>
            <p:ph type="dt" sz="half" idx="4294967295"/>
          </p:nvPr>
        </p:nvSpPr>
        <p:spPr>
          <a:xfrm>
            <a:off x="0" y="6499225"/>
            <a:ext cx="2590800" cy="384175"/>
          </a:xfrm>
        </p:spPr>
        <p:txBody>
          <a:bodyPr/>
          <a:lstStyle/>
          <a:p>
            <a:pPr>
              <a:defRPr/>
            </a:pPr>
            <a:fld id="{2B873141-02A6-42AF-87B3-9B88C57D376D}" type="datetime1">
              <a:rPr lang="en-US" smtClean="0"/>
              <a:pPr>
                <a:defRPr/>
              </a:pPr>
              <a:t>7/15/2013</a:t>
            </a:fld>
            <a:endParaRPr lang="en-US" dirty="0"/>
          </a:p>
        </p:txBody>
      </p:sp>
      <p:sp>
        <p:nvSpPr>
          <p:cNvPr id="5" name="Footer Placeholder 4"/>
          <p:cNvSpPr>
            <a:spLocks noGrp="1"/>
          </p:cNvSpPr>
          <p:nvPr>
            <p:ph type="ftr" sz="quarter" idx="4294967295"/>
          </p:nvPr>
        </p:nvSpPr>
        <p:spPr>
          <a:xfrm>
            <a:off x="0" y="6499225"/>
            <a:ext cx="3581400" cy="384175"/>
          </a:xfrm>
        </p:spPr>
        <p:txBody>
          <a:bodyPr/>
          <a:lstStyle/>
          <a:p>
            <a:pPr>
              <a:defRPr/>
            </a:pPr>
            <a:r>
              <a:rPr lang="en-US" smtClean="0"/>
              <a:t>Huntington Beach March 5, 2013</a:t>
            </a:r>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76672"/>
            <a:ext cx="8405974" cy="6103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8591384"/>
      </p:ext>
    </p:extLst>
  </p:cSld>
  <p:clrMapOvr>
    <a:masterClrMapping/>
  </p:clrMapOvr>
  <p:transition>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6. Work </a:t>
            </a:r>
            <a:r>
              <a:rPr lang="en-US" dirty="0"/>
              <a:t>outward until a data region encompasses a communication, I/O or looping structure more suited for the </a:t>
            </a:r>
            <a:r>
              <a:rPr lang="en-US" dirty="0" smtClean="0"/>
              <a:t>host</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140</a:t>
            </a:fld>
            <a:endParaRPr lang="en-US"/>
          </a:p>
        </p:txBody>
      </p:sp>
      <p:sp>
        <p:nvSpPr>
          <p:cNvPr id="6" name="Content Placeholder 5"/>
          <p:cNvSpPr>
            <a:spLocks noGrp="1"/>
          </p:cNvSpPr>
          <p:nvPr>
            <p:ph sz="quarter" idx="13"/>
          </p:nvPr>
        </p:nvSpPr>
        <p:spPr/>
        <p:txBody>
          <a:bodyPr/>
          <a:lstStyle/>
          <a:p>
            <a:r>
              <a:rPr lang="en-US" dirty="0"/>
              <a:t>Now the hard part</a:t>
            </a:r>
          </a:p>
          <a:p>
            <a:pPr lvl="1"/>
            <a:r>
              <a:rPr lang="en-US" dirty="0"/>
              <a:t>Must now account for update host and device</a:t>
            </a:r>
          </a:p>
          <a:p>
            <a:pPr lvl="2"/>
            <a:r>
              <a:rPr lang="en-US" dirty="0"/>
              <a:t>When message passing is done by the host, must update the host prior to the transfer and update the device after the transfer</a:t>
            </a:r>
          </a:p>
          <a:p>
            <a:pPr lvl="2"/>
            <a:r>
              <a:rPr lang="en-US" dirty="0"/>
              <a:t>When any computation is performed on the host, must update the host prior to the transfer and update the device after the transfer</a:t>
            </a:r>
          </a:p>
          <a:p>
            <a:pPr lvl="2"/>
            <a:r>
              <a:rPr lang="en-US" dirty="0"/>
              <a:t>When I/O is performed on the host, must update the host prior to the transfer and update the device after the </a:t>
            </a:r>
            <a:r>
              <a:rPr lang="en-US" dirty="0" smtClean="0"/>
              <a:t>transfer</a:t>
            </a:r>
            <a:endParaRPr lang="en-US" dirty="0"/>
          </a:p>
        </p:txBody>
      </p:sp>
    </p:spTree>
    <p:extLst>
      <p:ext uri="{BB962C8B-B14F-4D97-AF65-F5344CB8AC3E}">
        <p14:creationId xmlns:p14="http://schemas.microsoft.com/office/powerpoint/2010/main" val="212159356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t>
            </a:r>
            <a:r>
              <a:rPr lang="en-US" dirty="0" err="1" smtClean="0"/>
              <a:t>acc</a:t>
            </a:r>
            <a:r>
              <a:rPr lang="en-US" dirty="0" smtClean="0"/>
              <a:t> </a:t>
            </a:r>
            <a:r>
              <a:rPr lang="en-US" dirty="0" err="1" smtClean="0"/>
              <a:t>host_data</a:t>
            </a:r>
            <a:r>
              <a:rPr lang="en-US" dirty="0" smtClean="0"/>
              <a:t> </a:t>
            </a:r>
            <a:r>
              <a:rPr lang="en-US" dirty="0" err="1" smtClean="0"/>
              <a:t>use_device</a:t>
            </a:r>
            <a:endParaRPr lang="en-US" dirty="0"/>
          </a:p>
        </p:txBody>
      </p:sp>
      <p:sp>
        <p:nvSpPr>
          <p:cNvPr id="5" name="TextBox 4"/>
          <p:cNvSpPr txBox="1"/>
          <p:nvPr/>
        </p:nvSpPr>
        <p:spPr>
          <a:xfrm>
            <a:off x="702644" y="818147"/>
            <a:ext cx="5836854" cy="5493812"/>
          </a:xfrm>
          <a:prstGeom prst="rect">
            <a:avLst/>
          </a:prstGeom>
          <a:noFill/>
        </p:spPr>
        <p:txBody>
          <a:bodyPr wrap="none" rtlCol="0">
            <a:spAutoFit/>
          </a:bodyPr>
          <a:lstStyle/>
          <a:p>
            <a:pPr defTabSz="457200"/>
            <a:r>
              <a:rPr lang="en-US" sz="900" dirty="0">
                <a:solidFill>
                  <a:srgbClr val="FF0000"/>
                </a:solidFill>
                <a:latin typeface="Courier New" pitchFamily="49" charset="0"/>
                <a:ea typeface="Arial Unicode MS" pitchFamily="34" charset="-128"/>
                <a:cs typeface="Courier New" pitchFamily="49" charset="0"/>
              </a:rPr>
              <a:t>#</a:t>
            </a:r>
            <a:r>
              <a:rPr lang="en-US" sz="900" dirty="0" err="1">
                <a:solidFill>
                  <a:srgbClr val="FF0000"/>
                </a:solidFill>
                <a:latin typeface="Courier New" pitchFamily="49" charset="0"/>
                <a:ea typeface="Arial Unicode MS" pitchFamily="34" charset="-128"/>
                <a:cs typeface="Courier New" pitchFamily="49" charset="0"/>
              </a:rPr>
              <a:t>ifdef</a:t>
            </a:r>
            <a:r>
              <a:rPr lang="en-US" sz="900" dirty="0">
                <a:solidFill>
                  <a:srgbClr val="FF0000"/>
                </a:solidFill>
                <a:latin typeface="Courier New" pitchFamily="49" charset="0"/>
                <a:ea typeface="Arial Unicode MS" pitchFamily="34" charset="-128"/>
                <a:cs typeface="Courier New" pitchFamily="49" charset="0"/>
              </a:rPr>
              <a:t> GPU</a:t>
            </a:r>
          </a:p>
          <a:p>
            <a:pPr defTabSz="457200"/>
            <a:r>
              <a:rPr lang="en-US" sz="900" dirty="0">
                <a:solidFill>
                  <a:srgbClr val="FF0000"/>
                </a:solidFill>
                <a:latin typeface="Courier New" pitchFamily="49" charset="0"/>
                <a:ea typeface="Arial Unicode MS" pitchFamily="34" charset="-128"/>
                <a:cs typeface="Courier New" pitchFamily="49" charset="0"/>
              </a:rPr>
              <a:t>!$</a:t>
            </a:r>
            <a:r>
              <a:rPr lang="en-US" sz="900" dirty="0" err="1">
                <a:solidFill>
                  <a:srgbClr val="FF0000"/>
                </a:solidFill>
                <a:latin typeface="Courier New" pitchFamily="49" charset="0"/>
                <a:ea typeface="Arial Unicode MS" pitchFamily="34" charset="-128"/>
                <a:cs typeface="Courier New" pitchFamily="49" charset="0"/>
              </a:rPr>
              <a:t>acc</a:t>
            </a:r>
            <a:r>
              <a:rPr lang="en-US" sz="900" dirty="0">
                <a:solidFill>
                  <a:srgbClr val="FF0000"/>
                </a:solidFill>
                <a:latin typeface="Courier New" pitchFamily="49" charset="0"/>
                <a:ea typeface="Arial Unicode MS" pitchFamily="34" charset="-128"/>
                <a:cs typeface="Courier New" pitchFamily="49" charset="0"/>
              </a:rPr>
              <a:t> data present(f)</a:t>
            </a:r>
          </a:p>
          <a:p>
            <a:pPr defTabSz="457200"/>
            <a:r>
              <a:rPr lang="en-US" sz="900" dirty="0">
                <a:solidFill>
                  <a:srgbClr val="FF0000"/>
                </a:solidFill>
                <a:latin typeface="Courier New" pitchFamily="49" charset="0"/>
                <a:ea typeface="Arial Unicode MS" pitchFamily="34" charset="-128"/>
                <a:cs typeface="Courier New" pitchFamily="49" charset="0"/>
              </a:rPr>
              <a:t>!$</a:t>
            </a:r>
            <a:r>
              <a:rPr lang="en-US" sz="900" dirty="0" err="1">
                <a:solidFill>
                  <a:srgbClr val="FF0000"/>
                </a:solidFill>
                <a:latin typeface="Courier New" pitchFamily="49" charset="0"/>
                <a:ea typeface="Arial Unicode MS" pitchFamily="34" charset="-128"/>
                <a:cs typeface="Courier New" pitchFamily="49" charset="0"/>
              </a:rPr>
              <a:t>acc</a:t>
            </a:r>
            <a:r>
              <a:rPr lang="en-US" sz="900" dirty="0">
                <a:solidFill>
                  <a:srgbClr val="FF0000"/>
                </a:solidFill>
                <a:latin typeface="Courier New" pitchFamily="49" charset="0"/>
                <a:ea typeface="Arial Unicode MS" pitchFamily="34" charset="-128"/>
                <a:cs typeface="Courier New" pitchFamily="49" charset="0"/>
              </a:rPr>
              <a:t> </a:t>
            </a:r>
            <a:r>
              <a:rPr lang="en-US" sz="900" dirty="0" err="1">
                <a:solidFill>
                  <a:srgbClr val="FF0000"/>
                </a:solidFill>
                <a:latin typeface="Courier New" pitchFamily="49" charset="0"/>
                <a:ea typeface="Arial Unicode MS" pitchFamily="34" charset="-128"/>
                <a:cs typeface="Courier New" pitchFamily="49" charset="0"/>
              </a:rPr>
              <a:t>host_data</a:t>
            </a:r>
            <a:r>
              <a:rPr lang="en-US" sz="900" dirty="0">
                <a:solidFill>
                  <a:srgbClr val="FF0000"/>
                </a:solidFill>
                <a:latin typeface="Courier New" pitchFamily="49" charset="0"/>
                <a:ea typeface="Arial Unicode MS" pitchFamily="34" charset="-128"/>
                <a:cs typeface="Courier New" pitchFamily="49" charset="0"/>
              </a:rPr>
              <a:t> </a:t>
            </a:r>
            <a:r>
              <a:rPr lang="en-US" sz="900" dirty="0" err="1">
                <a:solidFill>
                  <a:srgbClr val="FF0000"/>
                </a:solidFill>
                <a:latin typeface="Courier New" pitchFamily="49" charset="0"/>
                <a:ea typeface="Arial Unicode MS" pitchFamily="34" charset="-128"/>
                <a:cs typeface="Courier New" pitchFamily="49" charset="0"/>
              </a:rPr>
              <a:t>use_device</a:t>
            </a:r>
            <a:r>
              <a:rPr lang="en-US" sz="900" dirty="0">
                <a:solidFill>
                  <a:srgbClr val="FF0000"/>
                </a:solidFill>
                <a:latin typeface="Courier New" pitchFamily="49" charset="0"/>
                <a:ea typeface="Arial Unicode MS" pitchFamily="34" charset="-128"/>
                <a:cs typeface="Courier New" pitchFamily="49" charset="0"/>
              </a:rPr>
              <a:t>(f)</a:t>
            </a:r>
          </a:p>
          <a:p>
            <a:pPr defTabSz="457200"/>
            <a:r>
              <a:rPr lang="en-US" sz="900" dirty="0">
                <a:solidFill>
                  <a:srgbClr val="FF0000"/>
                </a:solidFill>
                <a:latin typeface="Courier New" pitchFamily="49" charset="0"/>
                <a:ea typeface="Arial Unicode MS" pitchFamily="34" charset="-128"/>
                <a:cs typeface="Courier New" pitchFamily="49" charset="0"/>
              </a:rPr>
              <a:t>#</a:t>
            </a:r>
            <a:r>
              <a:rPr lang="en-US" sz="900" dirty="0" err="1">
                <a:solidFill>
                  <a:srgbClr val="FF0000"/>
                </a:solidFill>
                <a:latin typeface="Courier New" pitchFamily="49" charset="0"/>
                <a:ea typeface="Arial Unicode MS" pitchFamily="34" charset="-128"/>
                <a:cs typeface="Courier New" pitchFamily="49" charset="0"/>
              </a:rPr>
              <a:t>endif</a:t>
            </a:r>
            <a:endParaRPr lang="en-US" sz="900" dirty="0">
              <a:solidFill>
                <a:srgbClr val="FF0000"/>
              </a:solidFill>
              <a:latin typeface="Courier New" pitchFamily="49" charset="0"/>
              <a:ea typeface="Arial Unicode MS" pitchFamily="34" charset="-128"/>
              <a:cs typeface="Courier New" pitchFamily="49" charset="0"/>
            </a:endParaRPr>
          </a:p>
          <a:p>
            <a:pPr defTabSz="457200"/>
            <a:r>
              <a:rPr lang="en-US" sz="900" dirty="0">
                <a:solidFill>
                  <a:prstClr val="black"/>
                </a:solidFill>
                <a:latin typeface="Courier New" pitchFamily="49" charset="0"/>
                <a:ea typeface="Arial Unicode MS" pitchFamily="34" charset="-128"/>
                <a:cs typeface="Courier New" pitchFamily="49" charset="0"/>
              </a:rPr>
              <a:t>  if( </a:t>
            </a:r>
            <a:r>
              <a:rPr lang="en-US" sz="900" dirty="0" err="1">
                <a:solidFill>
                  <a:prstClr val="black"/>
                </a:solidFill>
                <a:latin typeface="Courier New" pitchFamily="49" charset="0"/>
                <a:ea typeface="Arial Unicode MS" pitchFamily="34" charset="-128"/>
                <a:cs typeface="Courier New" pitchFamily="49" charset="0"/>
              </a:rPr>
              <a:t>deriv_z_list</a:t>
            </a:r>
            <a:r>
              <a:rPr lang="en-US" sz="900" dirty="0">
                <a:solidFill>
                  <a:prstClr val="black"/>
                </a:solidFill>
                <a:latin typeface="Courier New" pitchFamily="49" charset="0"/>
                <a:ea typeface="Arial Unicode MS" pitchFamily="34" charset="-128"/>
                <a:cs typeface="Courier New" pitchFamily="49" charset="0"/>
              </a:rPr>
              <a:t>(</a:t>
            </a:r>
            <a:r>
              <a:rPr lang="en-US" sz="900" dirty="0" err="1">
                <a:solidFill>
                  <a:prstClr val="black"/>
                </a:solidFill>
                <a:latin typeface="Courier New" pitchFamily="49" charset="0"/>
                <a:ea typeface="Arial Unicode MS" pitchFamily="34" charset="-128"/>
                <a:cs typeface="Courier New" pitchFamily="49" charset="0"/>
              </a:rPr>
              <a:t>idx</a:t>
            </a:r>
            <a:r>
              <a:rPr lang="en-US" sz="900" dirty="0">
                <a:solidFill>
                  <a:prstClr val="black"/>
                </a:solidFill>
                <a:latin typeface="Courier New" pitchFamily="49" charset="0"/>
                <a:ea typeface="Arial Unicode MS" pitchFamily="34" charset="-128"/>
                <a:cs typeface="Courier New" pitchFamily="49" charset="0"/>
              </a:rPr>
              <a:t>)%packed ) then</a:t>
            </a:r>
          </a:p>
          <a:p>
            <a:pPr defTabSz="457200"/>
            <a:r>
              <a:rPr lang="en-US" sz="900" dirty="0">
                <a:solidFill>
                  <a:prstClr val="black"/>
                </a:solidFill>
                <a:latin typeface="Courier New" pitchFamily="49" charset="0"/>
                <a:ea typeface="Arial Unicode MS" pitchFamily="34" charset="-128"/>
                <a:cs typeface="Courier New" pitchFamily="49" charset="0"/>
              </a:rPr>
              <a:t>    </a:t>
            </a:r>
            <a:r>
              <a:rPr lang="en-US" sz="900" dirty="0" err="1">
                <a:solidFill>
                  <a:prstClr val="black"/>
                </a:solidFill>
                <a:latin typeface="Courier New" pitchFamily="49" charset="0"/>
                <a:ea typeface="Arial Unicode MS" pitchFamily="34" charset="-128"/>
                <a:cs typeface="Courier New" pitchFamily="49" charset="0"/>
              </a:rPr>
              <a:t>deriv_z_list</a:t>
            </a:r>
            <a:r>
              <a:rPr lang="en-US" sz="900" dirty="0">
                <a:solidFill>
                  <a:prstClr val="black"/>
                </a:solidFill>
                <a:latin typeface="Courier New" pitchFamily="49" charset="0"/>
                <a:ea typeface="Arial Unicode MS" pitchFamily="34" charset="-128"/>
                <a:cs typeface="Courier New" pitchFamily="49" charset="0"/>
              </a:rPr>
              <a:t>(</a:t>
            </a:r>
            <a:r>
              <a:rPr lang="en-US" sz="900" dirty="0" err="1">
                <a:solidFill>
                  <a:prstClr val="black"/>
                </a:solidFill>
                <a:latin typeface="Courier New" pitchFamily="49" charset="0"/>
                <a:ea typeface="Arial Unicode MS" pitchFamily="34" charset="-128"/>
                <a:cs typeface="Courier New" pitchFamily="49" charset="0"/>
              </a:rPr>
              <a:t>idx</a:t>
            </a:r>
            <a:r>
              <a:rPr lang="en-US" sz="900" dirty="0">
                <a:solidFill>
                  <a:prstClr val="black"/>
                </a:solidFill>
                <a:latin typeface="Courier New" pitchFamily="49" charset="0"/>
                <a:ea typeface="Arial Unicode MS" pitchFamily="34" charset="-128"/>
                <a:cs typeface="Courier New" pitchFamily="49" charset="0"/>
              </a:rPr>
              <a:t>)%packed = .false.</a:t>
            </a:r>
          </a:p>
          <a:p>
            <a:pPr defTabSz="457200"/>
            <a:r>
              <a:rPr lang="en-US" sz="900" dirty="0">
                <a:solidFill>
                  <a:prstClr val="black"/>
                </a:solidFill>
                <a:latin typeface="Courier New" pitchFamily="49" charset="0"/>
                <a:ea typeface="Arial Unicode MS" pitchFamily="34" charset="-128"/>
                <a:cs typeface="Courier New" pitchFamily="49" charset="0"/>
              </a:rPr>
              <a:t>    if(</a:t>
            </a:r>
            <a:r>
              <a:rPr lang="en-US" sz="900" dirty="0" err="1">
                <a:solidFill>
                  <a:prstClr val="black"/>
                </a:solidFill>
                <a:latin typeface="Courier New" pitchFamily="49" charset="0"/>
                <a:ea typeface="Arial Unicode MS" pitchFamily="34" charset="-128"/>
                <a:cs typeface="Courier New" pitchFamily="49" charset="0"/>
              </a:rPr>
              <a:t>deriv_z_list</a:t>
            </a:r>
            <a:r>
              <a:rPr lang="en-US" sz="900" dirty="0">
                <a:solidFill>
                  <a:prstClr val="black"/>
                </a:solidFill>
                <a:latin typeface="Courier New" pitchFamily="49" charset="0"/>
                <a:ea typeface="Arial Unicode MS" pitchFamily="34" charset="-128"/>
                <a:cs typeface="Courier New" pitchFamily="49" charset="0"/>
              </a:rPr>
              <a:t>(</a:t>
            </a:r>
            <a:r>
              <a:rPr lang="en-US" sz="900" dirty="0" err="1">
                <a:solidFill>
                  <a:prstClr val="black"/>
                </a:solidFill>
                <a:latin typeface="Courier New" pitchFamily="49" charset="0"/>
                <a:ea typeface="Arial Unicode MS" pitchFamily="34" charset="-128"/>
                <a:cs typeface="Courier New" pitchFamily="49" charset="0"/>
              </a:rPr>
              <a:t>idx</a:t>
            </a:r>
            <a:r>
              <a:rPr lang="en-US" sz="900" dirty="0">
                <a:solidFill>
                  <a:prstClr val="black"/>
                </a:solidFill>
                <a:latin typeface="Courier New" pitchFamily="49" charset="0"/>
                <a:ea typeface="Arial Unicode MS" pitchFamily="34" charset="-128"/>
                <a:cs typeface="Courier New" pitchFamily="49" charset="0"/>
              </a:rPr>
              <a:t>)%</a:t>
            </a:r>
            <a:r>
              <a:rPr lang="en-US" sz="900" dirty="0" err="1">
                <a:solidFill>
                  <a:prstClr val="black"/>
                </a:solidFill>
                <a:latin typeface="Courier New" pitchFamily="49" charset="0"/>
                <a:ea typeface="Arial Unicode MS" pitchFamily="34" charset="-128"/>
                <a:cs typeface="Courier New" pitchFamily="49" charset="0"/>
              </a:rPr>
              <a:t>neg_nbr</a:t>
            </a:r>
            <a:r>
              <a:rPr lang="en-US" sz="900" dirty="0">
                <a:solidFill>
                  <a:prstClr val="black"/>
                </a:solidFill>
                <a:latin typeface="Courier New" pitchFamily="49" charset="0"/>
                <a:ea typeface="Arial Unicode MS" pitchFamily="34" charset="-128"/>
                <a:cs typeface="Courier New" pitchFamily="49" charset="0"/>
              </a:rPr>
              <a:t>&gt;=0) then</a:t>
            </a:r>
          </a:p>
          <a:p>
            <a:pPr defTabSz="457200"/>
            <a:r>
              <a:rPr lang="en-US" sz="900" dirty="0">
                <a:solidFill>
                  <a:prstClr val="black"/>
                </a:solidFill>
                <a:latin typeface="Courier New" pitchFamily="49" charset="0"/>
                <a:ea typeface="Arial Unicode MS" pitchFamily="34" charset="-128"/>
                <a:cs typeface="Courier New" pitchFamily="49" charset="0"/>
              </a:rPr>
              <a:t>       call </a:t>
            </a:r>
            <a:r>
              <a:rPr lang="en-US" sz="900" dirty="0" err="1">
                <a:solidFill>
                  <a:prstClr val="black"/>
                </a:solidFill>
                <a:latin typeface="Courier New" pitchFamily="49" charset="0"/>
                <a:ea typeface="Arial Unicode MS" pitchFamily="34" charset="-128"/>
                <a:cs typeface="Courier New" pitchFamily="49" charset="0"/>
              </a:rPr>
              <a:t>MPI_ISend</a:t>
            </a:r>
            <a:r>
              <a:rPr lang="en-US" sz="900" dirty="0">
                <a:solidFill>
                  <a:prstClr val="black"/>
                </a:solidFill>
                <a:latin typeface="Courier New" pitchFamily="49" charset="0"/>
                <a:ea typeface="Arial Unicode MS" pitchFamily="34" charset="-128"/>
                <a:cs typeface="Courier New" pitchFamily="49" charset="0"/>
              </a:rPr>
              <a:t>(f(1,1,1),(mx*my*</a:t>
            </a:r>
            <a:r>
              <a:rPr lang="en-US" sz="900" dirty="0" err="1">
                <a:solidFill>
                  <a:prstClr val="black"/>
                </a:solidFill>
                <a:latin typeface="Courier New" pitchFamily="49" charset="0"/>
                <a:ea typeface="Arial Unicode MS" pitchFamily="34" charset="-128"/>
                <a:cs typeface="Courier New" pitchFamily="49" charset="0"/>
              </a:rPr>
              <a:t>iorder</a:t>
            </a:r>
            <a:r>
              <a:rPr lang="en-US" sz="900" dirty="0">
                <a:solidFill>
                  <a:prstClr val="black"/>
                </a:solidFill>
                <a:latin typeface="Courier New" pitchFamily="49" charset="0"/>
                <a:ea typeface="Arial Unicode MS" pitchFamily="34" charset="-128"/>
                <a:cs typeface="Courier New" pitchFamily="49" charset="0"/>
              </a:rPr>
              <a:t>/2),&amp;</a:t>
            </a:r>
          </a:p>
          <a:p>
            <a:pPr defTabSz="457200"/>
            <a:r>
              <a:rPr lang="en-US" sz="900" dirty="0">
                <a:solidFill>
                  <a:prstClr val="black"/>
                </a:solidFill>
                <a:latin typeface="Courier New" pitchFamily="49" charset="0"/>
                <a:ea typeface="Arial Unicode MS" pitchFamily="34" charset="-128"/>
                <a:cs typeface="Courier New" pitchFamily="49" charset="0"/>
              </a:rPr>
              <a:t>                      MPI_REAL8,deriv_z_list(</a:t>
            </a:r>
            <a:r>
              <a:rPr lang="en-US" sz="900" dirty="0" err="1">
                <a:solidFill>
                  <a:prstClr val="black"/>
                </a:solidFill>
                <a:latin typeface="Courier New" pitchFamily="49" charset="0"/>
                <a:ea typeface="Arial Unicode MS" pitchFamily="34" charset="-128"/>
                <a:cs typeface="Courier New" pitchFamily="49" charset="0"/>
              </a:rPr>
              <a:t>idx</a:t>
            </a:r>
            <a:r>
              <a:rPr lang="en-US" sz="900" dirty="0">
                <a:solidFill>
                  <a:prstClr val="black"/>
                </a:solidFill>
                <a:latin typeface="Courier New" pitchFamily="49" charset="0"/>
                <a:ea typeface="Arial Unicode MS" pitchFamily="34" charset="-128"/>
                <a:cs typeface="Courier New" pitchFamily="49" charset="0"/>
              </a:rPr>
              <a:t>)%</a:t>
            </a:r>
            <a:r>
              <a:rPr lang="en-US" sz="900" dirty="0" err="1">
                <a:solidFill>
                  <a:prstClr val="black"/>
                </a:solidFill>
                <a:latin typeface="Courier New" pitchFamily="49" charset="0"/>
                <a:ea typeface="Arial Unicode MS" pitchFamily="34" charset="-128"/>
                <a:cs typeface="Courier New" pitchFamily="49" charset="0"/>
              </a:rPr>
              <a:t>neg_nbr,deriv_list_size</a:t>
            </a:r>
            <a:r>
              <a:rPr lang="en-US" sz="900" dirty="0">
                <a:solidFill>
                  <a:prstClr val="black"/>
                </a:solidFill>
                <a:latin typeface="Courier New" pitchFamily="49" charset="0"/>
                <a:ea typeface="Arial Unicode MS" pitchFamily="34" charset="-128"/>
                <a:cs typeface="Courier New" pitchFamily="49" charset="0"/>
              </a:rPr>
              <a:t> + </a:t>
            </a:r>
            <a:r>
              <a:rPr lang="en-US" sz="900" dirty="0" err="1">
                <a:solidFill>
                  <a:prstClr val="black"/>
                </a:solidFill>
                <a:latin typeface="Courier New" pitchFamily="49" charset="0"/>
                <a:ea typeface="Arial Unicode MS" pitchFamily="34" charset="-128"/>
                <a:cs typeface="Courier New" pitchFamily="49" charset="0"/>
              </a:rPr>
              <a:t>idx</a:t>
            </a:r>
            <a:r>
              <a:rPr lang="en-US" sz="900" dirty="0">
                <a:solidFill>
                  <a:prstClr val="black"/>
                </a:solidFill>
                <a:latin typeface="Courier New" pitchFamily="49" charset="0"/>
                <a:ea typeface="Arial Unicode MS" pitchFamily="34" charset="-128"/>
                <a:cs typeface="Courier New" pitchFamily="49" charset="0"/>
              </a:rPr>
              <a:t>, &amp;</a:t>
            </a:r>
          </a:p>
          <a:p>
            <a:pPr defTabSz="457200"/>
            <a:r>
              <a:rPr lang="en-US" sz="900" dirty="0">
                <a:solidFill>
                  <a:prstClr val="black"/>
                </a:solidFill>
                <a:latin typeface="Courier New" pitchFamily="49" charset="0"/>
                <a:ea typeface="Arial Unicode MS" pitchFamily="34" charset="-128"/>
                <a:cs typeface="Courier New" pitchFamily="49" charset="0"/>
              </a:rPr>
              <a:t>                      </a:t>
            </a:r>
            <a:r>
              <a:rPr lang="en-US" sz="900" dirty="0" err="1">
                <a:solidFill>
                  <a:prstClr val="black"/>
                </a:solidFill>
                <a:latin typeface="Courier New" pitchFamily="49" charset="0"/>
                <a:ea typeface="Arial Unicode MS" pitchFamily="34" charset="-128"/>
                <a:cs typeface="Courier New" pitchFamily="49" charset="0"/>
              </a:rPr>
              <a:t>gcomm,deriv_z_list</a:t>
            </a:r>
            <a:r>
              <a:rPr lang="en-US" sz="900" dirty="0">
                <a:solidFill>
                  <a:prstClr val="black"/>
                </a:solidFill>
                <a:latin typeface="Courier New" pitchFamily="49" charset="0"/>
                <a:ea typeface="Arial Unicode MS" pitchFamily="34" charset="-128"/>
                <a:cs typeface="Courier New" pitchFamily="49" charset="0"/>
              </a:rPr>
              <a:t>(</a:t>
            </a:r>
            <a:r>
              <a:rPr lang="en-US" sz="900" dirty="0" err="1">
                <a:solidFill>
                  <a:prstClr val="black"/>
                </a:solidFill>
                <a:latin typeface="Courier New" pitchFamily="49" charset="0"/>
                <a:ea typeface="Arial Unicode MS" pitchFamily="34" charset="-128"/>
                <a:cs typeface="Courier New" pitchFamily="49" charset="0"/>
              </a:rPr>
              <a:t>idx</a:t>
            </a:r>
            <a:r>
              <a:rPr lang="en-US" sz="900" dirty="0">
                <a:solidFill>
                  <a:prstClr val="black"/>
                </a:solidFill>
                <a:latin typeface="Courier New" pitchFamily="49" charset="0"/>
                <a:ea typeface="Arial Unicode MS" pitchFamily="34" charset="-128"/>
                <a:cs typeface="Courier New" pitchFamily="49" charset="0"/>
              </a:rPr>
              <a:t>)%</a:t>
            </a:r>
            <a:r>
              <a:rPr lang="en-US" sz="900" dirty="0" err="1">
                <a:solidFill>
                  <a:prstClr val="black"/>
                </a:solidFill>
                <a:latin typeface="Courier New" pitchFamily="49" charset="0"/>
                <a:ea typeface="Arial Unicode MS" pitchFamily="34" charset="-128"/>
                <a:cs typeface="Courier New" pitchFamily="49" charset="0"/>
              </a:rPr>
              <a:t>req</a:t>
            </a:r>
            <a:r>
              <a:rPr lang="en-US" sz="900" dirty="0">
                <a:solidFill>
                  <a:prstClr val="black"/>
                </a:solidFill>
                <a:latin typeface="Courier New" pitchFamily="49" charset="0"/>
                <a:ea typeface="Arial Unicode MS" pitchFamily="34" charset="-128"/>
                <a:cs typeface="Courier New" pitchFamily="49" charset="0"/>
              </a:rPr>
              <a:t>(2),</a:t>
            </a:r>
            <a:r>
              <a:rPr lang="en-US" sz="900" dirty="0" err="1">
                <a:solidFill>
                  <a:prstClr val="black"/>
                </a:solidFill>
                <a:latin typeface="Courier New" pitchFamily="49" charset="0"/>
                <a:ea typeface="Arial Unicode MS" pitchFamily="34" charset="-128"/>
                <a:cs typeface="Courier New" pitchFamily="49" charset="0"/>
              </a:rPr>
              <a:t>ierr</a:t>
            </a:r>
            <a:r>
              <a:rPr lang="en-US" sz="900" dirty="0">
                <a:solidFill>
                  <a:prstClr val="black"/>
                </a:solidFill>
                <a:latin typeface="Courier New" pitchFamily="49" charset="0"/>
                <a:ea typeface="Arial Unicode MS" pitchFamily="34" charset="-128"/>
                <a:cs typeface="Courier New" pitchFamily="49" charset="0"/>
              </a:rPr>
              <a:t>)</a:t>
            </a:r>
          </a:p>
          <a:p>
            <a:pPr defTabSz="457200"/>
            <a:r>
              <a:rPr lang="en-US" sz="900" dirty="0">
                <a:solidFill>
                  <a:prstClr val="black"/>
                </a:solidFill>
                <a:latin typeface="Courier New" pitchFamily="49" charset="0"/>
                <a:ea typeface="Arial Unicode MS" pitchFamily="34" charset="-128"/>
                <a:cs typeface="Courier New" pitchFamily="49" charset="0"/>
              </a:rPr>
              <a:t>    </a:t>
            </a:r>
            <a:r>
              <a:rPr lang="en-US" sz="900" dirty="0" err="1">
                <a:solidFill>
                  <a:prstClr val="black"/>
                </a:solidFill>
                <a:latin typeface="Courier New" pitchFamily="49" charset="0"/>
                <a:ea typeface="Arial Unicode MS" pitchFamily="34" charset="-128"/>
                <a:cs typeface="Courier New" pitchFamily="49" charset="0"/>
              </a:rPr>
              <a:t>endif</a:t>
            </a:r>
            <a:endParaRPr lang="en-US" sz="900" dirty="0">
              <a:solidFill>
                <a:prstClr val="black"/>
              </a:solidFill>
              <a:latin typeface="Courier New" pitchFamily="49" charset="0"/>
              <a:ea typeface="Arial Unicode MS" pitchFamily="34" charset="-128"/>
              <a:cs typeface="Courier New" pitchFamily="49" charset="0"/>
            </a:endParaRPr>
          </a:p>
          <a:p>
            <a:pPr defTabSz="457200"/>
            <a:r>
              <a:rPr lang="en-US" sz="900" dirty="0">
                <a:solidFill>
                  <a:prstClr val="black"/>
                </a:solidFill>
                <a:latin typeface="Courier New" pitchFamily="49" charset="0"/>
                <a:ea typeface="Arial Unicode MS" pitchFamily="34" charset="-128"/>
                <a:cs typeface="Courier New" pitchFamily="49" charset="0"/>
              </a:rPr>
              <a:t>    if(</a:t>
            </a:r>
            <a:r>
              <a:rPr lang="en-US" sz="900" dirty="0" err="1">
                <a:solidFill>
                  <a:prstClr val="black"/>
                </a:solidFill>
                <a:latin typeface="Courier New" pitchFamily="49" charset="0"/>
                <a:ea typeface="Arial Unicode MS" pitchFamily="34" charset="-128"/>
                <a:cs typeface="Courier New" pitchFamily="49" charset="0"/>
              </a:rPr>
              <a:t>deriv_z_list</a:t>
            </a:r>
            <a:r>
              <a:rPr lang="en-US" sz="900" dirty="0">
                <a:solidFill>
                  <a:prstClr val="black"/>
                </a:solidFill>
                <a:latin typeface="Courier New" pitchFamily="49" charset="0"/>
                <a:ea typeface="Arial Unicode MS" pitchFamily="34" charset="-128"/>
                <a:cs typeface="Courier New" pitchFamily="49" charset="0"/>
              </a:rPr>
              <a:t>(</a:t>
            </a:r>
            <a:r>
              <a:rPr lang="en-US" sz="900" dirty="0" err="1">
                <a:solidFill>
                  <a:prstClr val="black"/>
                </a:solidFill>
                <a:latin typeface="Courier New" pitchFamily="49" charset="0"/>
                <a:ea typeface="Arial Unicode MS" pitchFamily="34" charset="-128"/>
                <a:cs typeface="Courier New" pitchFamily="49" charset="0"/>
              </a:rPr>
              <a:t>idx</a:t>
            </a:r>
            <a:r>
              <a:rPr lang="en-US" sz="900" dirty="0">
                <a:solidFill>
                  <a:prstClr val="black"/>
                </a:solidFill>
                <a:latin typeface="Courier New" pitchFamily="49" charset="0"/>
                <a:ea typeface="Arial Unicode MS" pitchFamily="34" charset="-128"/>
                <a:cs typeface="Courier New" pitchFamily="49" charset="0"/>
              </a:rPr>
              <a:t>)%</a:t>
            </a:r>
            <a:r>
              <a:rPr lang="en-US" sz="900" dirty="0" err="1">
                <a:solidFill>
                  <a:prstClr val="black"/>
                </a:solidFill>
                <a:latin typeface="Courier New" pitchFamily="49" charset="0"/>
                <a:ea typeface="Arial Unicode MS" pitchFamily="34" charset="-128"/>
                <a:cs typeface="Courier New" pitchFamily="49" charset="0"/>
              </a:rPr>
              <a:t>pos_nbr</a:t>
            </a:r>
            <a:r>
              <a:rPr lang="en-US" sz="900" dirty="0">
                <a:solidFill>
                  <a:prstClr val="black"/>
                </a:solidFill>
                <a:latin typeface="Courier New" pitchFamily="49" charset="0"/>
                <a:ea typeface="Arial Unicode MS" pitchFamily="34" charset="-128"/>
                <a:cs typeface="Courier New" pitchFamily="49" charset="0"/>
              </a:rPr>
              <a:t>&gt;=0) then</a:t>
            </a:r>
          </a:p>
          <a:p>
            <a:pPr defTabSz="457200"/>
            <a:r>
              <a:rPr lang="en-US" sz="900" dirty="0">
                <a:solidFill>
                  <a:prstClr val="black"/>
                </a:solidFill>
                <a:latin typeface="Courier New" pitchFamily="49" charset="0"/>
                <a:ea typeface="Arial Unicode MS" pitchFamily="34" charset="-128"/>
                <a:cs typeface="Courier New" pitchFamily="49" charset="0"/>
              </a:rPr>
              <a:t>     ! send ghost cells to neighbor on (+z) side</a:t>
            </a:r>
          </a:p>
          <a:p>
            <a:pPr defTabSz="457200"/>
            <a:r>
              <a:rPr lang="en-US" sz="900" dirty="0">
                <a:solidFill>
                  <a:prstClr val="black"/>
                </a:solidFill>
                <a:latin typeface="Courier New" pitchFamily="49" charset="0"/>
                <a:ea typeface="Arial Unicode MS" pitchFamily="34" charset="-128"/>
                <a:cs typeface="Courier New" pitchFamily="49" charset="0"/>
              </a:rPr>
              <a:t>       nm = </a:t>
            </a:r>
            <a:r>
              <a:rPr lang="en-US" sz="900" dirty="0" err="1">
                <a:solidFill>
                  <a:prstClr val="black"/>
                </a:solidFill>
                <a:latin typeface="Courier New" pitchFamily="49" charset="0"/>
                <a:ea typeface="Arial Unicode MS" pitchFamily="34" charset="-128"/>
                <a:cs typeface="Courier New" pitchFamily="49" charset="0"/>
              </a:rPr>
              <a:t>mz</a:t>
            </a:r>
            <a:r>
              <a:rPr lang="en-US" sz="900" dirty="0">
                <a:solidFill>
                  <a:prstClr val="black"/>
                </a:solidFill>
                <a:latin typeface="Courier New" pitchFamily="49" charset="0"/>
                <a:ea typeface="Arial Unicode MS" pitchFamily="34" charset="-128"/>
                <a:cs typeface="Courier New" pitchFamily="49" charset="0"/>
              </a:rPr>
              <a:t> + 1 - </a:t>
            </a:r>
            <a:r>
              <a:rPr lang="en-US" sz="900" dirty="0" err="1">
                <a:solidFill>
                  <a:prstClr val="black"/>
                </a:solidFill>
                <a:latin typeface="Courier New" pitchFamily="49" charset="0"/>
                <a:ea typeface="Arial Unicode MS" pitchFamily="34" charset="-128"/>
                <a:cs typeface="Courier New" pitchFamily="49" charset="0"/>
              </a:rPr>
              <a:t>iorder</a:t>
            </a:r>
            <a:r>
              <a:rPr lang="en-US" sz="900" dirty="0">
                <a:solidFill>
                  <a:prstClr val="black"/>
                </a:solidFill>
                <a:latin typeface="Courier New" pitchFamily="49" charset="0"/>
                <a:ea typeface="Arial Unicode MS" pitchFamily="34" charset="-128"/>
                <a:cs typeface="Courier New" pitchFamily="49" charset="0"/>
              </a:rPr>
              <a:t>/2</a:t>
            </a:r>
          </a:p>
          <a:p>
            <a:pPr defTabSz="457200"/>
            <a:r>
              <a:rPr lang="en-US" sz="900" dirty="0">
                <a:solidFill>
                  <a:prstClr val="black"/>
                </a:solidFill>
                <a:latin typeface="Courier New" pitchFamily="49" charset="0"/>
                <a:ea typeface="Arial Unicode MS" pitchFamily="34" charset="-128"/>
                <a:cs typeface="Courier New" pitchFamily="49" charset="0"/>
              </a:rPr>
              <a:t>       call </a:t>
            </a:r>
            <a:r>
              <a:rPr lang="en-US" sz="900" dirty="0" err="1">
                <a:solidFill>
                  <a:prstClr val="black"/>
                </a:solidFill>
                <a:latin typeface="Courier New" pitchFamily="49" charset="0"/>
                <a:ea typeface="Arial Unicode MS" pitchFamily="34" charset="-128"/>
                <a:cs typeface="Courier New" pitchFamily="49" charset="0"/>
              </a:rPr>
              <a:t>MPI_ISend</a:t>
            </a:r>
            <a:r>
              <a:rPr lang="en-US" sz="900" dirty="0">
                <a:solidFill>
                  <a:prstClr val="black"/>
                </a:solidFill>
                <a:latin typeface="Courier New" pitchFamily="49" charset="0"/>
                <a:ea typeface="Arial Unicode MS" pitchFamily="34" charset="-128"/>
                <a:cs typeface="Courier New" pitchFamily="49" charset="0"/>
              </a:rPr>
              <a:t>(f(1,1,nm),(mx*my*</a:t>
            </a:r>
            <a:r>
              <a:rPr lang="en-US" sz="900" dirty="0" err="1">
                <a:solidFill>
                  <a:prstClr val="black"/>
                </a:solidFill>
                <a:latin typeface="Courier New" pitchFamily="49" charset="0"/>
                <a:ea typeface="Arial Unicode MS" pitchFamily="34" charset="-128"/>
                <a:cs typeface="Courier New" pitchFamily="49" charset="0"/>
              </a:rPr>
              <a:t>iorder</a:t>
            </a:r>
            <a:r>
              <a:rPr lang="en-US" sz="900" dirty="0">
                <a:solidFill>
                  <a:prstClr val="black"/>
                </a:solidFill>
                <a:latin typeface="Courier New" pitchFamily="49" charset="0"/>
                <a:ea typeface="Arial Unicode MS" pitchFamily="34" charset="-128"/>
                <a:cs typeface="Courier New" pitchFamily="49" charset="0"/>
              </a:rPr>
              <a:t>/2), &amp;</a:t>
            </a:r>
          </a:p>
          <a:p>
            <a:pPr defTabSz="457200"/>
            <a:r>
              <a:rPr lang="en-US" sz="900" dirty="0">
                <a:solidFill>
                  <a:prstClr val="black"/>
                </a:solidFill>
                <a:latin typeface="Courier New" pitchFamily="49" charset="0"/>
                <a:ea typeface="Arial Unicode MS" pitchFamily="34" charset="-128"/>
                <a:cs typeface="Courier New" pitchFamily="49" charset="0"/>
              </a:rPr>
              <a:t>                      MPI_REAL8,deriv_z_list(</a:t>
            </a:r>
            <a:r>
              <a:rPr lang="en-US" sz="900" dirty="0" err="1">
                <a:solidFill>
                  <a:prstClr val="black"/>
                </a:solidFill>
                <a:latin typeface="Courier New" pitchFamily="49" charset="0"/>
                <a:ea typeface="Arial Unicode MS" pitchFamily="34" charset="-128"/>
                <a:cs typeface="Courier New" pitchFamily="49" charset="0"/>
              </a:rPr>
              <a:t>idx</a:t>
            </a:r>
            <a:r>
              <a:rPr lang="en-US" sz="900" dirty="0">
                <a:solidFill>
                  <a:prstClr val="black"/>
                </a:solidFill>
                <a:latin typeface="Courier New" pitchFamily="49" charset="0"/>
                <a:ea typeface="Arial Unicode MS" pitchFamily="34" charset="-128"/>
                <a:cs typeface="Courier New" pitchFamily="49" charset="0"/>
              </a:rPr>
              <a:t>)%</a:t>
            </a:r>
            <a:r>
              <a:rPr lang="en-US" sz="900" dirty="0" err="1">
                <a:solidFill>
                  <a:prstClr val="black"/>
                </a:solidFill>
                <a:latin typeface="Courier New" pitchFamily="49" charset="0"/>
                <a:ea typeface="Arial Unicode MS" pitchFamily="34" charset="-128"/>
                <a:cs typeface="Courier New" pitchFamily="49" charset="0"/>
              </a:rPr>
              <a:t>pos_nbr,idx</a:t>
            </a:r>
            <a:r>
              <a:rPr lang="en-US" sz="900" dirty="0">
                <a:solidFill>
                  <a:prstClr val="black"/>
                </a:solidFill>
                <a:latin typeface="Courier New" pitchFamily="49" charset="0"/>
                <a:ea typeface="Arial Unicode MS" pitchFamily="34" charset="-128"/>
                <a:cs typeface="Courier New" pitchFamily="49" charset="0"/>
              </a:rPr>
              <a:t>, &amp;</a:t>
            </a:r>
          </a:p>
          <a:p>
            <a:pPr defTabSz="457200"/>
            <a:r>
              <a:rPr lang="en-US" sz="900" dirty="0">
                <a:solidFill>
                  <a:prstClr val="black"/>
                </a:solidFill>
                <a:latin typeface="Courier New" pitchFamily="49" charset="0"/>
                <a:ea typeface="Arial Unicode MS" pitchFamily="34" charset="-128"/>
                <a:cs typeface="Courier New" pitchFamily="49" charset="0"/>
              </a:rPr>
              <a:t>                      </a:t>
            </a:r>
            <a:r>
              <a:rPr lang="en-US" sz="900" dirty="0" err="1">
                <a:solidFill>
                  <a:prstClr val="black"/>
                </a:solidFill>
                <a:latin typeface="Courier New" pitchFamily="49" charset="0"/>
                <a:ea typeface="Arial Unicode MS" pitchFamily="34" charset="-128"/>
                <a:cs typeface="Courier New" pitchFamily="49" charset="0"/>
              </a:rPr>
              <a:t>gcomm,deriv_z_list</a:t>
            </a:r>
            <a:r>
              <a:rPr lang="en-US" sz="900" dirty="0">
                <a:solidFill>
                  <a:prstClr val="black"/>
                </a:solidFill>
                <a:latin typeface="Courier New" pitchFamily="49" charset="0"/>
                <a:ea typeface="Arial Unicode MS" pitchFamily="34" charset="-128"/>
                <a:cs typeface="Courier New" pitchFamily="49" charset="0"/>
              </a:rPr>
              <a:t>(</a:t>
            </a:r>
            <a:r>
              <a:rPr lang="en-US" sz="900" dirty="0" err="1">
                <a:solidFill>
                  <a:prstClr val="black"/>
                </a:solidFill>
                <a:latin typeface="Courier New" pitchFamily="49" charset="0"/>
                <a:ea typeface="Arial Unicode MS" pitchFamily="34" charset="-128"/>
                <a:cs typeface="Courier New" pitchFamily="49" charset="0"/>
              </a:rPr>
              <a:t>idx</a:t>
            </a:r>
            <a:r>
              <a:rPr lang="en-US" sz="900" dirty="0">
                <a:solidFill>
                  <a:prstClr val="black"/>
                </a:solidFill>
                <a:latin typeface="Courier New" pitchFamily="49" charset="0"/>
                <a:ea typeface="Arial Unicode MS" pitchFamily="34" charset="-128"/>
                <a:cs typeface="Courier New" pitchFamily="49" charset="0"/>
              </a:rPr>
              <a:t>)%</a:t>
            </a:r>
            <a:r>
              <a:rPr lang="en-US" sz="900" dirty="0" err="1">
                <a:solidFill>
                  <a:prstClr val="black"/>
                </a:solidFill>
                <a:latin typeface="Courier New" pitchFamily="49" charset="0"/>
                <a:ea typeface="Arial Unicode MS" pitchFamily="34" charset="-128"/>
                <a:cs typeface="Courier New" pitchFamily="49" charset="0"/>
              </a:rPr>
              <a:t>req</a:t>
            </a:r>
            <a:r>
              <a:rPr lang="en-US" sz="900" dirty="0">
                <a:solidFill>
                  <a:prstClr val="black"/>
                </a:solidFill>
                <a:latin typeface="Courier New" pitchFamily="49" charset="0"/>
                <a:ea typeface="Arial Unicode MS" pitchFamily="34" charset="-128"/>
                <a:cs typeface="Courier New" pitchFamily="49" charset="0"/>
              </a:rPr>
              <a:t>(4),</a:t>
            </a:r>
            <a:r>
              <a:rPr lang="en-US" sz="900" dirty="0" err="1">
                <a:solidFill>
                  <a:prstClr val="black"/>
                </a:solidFill>
                <a:latin typeface="Courier New" pitchFamily="49" charset="0"/>
                <a:ea typeface="Arial Unicode MS" pitchFamily="34" charset="-128"/>
                <a:cs typeface="Courier New" pitchFamily="49" charset="0"/>
              </a:rPr>
              <a:t>ierr</a:t>
            </a:r>
            <a:r>
              <a:rPr lang="en-US" sz="900" dirty="0">
                <a:solidFill>
                  <a:prstClr val="black"/>
                </a:solidFill>
                <a:latin typeface="Courier New" pitchFamily="49" charset="0"/>
                <a:ea typeface="Arial Unicode MS" pitchFamily="34" charset="-128"/>
                <a:cs typeface="Courier New" pitchFamily="49" charset="0"/>
              </a:rPr>
              <a:t>)</a:t>
            </a:r>
          </a:p>
          <a:p>
            <a:pPr defTabSz="457200"/>
            <a:r>
              <a:rPr lang="en-US" sz="900" dirty="0">
                <a:solidFill>
                  <a:prstClr val="black"/>
                </a:solidFill>
                <a:latin typeface="Courier New" pitchFamily="49" charset="0"/>
                <a:ea typeface="Arial Unicode MS" pitchFamily="34" charset="-128"/>
                <a:cs typeface="Courier New" pitchFamily="49" charset="0"/>
              </a:rPr>
              <a:t>    </a:t>
            </a:r>
            <a:r>
              <a:rPr lang="en-US" sz="900" dirty="0" err="1">
                <a:solidFill>
                  <a:prstClr val="black"/>
                </a:solidFill>
                <a:latin typeface="Courier New" pitchFamily="49" charset="0"/>
                <a:ea typeface="Arial Unicode MS" pitchFamily="34" charset="-128"/>
                <a:cs typeface="Courier New" pitchFamily="49" charset="0"/>
              </a:rPr>
              <a:t>endif</a:t>
            </a:r>
            <a:endParaRPr lang="en-US" sz="900" dirty="0">
              <a:solidFill>
                <a:prstClr val="black"/>
              </a:solidFill>
              <a:latin typeface="Courier New" pitchFamily="49" charset="0"/>
              <a:ea typeface="Arial Unicode MS" pitchFamily="34" charset="-128"/>
              <a:cs typeface="Courier New" pitchFamily="49" charset="0"/>
            </a:endParaRPr>
          </a:p>
          <a:p>
            <a:pPr defTabSz="457200"/>
            <a:r>
              <a:rPr lang="en-US" sz="900" dirty="0">
                <a:solidFill>
                  <a:prstClr val="black"/>
                </a:solidFill>
                <a:latin typeface="Courier New" pitchFamily="49" charset="0"/>
                <a:ea typeface="Arial Unicode MS" pitchFamily="34" charset="-128"/>
                <a:cs typeface="Courier New" pitchFamily="49" charset="0"/>
              </a:rPr>
              <a:t>  else</a:t>
            </a:r>
          </a:p>
          <a:p>
            <a:pPr defTabSz="457200"/>
            <a:r>
              <a:rPr lang="en-US" sz="900" dirty="0">
                <a:solidFill>
                  <a:prstClr val="black"/>
                </a:solidFill>
                <a:latin typeface="Courier New" pitchFamily="49" charset="0"/>
                <a:ea typeface="Arial Unicode MS" pitchFamily="34" charset="-128"/>
                <a:cs typeface="Courier New" pitchFamily="49" charset="0"/>
              </a:rPr>
              <a:t>    if(</a:t>
            </a:r>
            <a:r>
              <a:rPr lang="en-US" sz="900" dirty="0" err="1">
                <a:solidFill>
                  <a:prstClr val="black"/>
                </a:solidFill>
                <a:latin typeface="Courier New" pitchFamily="49" charset="0"/>
                <a:ea typeface="Arial Unicode MS" pitchFamily="34" charset="-128"/>
                <a:cs typeface="Courier New" pitchFamily="49" charset="0"/>
              </a:rPr>
              <a:t>deriv_z_list</a:t>
            </a:r>
            <a:r>
              <a:rPr lang="en-US" sz="900" dirty="0">
                <a:solidFill>
                  <a:prstClr val="black"/>
                </a:solidFill>
                <a:latin typeface="Courier New" pitchFamily="49" charset="0"/>
                <a:ea typeface="Arial Unicode MS" pitchFamily="34" charset="-128"/>
                <a:cs typeface="Courier New" pitchFamily="49" charset="0"/>
              </a:rPr>
              <a:t>(</a:t>
            </a:r>
            <a:r>
              <a:rPr lang="en-US" sz="900" dirty="0" err="1">
                <a:solidFill>
                  <a:prstClr val="black"/>
                </a:solidFill>
                <a:latin typeface="Courier New" pitchFamily="49" charset="0"/>
                <a:ea typeface="Arial Unicode MS" pitchFamily="34" charset="-128"/>
                <a:cs typeface="Courier New" pitchFamily="49" charset="0"/>
              </a:rPr>
              <a:t>idx</a:t>
            </a:r>
            <a:r>
              <a:rPr lang="en-US" sz="900" dirty="0">
                <a:solidFill>
                  <a:prstClr val="black"/>
                </a:solidFill>
                <a:latin typeface="Courier New" pitchFamily="49" charset="0"/>
                <a:ea typeface="Arial Unicode MS" pitchFamily="34" charset="-128"/>
                <a:cs typeface="Courier New" pitchFamily="49" charset="0"/>
              </a:rPr>
              <a:t>)%</a:t>
            </a:r>
            <a:r>
              <a:rPr lang="en-US" sz="900" dirty="0" err="1">
                <a:solidFill>
                  <a:prstClr val="black"/>
                </a:solidFill>
                <a:latin typeface="Courier New" pitchFamily="49" charset="0"/>
                <a:ea typeface="Arial Unicode MS" pitchFamily="34" charset="-128"/>
                <a:cs typeface="Courier New" pitchFamily="49" charset="0"/>
              </a:rPr>
              <a:t>neg_nbr</a:t>
            </a:r>
            <a:r>
              <a:rPr lang="en-US" sz="900" dirty="0">
                <a:solidFill>
                  <a:prstClr val="black"/>
                </a:solidFill>
                <a:latin typeface="Courier New" pitchFamily="49" charset="0"/>
                <a:ea typeface="Arial Unicode MS" pitchFamily="34" charset="-128"/>
                <a:cs typeface="Courier New" pitchFamily="49" charset="0"/>
              </a:rPr>
              <a:t>&gt;=0) then</a:t>
            </a:r>
          </a:p>
          <a:p>
            <a:pPr defTabSz="457200"/>
            <a:r>
              <a:rPr lang="en-US" sz="900" dirty="0">
                <a:solidFill>
                  <a:prstClr val="black"/>
                </a:solidFill>
                <a:latin typeface="Courier New" pitchFamily="49" charset="0"/>
                <a:ea typeface="Arial Unicode MS" pitchFamily="34" charset="-128"/>
                <a:cs typeface="Courier New" pitchFamily="49" charset="0"/>
              </a:rPr>
              <a:t>       call </a:t>
            </a:r>
            <a:r>
              <a:rPr lang="en-US" sz="900" dirty="0" err="1">
                <a:solidFill>
                  <a:prstClr val="black"/>
                </a:solidFill>
                <a:latin typeface="Courier New" pitchFamily="49" charset="0"/>
                <a:ea typeface="Arial Unicode MS" pitchFamily="34" charset="-128"/>
                <a:cs typeface="Courier New" pitchFamily="49" charset="0"/>
              </a:rPr>
              <a:t>MPI_ISend</a:t>
            </a:r>
            <a:r>
              <a:rPr lang="en-US" sz="900" dirty="0">
                <a:solidFill>
                  <a:prstClr val="black"/>
                </a:solidFill>
                <a:latin typeface="Courier New" pitchFamily="49" charset="0"/>
                <a:ea typeface="Arial Unicode MS" pitchFamily="34" charset="-128"/>
                <a:cs typeface="Courier New" pitchFamily="49" charset="0"/>
              </a:rPr>
              <a:t>(f(1,1,1),(mx*my*</a:t>
            </a:r>
            <a:r>
              <a:rPr lang="en-US" sz="900" dirty="0" err="1">
                <a:solidFill>
                  <a:prstClr val="black"/>
                </a:solidFill>
                <a:latin typeface="Courier New" pitchFamily="49" charset="0"/>
                <a:ea typeface="Arial Unicode MS" pitchFamily="34" charset="-128"/>
                <a:cs typeface="Courier New" pitchFamily="49" charset="0"/>
              </a:rPr>
              <a:t>iorder</a:t>
            </a:r>
            <a:r>
              <a:rPr lang="en-US" sz="900" dirty="0">
                <a:solidFill>
                  <a:prstClr val="black"/>
                </a:solidFill>
                <a:latin typeface="Courier New" pitchFamily="49" charset="0"/>
                <a:ea typeface="Arial Unicode MS" pitchFamily="34" charset="-128"/>
                <a:cs typeface="Courier New" pitchFamily="49" charset="0"/>
              </a:rPr>
              <a:t>/2),&amp;</a:t>
            </a:r>
          </a:p>
          <a:p>
            <a:pPr defTabSz="457200"/>
            <a:r>
              <a:rPr lang="en-US" sz="900" dirty="0">
                <a:solidFill>
                  <a:prstClr val="black"/>
                </a:solidFill>
                <a:latin typeface="Courier New" pitchFamily="49" charset="0"/>
                <a:ea typeface="Arial Unicode MS" pitchFamily="34" charset="-128"/>
                <a:cs typeface="Courier New" pitchFamily="49" charset="0"/>
              </a:rPr>
              <a:t>                      MPI_REAL8,deriv_z_list(</a:t>
            </a:r>
            <a:r>
              <a:rPr lang="en-US" sz="900" dirty="0" err="1">
                <a:solidFill>
                  <a:prstClr val="black"/>
                </a:solidFill>
                <a:latin typeface="Courier New" pitchFamily="49" charset="0"/>
                <a:ea typeface="Arial Unicode MS" pitchFamily="34" charset="-128"/>
                <a:cs typeface="Courier New" pitchFamily="49" charset="0"/>
              </a:rPr>
              <a:t>idx</a:t>
            </a:r>
            <a:r>
              <a:rPr lang="en-US" sz="900" dirty="0">
                <a:solidFill>
                  <a:prstClr val="black"/>
                </a:solidFill>
                <a:latin typeface="Courier New" pitchFamily="49" charset="0"/>
                <a:ea typeface="Arial Unicode MS" pitchFamily="34" charset="-128"/>
                <a:cs typeface="Courier New" pitchFamily="49" charset="0"/>
              </a:rPr>
              <a:t>)%</a:t>
            </a:r>
            <a:r>
              <a:rPr lang="en-US" sz="900" dirty="0" err="1">
                <a:solidFill>
                  <a:prstClr val="black"/>
                </a:solidFill>
                <a:latin typeface="Courier New" pitchFamily="49" charset="0"/>
                <a:ea typeface="Arial Unicode MS" pitchFamily="34" charset="-128"/>
                <a:cs typeface="Courier New" pitchFamily="49" charset="0"/>
              </a:rPr>
              <a:t>neg_nbr,deriv_list_size</a:t>
            </a:r>
            <a:r>
              <a:rPr lang="en-US" sz="900" dirty="0">
                <a:solidFill>
                  <a:prstClr val="black"/>
                </a:solidFill>
                <a:latin typeface="Courier New" pitchFamily="49" charset="0"/>
                <a:ea typeface="Arial Unicode MS" pitchFamily="34" charset="-128"/>
                <a:cs typeface="Courier New" pitchFamily="49" charset="0"/>
              </a:rPr>
              <a:t> + </a:t>
            </a:r>
            <a:r>
              <a:rPr lang="en-US" sz="900" dirty="0" err="1">
                <a:solidFill>
                  <a:prstClr val="black"/>
                </a:solidFill>
                <a:latin typeface="Courier New" pitchFamily="49" charset="0"/>
                <a:ea typeface="Arial Unicode MS" pitchFamily="34" charset="-128"/>
                <a:cs typeface="Courier New" pitchFamily="49" charset="0"/>
              </a:rPr>
              <a:t>idx</a:t>
            </a:r>
            <a:r>
              <a:rPr lang="en-US" sz="900" dirty="0">
                <a:solidFill>
                  <a:prstClr val="black"/>
                </a:solidFill>
                <a:latin typeface="Courier New" pitchFamily="49" charset="0"/>
                <a:ea typeface="Arial Unicode MS" pitchFamily="34" charset="-128"/>
                <a:cs typeface="Courier New" pitchFamily="49" charset="0"/>
              </a:rPr>
              <a:t>, &amp;</a:t>
            </a:r>
          </a:p>
          <a:p>
            <a:pPr defTabSz="457200"/>
            <a:r>
              <a:rPr lang="en-US" sz="900" dirty="0">
                <a:solidFill>
                  <a:prstClr val="black"/>
                </a:solidFill>
                <a:latin typeface="Courier New" pitchFamily="49" charset="0"/>
                <a:ea typeface="Arial Unicode MS" pitchFamily="34" charset="-128"/>
                <a:cs typeface="Courier New" pitchFamily="49" charset="0"/>
              </a:rPr>
              <a:t>                      </a:t>
            </a:r>
            <a:r>
              <a:rPr lang="en-US" sz="900" dirty="0" err="1">
                <a:solidFill>
                  <a:prstClr val="black"/>
                </a:solidFill>
                <a:latin typeface="Courier New" pitchFamily="49" charset="0"/>
                <a:ea typeface="Arial Unicode MS" pitchFamily="34" charset="-128"/>
                <a:cs typeface="Courier New" pitchFamily="49" charset="0"/>
              </a:rPr>
              <a:t>gcomm,deriv_z_list</a:t>
            </a:r>
            <a:r>
              <a:rPr lang="en-US" sz="900" dirty="0">
                <a:solidFill>
                  <a:prstClr val="black"/>
                </a:solidFill>
                <a:latin typeface="Courier New" pitchFamily="49" charset="0"/>
                <a:ea typeface="Arial Unicode MS" pitchFamily="34" charset="-128"/>
                <a:cs typeface="Courier New" pitchFamily="49" charset="0"/>
              </a:rPr>
              <a:t>(</a:t>
            </a:r>
            <a:r>
              <a:rPr lang="en-US" sz="900" dirty="0" err="1">
                <a:solidFill>
                  <a:prstClr val="black"/>
                </a:solidFill>
                <a:latin typeface="Courier New" pitchFamily="49" charset="0"/>
                <a:ea typeface="Arial Unicode MS" pitchFamily="34" charset="-128"/>
                <a:cs typeface="Courier New" pitchFamily="49" charset="0"/>
              </a:rPr>
              <a:t>idx</a:t>
            </a:r>
            <a:r>
              <a:rPr lang="en-US" sz="900" dirty="0">
                <a:solidFill>
                  <a:prstClr val="black"/>
                </a:solidFill>
                <a:latin typeface="Courier New" pitchFamily="49" charset="0"/>
                <a:ea typeface="Arial Unicode MS" pitchFamily="34" charset="-128"/>
                <a:cs typeface="Courier New" pitchFamily="49" charset="0"/>
              </a:rPr>
              <a:t>)%</a:t>
            </a:r>
            <a:r>
              <a:rPr lang="en-US" sz="900" dirty="0" err="1">
                <a:solidFill>
                  <a:prstClr val="black"/>
                </a:solidFill>
                <a:latin typeface="Courier New" pitchFamily="49" charset="0"/>
                <a:ea typeface="Arial Unicode MS" pitchFamily="34" charset="-128"/>
                <a:cs typeface="Courier New" pitchFamily="49" charset="0"/>
              </a:rPr>
              <a:t>req</a:t>
            </a:r>
            <a:r>
              <a:rPr lang="en-US" sz="900" dirty="0">
                <a:solidFill>
                  <a:prstClr val="black"/>
                </a:solidFill>
                <a:latin typeface="Courier New" pitchFamily="49" charset="0"/>
                <a:ea typeface="Arial Unicode MS" pitchFamily="34" charset="-128"/>
                <a:cs typeface="Courier New" pitchFamily="49" charset="0"/>
              </a:rPr>
              <a:t>(2),</a:t>
            </a:r>
            <a:r>
              <a:rPr lang="en-US" sz="900" dirty="0" err="1">
                <a:solidFill>
                  <a:prstClr val="black"/>
                </a:solidFill>
                <a:latin typeface="Courier New" pitchFamily="49" charset="0"/>
                <a:ea typeface="Arial Unicode MS" pitchFamily="34" charset="-128"/>
                <a:cs typeface="Courier New" pitchFamily="49" charset="0"/>
              </a:rPr>
              <a:t>ierr</a:t>
            </a:r>
            <a:r>
              <a:rPr lang="en-US" sz="900" dirty="0">
                <a:solidFill>
                  <a:prstClr val="black"/>
                </a:solidFill>
                <a:latin typeface="Courier New" pitchFamily="49" charset="0"/>
                <a:ea typeface="Arial Unicode MS" pitchFamily="34" charset="-128"/>
                <a:cs typeface="Courier New" pitchFamily="49" charset="0"/>
              </a:rPr>
              <a:t>)</a:t>
            </a:r>
          </a:p>
          <a:p>
            <a:pPr defTabSz="457200"/>
            <a:r>
              <a:rPr lang="en-US" sz="900" dirty="0">
                <a:solidFill>
                  <a:prstClr val="black"/>
                </a:solidFill>
                <a:latin typeface="Courier New" pitchFamily="49" charset="0"/>
                <a:ea typeface="Arial Unicode MS" pitchFamily="34" charset="-128"/>
                <a:cs typeface="Courier New" pitchFamily="49" charset="0"/>
              </a:rPr>
              <a:t>    </a:t>
            </a:r>
            <a:r>
              <a:rPr lang="en-US" sz="900" dirty="0" err="1">
                <a:solidFill>
                  <a:prstClr val="black"/>
                </a:solidFill>
                <a:latin typeface="Courier New" pitchFamily="49" charset="0"/>
                <a:ea typeface="Arial Unicode MS" pitchFamily="34" charset="-128"/>
                <a:cs typeface="Courier New" pitchFamily="49" charset="0"/>
              </a:rPr>
              <a:t>endif</a:t>
            </a:r>
            <a:endParaRPr lang="en-US" sz="900" dirty="0">
              <a:solidFill>
                <a:prstClr val="black"/>
              </a:solidFill>
              <a:latin typeface="Courier New" pitchFamily="49" charset="0"/>
              <a:ea typeface="Arial Unicode MS" pitchFamily="34" charset="-128"/>
              <a:cs typeface="Courier New" pitchFamily="49" charset="0"/>
            </a:endParaRPr>
          </a:p>
          <a:p>
            <a:pPr defTabSz="457200"/>
            <a:endParaRPr lang="en-US" sz="900" dirty="0">
              <a:solidFill>
                <a:prstClr val="black"/>
              </a:solidFill>
              <a:latin typeface="Courier New" pitchFamily="49" charset="0"/>
              <a:ea typeface="Arial Unicode MS" pitchFamily="34" charset="-128"/>
              <a:cs typeface="Courier New" pitchFamily="49" charset="0"/>
            </a:endParaRPr>
          </a:p>
          <a:p>
            <a:pPr defTabSz="457200"/>
            <a:r>
              <a:rPr lang="en-US" sz="900" dirty="0">
                <a:solidFill>
                  <a:prstClr val="black"/>
                </a:solidFill>
                <a:latin typeface="Courier New" pitchFamily="49" charset="0"/>
                <a:ea typeface="Arial Unicode MS" pitchFamily="34" charset="-128"/>
                <a:cs typeface="Courier New" pitchFamily="49" charset="0"/>
              </a:rPr>
              <a:t>    if(</a:t>
            </a:r>
            <a:r>
              <a:rPr lang="en-US" sz="900" dirty="0" err="1">
                <a:solidFill>
                  <a:prstClr val="black"/>
                </a:solidFill>
                <a:latin typeface="Courier New" pitchFamily="49" charset="0"/>
                <a:ea typeface="Arial Unicode MS" pitchFamily="34" charset="-128"/>
                <a:cs typeface="Courier New" pitchFamily="49" charset="0"/>
              </a:rPr>
              <a:t>deriv_z_list</a:t>
            </a:r>
            <a:r>
              <a:rPr lang="en-US" sz="900" dirty="0">
                <a:solidFill>
                  <a:prstClr val="black"/>
                </a:solidFill>
                <a:latin typeface="Courier New" pitchFamily="49" charset="0"/>
                <a:ea typeface="Arial Unicode MS" pitchFamily="34" charset="-128"/>
                <a:cs typeface="Courier New" pitchFamily="49" charset="0"/>
              </a:rPr>
              <a:t>(</a:t>
            </a:r>
            <a:r>
              <a:rPr lang="en-US" sz="900" dirty="0" err="1">
                <a:solidFill>
                  <a:prstClr val="black"/>
                </a:solidFill>
                <a:latin typeface="Courier New" pitchFamily="49" charset="0"/>
                <a:ea typeface="Arial Unicode MS" pitchFamily="34" charset="-128"/>
                <a:cs typeface="Courier New" pitchFamily="49" charset="0"/>
              </a:rPr>
              <a:t>idx</a:t>
            </a:r>
            <a:r>
              <a:rPr lang="en-US" sz="900" dirty="0">
                <a:solidFill>
                  <a:prstClr val="black"/>
                </a:solidFill>
                <a:latin typeface="Courier New" pitchFamily="49" charset="0"/>
                <a:ea typeface="Arial Unicode MS" pitchFamily="34" charset="-128"/>
                <a:cs typeface="Courier New" pitchFamily="49" charset="0"/>
              </a:rPr>
              <a:t>)%</a:t>
            </a:r>
            <a:r>
              <a:rPr lang="en-US" sz="900" dirty="0" err="1">
                <a:solidFill>
                  <a:prstClr val="black"/>
                </a:solidFill>
                <a:latin typeface="Courier New" pitchFamily="49" charset="0"/>
                <a:ea typeface="Arial Unicode MS" pitchFamily="34" charset="-128"/>
                <a:cs typeface="Courier New" pitchFamily="49" charset="0"/>
              </a:rPr>
              <a:t>pos_nbr</a:t>
            </a:r>
            <a:r>
              <a:rPr lang="en-US" sz="900" dirty="0">
                <a:solidFill>
                  <a:prstClr val="black"/>
                </a:solidFill>
                <a:latin typeface="Courier New" pitchFamily="49" charset="0"/>
                <a:ea typeface="Arial Unicode MS" pitchFamily="34" charset="-128"/>
                <a:cs typeface="Courier New" pitchFamily="49" charset="0"/>
              </a:rPr>
              <a:t>&gt;=0) then</a:t>
            </a:r>
          </a:p>
          <a:p>
            <a:pPr defTabSz="457200"/>
            <a:r>
              <a:rPr lang="en-US" sz="900" dirty="0">
                <a:solidFill>
                  <a:prstClr val="black"/>
                </a:solidFill>
                <a:latin typeface="Courier New" pitchFamily="49" charset="0"/>
                <a:ea typeface="Arial Unicode MS" pitchFamily="34" charset="-128"/>
                <a:cs typeface="Courier New" pitchFamily="49" charset="0"/>
              </a:rPr>
              <a:t>     ! send ghost cells to neighbor on (+z) side</a:t>
            </a:r>
          </a:p>
          <a:p>
            <a:pPr defTabSz="457200"/>
            <a:r>
              <a:rPr lang="en-US" sz="900" dirty="0">
                <a:solidFill>
                  <a:prstClr val="black"/>
                </a:solidFill>
                <a:latin typeface="Courier New" pitchFamily="49" charset="0"/>
                <a:ea typeface="Arial Unicode MS" pitchFamily="34" charset="-128"/>
                <a:cs typeface="Courier New" pitchFamily="49" charset="0"/>
              </a:rPr>
              <a:t>       nm = </a:t>
            </a:r>
            <a:r>
              <a:rPr lang="en-US" sz="900" dirty="0" err="1">
                <a:solidFill>
                  <a:prstClr val="black"/>
                </a:solidFill>
                <a:latin typeface="Courier New" pitchFamily="49" charset="0"/>
                <a:ea typeface="Arial Unicode MS" pitchFamily="34" charset="-128"/>
                <a:cs typeface="Courier New" pitchFamily="49" charset="0"/>
              </a:rPr>
              <a:t>mz</a:t>
            </a:r>
            <a:r>
              <a:rPr lang="en-US" sz="900" dirty="0">
                <a:solidFill>
                  <a:prstClr val="black"/>
                </a:solidFill>
                <a:latin typeface="Courier New" pitchFamily="49" charset="0"/>
                <a:ea typeface="Arial Unicode MS" pitchFamily="34" charset="-128"/>
                <a:cs typeface="Courier New" pitchFamily="49" charset="0"/>
              </a:rPr>
              <a:t> + 1 - </a:t>
            </a:r>
            <a:r>
              <a:rPr lang="en-US" sz="900" dirty="0" err="1">
                <a:solidFill>
                  <a:prstClr val="black"/>
                </a:solidFill>
                <a:latin typeface="Courier New" pitchFamily="49" charset="0"/>
                <a:ea typeface="Arial Unicode MS" pitchFamily="34" charset="-128"/>
                <a:cs typeface="Courier New" pitchFamily="49" charset="0"/>
              </a:rPr>
              <a:t>iorder</a:t>
            </a:r>
            <a:r>
              <a:rPr lang="en-US" sz="900" dirty="0">
                <a:solidFill>
                  <a:prstClr val="black"/>
                </a:solidFill>
                <a:latin typeface="Courier New" pitchFamily="49" charset="0"/>
                <a:ea typeface="Arial Unicode MS" pitchFamily="34" charset="-128"/>
                <a:cs typeface="Courier New" pitchFamily="49" charset="0"/>
              </a:rPr>
              <a:t>/2</a:t>
            </a:r>
          </a:p>
          <a:p>
            <a:pPr defTabSz="457200"/>
            <a:r>
              <a:rPr lang="en-US" sz="900" dirty="0">
                <a:solidFill>
                  <a:prstClr val="black"/>
                </a:solidFill>
                <a:latin typeface="Courier New" pitchFamily="49" charset="0"/>
                <a:ea typeface="Arial Unicode MS" pitchFamily="34" charset="-128"/>
                <a:cs typeface="Courier New" pitchFamily="49" charset="0"/>
              </a:rPr>
              <a:t>       call </a:t>
            </a:r>
            <a:r>
              <a:rPr lang="en-US" sz="900" dirty="0" err="1">
                <a:solidFill>
                  <a:prstClr val="black"/>
                </a:solidFill>
                <a:latin typeface="Courier New" pitchFamily="49" charset="0"/>
                <a:ea typeface="Arial Unicode MS" pitchFamily="34" charset="-128"/>
                <a:cs typeface="Courier New" pitchFamily="49" charset="0"/>
              </a:rPr>
              <a:t>MPI_ISend</a:t>
            </a:r>
            <a:r>
              <a:rPr lang="en-US" sz="900" dirty="0">
                <a:solidFill>
                  <a:prstClr val="black"/>
                </a:solidFill>
                <a:latin typeface="Courier New" pitchFamily="49" charset="0"/>
                <a:ea typeface="Arial Unicode MS" pitchFamily="34" charset="-128"/>
                <a:cs typeface="Courier New" pitchFamily="49" charset="0"/>
              </a:rPr>
              <a:t>(f(1,1,nm),(mx*my*</a:t>
            </a:r>
            <a:r>
              <a:rPr lang="en-US" sz="900" dirty="0" err="1">
                <a:solidFill>
                  <a:prstClr val="black"/>
                </a:solidFill>
                <a:latin typeface="Courier New" pitchFamily="49" charset="0"/>
                <a:ea typeface="Arial Unicode MS" pitchFamily="34" charset="-128"/>
                <a:cs typeface="Courier New" pitchFamily="49" charset="0"/>
              </a:rPr>
              <a:t>iorder</a:t>
            </a:r>
            <a:r>
              <a:rPr lang="en-US" sz="900" dirty="0">
                <a:solidFill>
                  <a:prstClr val="black"/>
                </a:solidFill>
                <a:latin typeface="Courier New" pitchFamily="49" charset="0"/>
                <a:ea typeface="Arial Unicode MS" pitchFamily="34" charset="-128"/>
                <a:cs typeface="Courier New" pitchFamily="49" charset="0"/>
              </a:rPr>
              <a:t>/2), &amp;</a:t>
            </a:r>
          </a:p>
          <a:p>
            <a:pPr defTabSz="457200"/>
            <a:r>
              <a:rPr lang="en-US" sz="900" dirty="0">
                <a:solidFill>
                  <a:prstClr val="black"/>
                </a:solidFill>
                <a:latin typeface="Courier New" pitchFamily="49" charset="0"/>
                <a:ea typeface="Arial Unicode MS" pitchFamily="34" charset="-128"/>
                <a:cs typeface="Courier New" pitchFamily="49" charset="0"/>
              </a:rPr>
              <a:t>                      MPI_REAL8,deriv_z_list(</a:t>
            </a:r>
            <a:r>
              <a:rPr lang="en-US" sz="900" dirty="0" err="1">
                <a:solidFill>
                  <a:prstClr val="black"/>
                </a:solidFill>
                <a:latin typeface="Courier New" pitchFamily="49" charset="0"/>
                <a:ea typeface="Arial Unicode MS" pitchFamily="34" charset="-128"/>
                <a:cs typeface="Courier New" pitchFamily="49" charset="0"/>
              </a:rPr>
              <a:t>idx</a:t>
            </a:r>
            <a:r>
              <a:rPr lang="en-US" sz="900" dirty="0">
                <a:solidFill>
                  <a:prstClr val="black"/>
                </a:solidFill>
                <a:latin typeface="Courier New" pitchFamily="49" charset="0"/>
                <a:ea typeface="Arial Unicode MS" pitchFamily="34" charset="-128"/>
                <a:cs typeface="Courier New" pitchFamily="49" charset="0"/>
              </a:rPr>
              <a:t>)%</a:t>
            </a:r>
            <a:r>
              <a:rPr lang="en-US" sz="900" dirty="0" err="1">
                <a:solidFill>
                  <a:prstClr val="black"/>
                </a:solidFill>
                <a:latin typeface="Courier New" pitchFamily="49" charset="0"/>
                <a:ea typeface="Arial Unicode MS" pitchFamily="34" charset="-128"/>
                <a:cs typeface="Courier New" pitchFamily="49" charset="0"/>
              </a:rPr>
              <a:t>pos_nbr,idx</a:t>
            </a:r>
            <a:r>
              <a:rPr lang="en-US" sz="900" dirty="0">
                <a:solidFill>
                  <a:prstClr val="black"/>
                </a:solidFill>
                <a:latin typeface="Courier New" pitchFamily="49" charset="0"/>
                <a:ea typeface="Arial Unicode MS" pitchFamily="34" charset="-128"/>
                <a:cs typeface="Courier New" pitchFamily="49" charset="0"/>
              </a:rPr>
              <a:t>, &amp;</a:t>
            </a:r>
          </a:p>
          <a:p>
            <a:pPr defTabSz="457200"/>
            <a:r>
              <a:rPr lang="en-US" sz="900" dirty="0">
                <a:solidFill>
                  <a:prstClr val="black"/>
                </a:solidFill>
                <a:latin typeface="Courier New" pitchFamily="49" charset="0"/>
                <a:ea typeface="Arial Unicode MS" pitchFamily="34" charset="-128"/>
                <a:cs typeface="Courier New" pitchFamily="49" charset="0"/>
              </a:rPr>
              <a:t>                      </a:t>
            </a:r>
            <a:r>
              <a:rPr lang="en-US" sz="900" dirty="0" err="1">
                <a:solidFill>
                  <a:prstClr val="black"/>
                </a:solidFill>
                <a:latin typeface="Courier New" pitchFamily="49" charset="0"/>
                <a:ea typeface="Arial Unicode MS" pitchFamily="34" charset="-128"/>
                <a:cs typeface="Courier New" pitchFamily="49" charset="0"/>
              </a:rPr>
              <a:t>gcomm,deriv_z_list</a:t>
            </a:r>
            <a:r>
              <a:rPr lang="en-US" sz="900" dirty="0">
                <a:solidFill>
                  <a:prstClr val="black"/>
                </a:solidFill>
                <a:latin typeface="Courier New" pitchFamily="49" charset="0"/>
                <a:ea typeface="Arial Unicode MS" pitchFamily="34" charset="-128"/>
                <a:cs typeface="Courier New" pitchFamily="49" charset="0"/>
              </a:rPr>
              <a:t>(</a:t>
            </a:r>
            <a:r>
              <a:rPr lang="en-US" sz="900" dirty="0" err="1">
                <a:solidFill>
                  <a:prstClr val="black"/>
                </a:solidFill>
                <a:latin typeface="Courier New" pitchFamily="49" charset="0"/>
                <a:ea typeface="Arial Unicode MS" pitchFamily="34" charset="-128"/>
                <a:cs typeface="Courier New" pitchFamily="49" charset="0"/>
              </a:rPr>
              <a:t>idx</a:t>
            </a:r>
            <a:r>
              <a:rPr lang="en-US" sz="900" dirty="0">
                <a:solidFill>
                  <a:prstClr val="black"/>
                </a:solidFill>
                <a:latin typeface="Courier New" pitchFamily="49" charset="0"/>
                <a:ea typeface="Arial Unicode MS" pitchFamily="34" charset="-128"/>
                <a:cs typeface="Courier New" pitchFamily="49" charset="0"/>
              </a:rPr>
              <a:t>)%</a:t>
            </a:r>
            <a:r>
              <a:rPr lang="en-US" sz="900" dirty="0" err="1">
                <a:solidFill>
                  <a:prstClr val="black"/>
                </a:solidFill>
                <a:latin typeface="Courier New" pitchFamily="49" charset="0"/>
                <a:ea typeface="Arial Unicode MS" pitchFamily="34" charset="-128"/>
                <a:cs typeface="Courier New" pitchFamily="49" charset="0"/>
              </a:rPr>
              <a:t>req</a:t>
            </a:r>
            <a:r>
              <a:rPr lang="en-US" sz="900" dirty="0">
                <a:solidFill>
                  <a:prstClr val="black"/>
                </a:solidFill>
                <a:latin typeface="Courier New" pitchFamily="49" charset="0"/>
                <a:ea typeface="Arial Unicode MS" pitchFamily="34" charset="-128"/>
                <a:cs typeface="Courier New" pitchFamily="49" charset="0"/>
              </a:rPr>
              <a:t>(4),</a:t>
            </a:r>
            <a:r>
              <a:rPr lang="en-US" sz="900" dirty="0" err="1">
                <a:solidFill>
                  <a:prstClr val="black"/>
                </a:solidFill>
                <a:latin typeface="Courier New" pitchFamily="49" charset="0"/>
                <a:ea typeface="Arial Unicode MS" pitchFamily="34" charset="-128"/>
                <a:cs typeface="Courier New" pitchFamily="49" charset="0"/>
              </a:rPr>
              <a:t>ierr</a:t>
            </a:r>
            <a:r>
              <a:rPr lang="en-US" sz="900" dirty="0">
                <a:solidFill>
                  <a:prstClr val="black"/>
                </a:solidFill>
                <a:latin typeface="Courier New" pitchFamily="49" charset="0"/>
                <a:ea typeface="Arial Unicode MS" pitchFamily="34" charset="-128"/>
                <a:cs typeface="Courier New" pitchFamily="49" charset="0"/>
              </a:rPr>
              <a:t>)</a:t>
            </a:r>
          </a:p>
          <a:p>
            <a:pPr defTabSz="457200"/>
            <a:r>
              <a:rPr lang="en-US" sz="900" dirty="0">
                <a:solidFill>
                  <a:prstClr val="black"/>
                </a:solidFill>
                <a:latin typeface="Courier New" pitchFamily="49" charset="0"/>
                <a:ea typeface="Arial Unicode MS" pitchFamily="34" charset="-128"/>
                <a:cs typeface="Courier New" pitchFamily="49" charset="0"/>
              </a:rPr>
              <a:t>    </a:t>
            </a:r>
            <a:r>
              <a:rPr lang="en-US" sz="900" dirty="0" err="1">
                <a:solidFill>
                  <a:prstClr val="black"/>
                </a:solidFill>
                <a:latin typeface="Courier New" pitchFamily="49" charset="0"/>
                <a:ea typeface="Arial Unicode MS" pitchFamily="34" charset="-128"/>
                <a:cs typeface="Courier New" pitchFamily="49" charset="0"/>
              </a:rPr>
              <a:t>endif</a:t>
            </a:r>
            <a:endParaRPr lang="en-US" sz="900" dirty="0">
              <a:solidFill>
                <a:prstClr val="black"/>
              </a:solidFill>
              <a:latin typeface="Courier New" pitchFamily="49" charset="0"/>
              <a:ea typeface="Arial Unicode MS" pitchFamily="34" charset="-128"/>
              <a:cs typeface="Courier New" pitchFamily="49" charset="0"/>
            </a:endParaRPr>
          </a:p>
          <a:p>
            <a:pPr defTabSz="457200"/>
            <a:r>
              <a:rPr lang="en-US" sz="900" dirty="0">
                <a:solidFill>
                  <a:prstClr val="black"/>
                </a:solidFill>
                <a:latin typeface="Courier New" pitchFamily="49" charset="0"/>
                <a:ea typeface="Arial Unicode MS" pitchFamily="34" charset="-128"/>
                <a:cs typeface="Courier New" pitchFamily="49" charset="0"/>
              </a:rPr>
              <a:t>  </a:t>
            </a:r>
            <a:r>
              <a:rPr lang="en-US" sz="900" dirty="0" err="1">
                <a:solidFill>
                  <a:prstClr val="black"/>
                </a:solidFill>
                <a:latin typeface="Courier New" pitchFamily="49" charset="0"/>
                <a:ea typeface="Arial Unicode MS" pitchFamily="34" charset="-128"/>
                <a:cs typeface="Courier New" pitchFamily="49" charset="0"/>
              </a:rPr>
              <a:t>endif</a:t>
            </a:r>
            <a:endParaRPr lang="en-US" sz="900" dirty="0">
              <a:solidFill>
                <a:prstClr val="black"/>
              </a:solidFill>
              <a:latin typeface="Courier New" pitchFamily="49" charset="0"/>
              <a:ea typeface="Arial Unicode MS" pitchFamily="34" charset="-128"/>
              <a:cs typeface="Courier New" pitchFamily="49" charset="0"/>
            </a:endParaRPr>
          </a:p>
          <a:p>
            <a:pPr defTabSz="457200"/>
            <a:r>
              <a:rPr lang="en-US" sz="900" dirty="0">
                <a:solidFill>
                  <a:srgbClr val="FF0000"/>
                </a:solidFill>
                <a:latin typeface="Courier New" pitchFamily="49" charset="0"/>
                <a:ea typeface="Arial Unicode MS" pitchFamily="34" charset="-128"/>
                <a:cs typeface="Courier New" pitchFamily="49" charset="0"/>
              </a:rPr>
              <a:t>#</a:t>
            </a:r>
            <a:r>
              <a:rPr lang="en-US" sz="900" dirty="0" err="1">
                <a:solidFill>
                  <a:srgbClr val="FF0000"/>
                </a:solidFill>
                <a:latin typeface="Courier New" pitchFamily="49" charset="0"/>
                <a:ea typeface="Arial Unicode MS" pitchFamily="34" charset="-128"/>
                <a:cs typeface="Courier New" pitchFamily="49" charset="0"/>
              </a:rPr>
              <a:t>ifdef</a:t>
            </a:r>
            <a:r>
              <a:rPr lang="en-US" sz="900" dirty="0">
                <a:solidFill>
                  <a:srgbClr val="FF0000"/>
                </a:solidFill>
                <a:latin typeface="Courier New" pitchFamily="49" charset="0"/>
                <a:ea typeface="Arial Unicode MS" pitchFamily="34" charset="-128"/>
                <a:cs typeface="Courier New" pitchFamily="49" charset="0"/>
              </a:rPr>
              <a:t> GPU</a:t>
            </a:r>
          </a:p>
          <a:p>
            <a:pPr defTabSz="457200"/>
            <a:r>
              <a:rPr lang="en-US" sz="900" dirty="0">
                <a:solidFill>
                  <a:srgbClr val="FF0000"/>
                </a:solidFill>
                <a:latin typeface="Courier New" pitchFamily="49" charset="0"/>
                <a:ea typeface="Arial Unicode MS" pitchFamily="34" charset="-128"/>
                <a:cs typeface="Courier New" pitchFamily="49" charset="0"/>
              </a:rPr>
              <a:t>!$</a:t>
            </a:r>
            <a:r>
              <a:rPr lang="en-US" sz="900" dirty="0" err="1">
                <a:solidFill>
                  <a:srgbClr val="FF0000"/>
                </a:solidFill>
                <a:latin typeface="Courier New" pitchFamily="49" charset="0"/>
                <a:ea typeface="Arial Unicode MS" pitchFamily="34" charset="-128"/>
                <a:cs typeface="Courier New" pitchFamily="49" charset="0"/>
              </a:rPr>
              <a:t>acc</a:t>
            </a:r>
            <a:r>
              <a:rPr lang="en-US" sz="900" dirty="0">
                <a:solidFill>
                  <a:srgbClr val="FF0000"/>
                </a:solidFill>
                <a:latin typeface="Courier New" pitchFamily="49" charset="0"/>
                <a:ea typeface="Arial Unicode MS" pitchFamily="34" charset="-128"/>
                <a:cs typeface="Courier New" pitchFamily="49" charset="0"/>
              </a:rPr>
              <a:t> end </a:t>
            </a:r>
            <a:r>
              <a:rPr lang="en-US" sz="900" dirty="0" err="1">
                <a:solidFill>
                  <a:srgbClr val="FF0000"/>
                </a:solidFill>
                <a:latin typeface="Courier New" pitchFamily="49" charset="0"/>
                <a:ea typeface="Arial Unicode MS" pitchFamily="34" charset="-128"/>
                <a:cs typeface="Courier New" pitchFamily="49" charset="0"/>
              </a:rPr>
              <a:t>host_data</a:t>
            </a:r>
            <a:endParaRPr lang="en-US" sz="900" dirty="0">
              <a:solidFill>
                <a:srgbClr val="FF0000"/>
              </a:solidFill>
              <a:latin typeface="Courier New" pitchFamily="49" charset="0"/>
              <a:ea typeface="Arial Unicode MS" pitchFamily="34" charset="-128"/>
              <a:cs typeface="Courier New" pitchFamily="49" charset="0"/>
            </a:endParaRPr>
          </a:p>
          <a:p>
            <a:pPr defTabSz="457200"/>
            <a:r>
              <a:rPr lang="en-US" sz="900" dirty="0">
                <a:solidFill>
                  <a:srgbClr val="FF0000"/>
                </a:solidFill>
                <a:latin typeface="Courier New" pitchFamily="49" charset="0"/>
                <a:ea typeface="Arial Unicode MS" pitchFamily="34" charset="-128"/>
                <a:cs typeface="Courier New" pitchFamily="49" charset="0"/>
              </a:rPr>
              <a:t>!$</a:t>
            </a:r>
            <a:r>
              <a:rPr lang="en-US" sz="900" dirty="0" err="1">
                <a:solidFill>
                  <a:srgbClr val="FF0000"/>
                </a:solidFill>
                <a:latin typeface="Courier New" pitchFamily="49" charset="0"/>
                <a:ea typeface="Arial Unicode MS" pitchFamily="34" charset="-128"/>
                <a:cs typeface="Courier New" pitchFamily="49" charset="0"/>
              </a:rPr>
              <a:t>acc</a:t>
            </a:r>
            <a:r>
              <a:rPr lang="en-US" sz="900" dirty="0">
                <a:solidFill>
                  <a:srgbClr val="FF0000"/>
                </a:solidFill>
                <a:latin typeface="Courier New" pitchFamily="49" charset="0"/>
                <a:ea typeface="Arial Unicode MS" pitchFamily="34" charset="-128"/>
                <a:cs typeface="Courier New" pitchFamily="49" charset="0"/>
              </a:rPr>
              <a:t> end data</a:t>
            </a:r>
          </a:p>
          <a:p>
            <a:pPr defTabSz="457200"/>
            <a:r>
              <a:rPr lang="en-US" sz="900" dirty="0">
                <a:solidFill>
                  <a:srgbClr val="FF0000"/>
                </a:solidFill>
                <a:latin typeface="Courier New" pitchFamily="49" charset="0"/>
                <a:ea typeface="Arial Unicode MS" pitchFamily="34" charset="-128"/>
                <a:cs typeface="Courier New" pitchFamily="49" charset="0"/>
              </a:rPr>
              <a:t>#</a:t>
            </a:r>
            <a:r>
              <a:rPr lang="en-US" sz="900" dirty="0" err="1">
                <a:solidFill>
                  <a:srgbClr val="FF0000"/>
                </a:solidFill>
                <a:latin typeface="Courier New" pitchFamily="49" charset="0"/>
                <a:ea typeface="Arial Unicode MS" pitchFamily="34" charset="-128"/>
                <a:cs typeface="Courier New" pitchFamily="49" charset="0"/>
              </a:rPr>
              <a:t>endif</a:t>
            </a:r>
            <a:endParaRPr lang="en-US" sz="900" dirty="0">
              <a:solidFill>
                <a:srgbClr val="FF0000"/>
              </a:solidFill>
              <a:latin typeface="Courier New" pitchFamily="49" charset="0"/>
              <a:ea typeface="Arial Unicode MS" pitchFamily="34" charset="-128"/>
              <a:cs typeface="Courier New" pitchFamily="49" charset="0"/>
            </a:endParaRPr>
          </a:p>
          <a:p>
            <a:pPr defTabSz="457200"/>
            <a:endParaRPr lang="en-US" dirty="0">
              <a:solidFill>
                <a:prstClr val="black"/>
              </a:solidFill>
              <a:ea typeface="Arial Unicode MS" pitchFamily="34" charset="-128"/>
              <a:cs typeface="Arial Unicode MS" pitchFamily="34" charset="-128"/>
            </a:endParaRPr>
          </a:p>
        </p:txBody>
      </p:sp>
    </p:spTree>
    <p:extLst>
      <p:ext uri="{BB962C8B-B14F-4D97-AF65-F5344CB8AC3E}">
        <p14:creationId xmlns:p14="http://schemas.microsoft.com/office/powerpoint/2010/main" val="113423624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 Move </a:t>
            </a:r>
            <a:r>
              <a:rPr lang="en-US" dirty="0"/>
              <a:t>data region outside time step </a:t>
            </a:r>
            <a:r>
              <a:rPr lang="en-US" dirty="0" smtClean="0"/>
              <a:t>loop</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142</a:t>
            </a:fld>
            <a:endParaRPr lang="en-US"/>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176662937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8. Test </a:t>
            </a:r>
            <a:r>
              <a:rPr lang="en-US" dirty="0"/>
              <a:t>versions after each step – don’t worry about performance yet – just </a:t>
            </a:r>
            <a:r>
              <a:rPr lang="en-US" dirty="0" smtClean="0"/>
              <a:t>accuracy</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143</a:t>
            </a:fld>
            <a:endParaRPr lang="en-US"/>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18206265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9. The </a:t>
            </a:r>
            <a:r>
              <a:rPr lang="en-US" dirty="0"/>
              <a:t>compiler may introduce data transfer so look at –</a:t>
            </a:r>
            <a:r>
              <a:rPr lang="en-US" dirty="0" err="1"/>
              <a:t>rm</a:t>
            </a:r>
            <a:r>
              <a:rPr lang="en-US" dirty="0"/>
              <a:t> listing for each individual </a:t>
            </a:r>
            <a:r>
              <a:rPr lang="en-US" dirty="0" err="1"/>
              <a:t>OpenACC</a:t>
            </a:r>
            <a:r>
              <a:rPr lang="en-US" dirty="0"/>
              <a:t> loop</a:t>
            </a:r>
            <a:r>
              <a:rPr lang="en-US" dirty="0" smtClean="0"/>
              <a:t>.</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144</a:t>
            </a:fld>
            <a:endParaRPr lang="en-US"/>
          </a:p>
        </p:txBody>
      </p:sp>
      <p:sp>
        <p:nvSpPr>
          <p:cNvPr id="7" name="TextBox 6"/>
          <p:cNvSpPr txBox="1"/>
          <p:nvPr/>
        </p:nvSpPr>
        <p:spPr>
          <a:xfrm>
            <a:off x="152400" y="990600"/>
            <a:ext cx="8170827" cy="5955476"/>
          </a:xfrm>
          <a:prstGeom prst="rect">
            <a:avLst/>
          </a:prstGeom>
          <a:noFill/>
        </p:spPr>
        <p:txBody>
          <a:bodyPr wrap="none" rtlCol="0">
            <a:spAutoFit/>
          </a:bodyPr>
          <a:lstStyle/>
          <a:p>
            <a:r>
              <a:rPr lang="en-US" sz="1100" dirty="0" smtClean="0">
                <a:latin typeface="Courier New" pitchFamily="49" charset="0"/>
                <a:cs typeface="Courier New" pitchFamily="49" charset="0"/>
              </a:rPr>
              <a:t>ftn-6417 </a:t>
            </a:r>
            <a:r>
              <a:rPr lang="en-US" sz="1100" dirty="0" err="1" smtClean="0">
                <a:latin typeface="Courier New" pitchFamily="49" charset="0"/>
                <a:cs typeface="Courier New" pitchFamily="49" charset="0"/>
              </a:rPr>
              <a:t>ftn</a:t>
            </a:r>
            <a:r>
              <a:rPr lang="en-US" sz="1100" dirty="0" smtClean="0">
                <a:latin typeface="Courier New" pitchFamily="49" charset="0"/>
                <a:cs typeface="Courier New" pitchFamily="49" charset="0"/>
              </a:rPr>
              <a:t>: ACCEL File = computeCoefficients_r.f90, Line = 151</a:t>
            </a:r>
          </a:p>
          <a:p>
            <a:r>
              <a:rPr lang="en-US" sz="1100" dirty="0" smtClean="0">
                <a:latin typeface="Courier New" pitchFamily="49" charset="0"/>
                <a:cs typeface="Courier New" pitchFamily="49" charset="0"/>
              </a:rPr>
              <a:t>  Allocate memory and copy whole array "</a:t>
            </a:r>
            <a:r>
              <a:rPr lang="en-US" sz="1100" dirty="0" err="1" smtClean="0">
                <a:latin typeface="Courier New" pitchFamily="49" charset="0"/>
                <a:cs typeface="Courier New" pitchFamily="49" charset="0"/>
              </a:rPr>
              <a:t>sqrtq</a:t>
            </a:r>
            <a:r>
              <a:rPr lang="en-US" sz="1100" dirty="0" smtClean="0">
                <a:latin typeface="Courier New" pitchFamily="49" charset="0"/>
                <a:cs typeface="Courier New" pitchFamily="49" charset="0"/>
              </a:rPr>
              <a:t>" to accelerator, free at line 1752 (</a:t>
            </a:r>
            <a:r>
              <a:rPr lang="en-US" sz="1100" dirty="0" err="1" smtClean="0">
                <a:latin typeface="Courier New" pitchFamily="49" charset="0"/>
                <a:cs typeface="Courier New" pitchFamily="49" charset="0"/>
              </a:rPr>
              <a:t>acc_copyin</a:t>
            </a:r>
            <a:r>
              <a:rPr lang="en-US" sz="1100" dirty="0" smtClean="0">
                <a:latin typeface="Courier New" pitchFamily="49" charset="0"/>
                <a:cs typeface="Courier New" pitchFamily="49" charset="0"/>
              </a:rPr>
              <a:t>).</a:t>
            </a:r>
          </a:p>
          <a:p>
            <a:endParaRPr lang="en-US" sz="1100" dirty="0" smtClean="0">
              <a:latin typeface="Courier New" pitchFamily="49" charset="0"/>
              <a:cs typeface="Courier New" pitchFamily="49" charset="0"/>
            </a:endParaRPr>
          </a:p>
          <a:p>
            <a:r>
              <a:rPr lang="en-US" sz="1100" dirty="0" smtClean="0">
                <a:latin typeface="Courier New" pitchFamily="49" charset="0"/>
                <a:cs typeface="Courier New" pitchFamily="49" charset="0"/>
              </a:rPr>
              <a:t>ftn-6418 </a:t>
            </a:r>
            <a:r>
              <a:rPr lang="en-US" sz="1100" dirty="0" err="1" smtClean="0">
                <a:latin typeface="Courier New" pitchFamily="49" charset="0"/>
                <a:cs typeface="Courier New" pitchFamily="49" charset="0"/>
              </a:rPr>
              <a:t>ftn</a:t>
            </a:r>
            <a:r>
              <a:rPr lang="en-US" sz="1100" dirty="0" smtClean="0">
                <a:latin typeface="Courier New" pitchFamily="49" charset="0"/>
                <a:cs typeface="Courier New" pitchFamily="49" charset="0"/>
              </a:rPr>
              <a:t>: ACCEL File = computeCoefficients_r.f90, Line = 151</a:t>
            </a:r>
          </a:p>
          <a:p>
            <a:r>
              <a:rPr lang="en-US" sz="1100" dirty="0" smtClean="0">
                <a:latin typeface="Courier New" pitchFamily="49" charset="0"/>
                <a:cs typeface="Courier New" pitchFamily="49" charset="0"/>
              </a:rPr>
              <a:t>  If not already present: allocate memory and copy whole array "</a:t>
            </a:r>
            <a:r>
              <a:rPr lang="en-US" sz="1100" dirty="0" err="1" smtClean="0">
                <a:latin typeface="Courier New" pitchFamily="49" charset="0"/>
                <a:cs typeface="Courier New" pitchFamily="49" charset="0"/>
              </a:rPr>
              <a:t>wt</a:t>
            </a:r>
            <a:r>
              <a:rPr lang="en-US" sz="1100" dirty="0" smtClean="0">
                <a:latin typeface="Courier New" pitchFamily="49" charset="0"/>
                <a:cs typeface="Courier New" pitchFamily="49" charset="0"/>
              </a:rPr>
              <a:t>" to accelerator, </a:t>
            </a:r>
          </a:p>
          <a:p>
            <a:r>
              <a:rPr lang="en-US" sz="1100" dirty="0" smtClean="0">
                <a:latin typeface="Courier New" pitchFamily="49" charset="0"/>
                <a:cs typeface="Courier New" pitchFamily="49" charset="0"/>
              </a:rPr>
              <a:t>  free at line  1752 (</a:t>
            </a:r>
            <a:r>
              <a:rPr lang="en-US" sz="1100" dirty="0" err="1" smtClean="0">
                <a:latin typeface="Courier New" pitchFamily="49" charset="0"/>
                <a:cs typeface="Courier New" pitchFamily="49" charset="0"/>
              </a:rPr>
              <a:t>acc_copyin</a:t>
            </a:r>
            <a:r>
              <a:rPr lang="en-US" sz="1100" dirty="0" smtClean="0">
                <a:latin typeface="Courier New" pitchFamily="49" charset="0"/>
                <a:cs typeface="Courier New" pitchFamily="49" charset="0"/>
              </a:rPr>
              <a:t>).</a:t>
            </a:r>
          </a:p>
          <a:p>
            <a:endParaRPr lang="en-US" sz="1100" dirty="0" smtClean="0">
              <a:latin typeface="Courier New" pitchFamily="49" charset="0"/>
              <a:cs typeface="Courier New" pitchFamily="49" charset="0"/>
            </a:endParaRPr>
          </a:p>
          <a:p>
            <a:r>
              <a:rPr lang="en-US" sz="1100" dirty="0" smtClean="0">
                <a:latin typeface="Courier New" pitchFamily="49" charset="0"/>
                <a:cs typeface="Courier New" pitchFamily="49" charset="0"/>
              </a:rPr>
              <a:t>ftn-6422 </a:t>
            </a:r>
            <a:r>
              <a:rPr lang="en-US" sz="1100" dirty="0" err="1" smtClean="0">
                <a:latin typeface="Courier New" pitchFamily="49" charset="0"/>
                <a:cs typeface="Courier New" pitchFamily="49" charset="0"/>
              </a:rPr>
              <a:t>ftn</a:t>
            </a:r>
            <a:r>
              <a:rPr lang="en-US" sz="1100" dirty="0" smtClean="0">
                <a:latin typeface="Courier New" pitchFamily="49" charset="0"/>
                <a:cs typeface="Courier New" pitchFamily="49" charset="0"/>
              </a:rPr>
              <a:t>: ACCEL File = computeCoefficients_r.f90, Line = 151</a:t>
            </a:r>
          </a:p>
          <a:p>
            <a:r>
              <a:rPr lang="en-US" sz="1100" dirty="0" smtClean="0">
                <a:latin typeface="Courier New" pitchFamily="49" charset="0"/>
                <a:cs typeface="Courier New" pitchFamily="49" charset="0"/>
              </a:rPr>
              <a:t>  If not already present: allocate memory for whole array "</a:t>
            </a:r>
            <a:r>
              <a:rPr lang="en-US" sz="1100" dirty="0" err="1" smtClean="0">
                <a:latin typeface="Courier New" pitchFamily="49" charset="0"/>
                <a:cs typeface="Courier New" pitchFamily="49" charset="0"/>
              </a:rPr>
              <a:t>xxwt</a:t>
            </a:r>
            <a:r>
              <a:rPr lang="en-US" sz="1100" dirty="0" smtClean="0">
                <a:latin typeface="Courier New" pitchFamily="49" charset="0"/>
                <a:cs typeface="Courier New" pitchFamily="49" charset="0"/>
              </a:rPr>
              <a:t>" on accelerator, </a:t>
            </a:r>
          </a:p>
          <a:p>
            <a:r>
              <a:rPr lang="en-US" sz="1100" dirty="0" smtClean="0">
                <a:latin typeface="Courier New" pitchFamily="49" charset="0"/>
                <a:cs typeface="Courier New" pitchFamily="49" charset="0"/>
              </a:rPr>
              <a:t>  free at line 1752 (</a:t>
            </a:r>
            <a:r>
              <a:rPr lang="en-US" sz="1100" dirty="0" err="1" smtClean="0">
                <a:latin typeface="Courier New" pitchFamily="49" charset="0"/>
                <a:cs typeface="Courier New" pitchFamily="49" charset="0"/>
              </a:rPr>
              <a:t>acc_share</a:t>
            </a:r>
            <a:r>
              <a:rPr lang="en-US" sz="1100" dirty="0" smtClean="0">
                <a:latin typeface="Courier New" pitchFamily="49" charset="0"/>
                <a:cs typeface="Courier New" pitchFamily="49" charset="0"/>
              </a:rPr>
              <a:t>).</a:t>
            </a:r>
          </a:p>
          <a:p>
            <a:endParaRPr lang="en-US" sz="1100" dirty="0" smtClean="0">
              <a:latin typeface="Courier New" pitchFamily="49" charset="0"/>
              <a:cs typeface="Courier New" pitchFamily="49" charset="0"/>
            </a:endParaRPr>
          </a:p>
          <a:p>
            <a:r>
              <a:rPr lang="en-US" sz="1100" dirty="0" smtClean="0">
                <a:latin typeface="Courier New" pitchFamily="49" charset="0"/>
                <a:cs typeface="Courier New" pitchFamily="49" charset="0"/>
              </a:rPr>
              <a:t>ftn-6422 </a:t>
            </a:r>
            <a:r>
              <a:rPr lang="en-US" sz="1100" dirty="0" err="1" smtClean="0">
                <a:latin typeface="Courier New" pitchFamily="49" charset="0"/>
                <a:cs typeface="Courier New" pitchFamily="49" charset="0"/>
              </a:rPr>
              <a:t>ftn</a:t>
            </a:r>
            <a:r>
              <a:rPr lang="en-US" sz="1100" dirty="0" smtClean="0">
                <a:latin typeface="Courier New" pitchFamily="49" charset="0"/>
                <a:cs typeface="Courier New" pitchFamily="49" charset="0"/>
              </a:rPr>
              <a:t>: ACCEL File = computeCoefficients_r.f90, Line = 151</a:t>
            </a:r>
          </a:p>
          <a:p>
            <a:r>
              <a:rPr lang="en-US" sz="1100" dirty="0" smtClean="0">
                <a:latin typeface="Courier New" pitchFamily="49" charset="0"/>
                <a:cs typeface="Courier New" pitchFamily="49" charset="0"/>
              </a:rPr>
              <a:t>  If not already present: allocate memory for whole array "y" on accelerator, </a:t>
            </a:r>
          </a:p>
          <a:p>
            <a:r>
              <a:rPr lang="en-US" sz="1100" dirty="0" smtClean="0">
                <a:latin typeface="Courier New" pitchFamily="49" charset="0"/>
                <a:cs typeface="Courier New" pitchFamily="49" charset="0"/>
              </a:rPr>
              <a:t>  free at line 1752 (</a:t>
            </a:r>
            <a:r>
              <a:rPr lang="en-US" sz="1100" dirty="0" err="1" smtClean="0">
                <a:latin typeface="Courier New" pitchFamily="49" charset="0"/>
                <a:cs typeface="Courier New" pitchFamily="49" charset="0"/>
              </a:rPr>
              <a:t>acc_share</a:t>
            </a:r>
            <a:r>
              <a:rPr lang="en-US" sz="1100" dirty="0" smtClean="0">
                <a:latin typeface="Courier New" pitchFamily="49" charset="0"/>
                <a:cs typeface="Courier New" pitchFamily="49" charset="0"/>
              </a:rPr>
              <a:t>).</a:t>
            </a:r>
          </a:p>
          <a:p>
            <a:endParaRPr lang="en-US" sz="1100" dirty="0" smtClean="0">
              <a:latin typeface="Courier New" pitchFamily="49" charset="0"/>
              <a:cs typeface="Courier New" pitchFamily="49" charset="0"/>
            </a:endParaRPr>
          </a:p>
          <a:p>
            <a:r>
              <a:rPr lang="en-US" sz="1100" dirty="0" smtClean="0">
                <a:latin typeface="Courier New" pitchFamily="49" charset="0"/>
                <a:cs typeface="Courier New" pitchFamily="49" charset="0"/>
              </a:rPr>
              <a:t>ftn-6422 </a:t>
            </a:r>
            <a:r>
              <a:rPr lang="en-US" sz="1100" dirty="0" err="1" smtClean="0">
                <a:latin typeface="Courier New" pitchFamily="49" charset="0"/>
                <a:cs typeface="Courier New" pitchFamily="49" charset="0"/>
              </a:rPr>
              <a:t>ftn</a:t>
            </a:r>
            <a:r>
              <a:rPr lang="en-US" sz="1100" dirty="0" smtClean="0">
                <a:latin typeface="Courier New" pitchFamily="49" charset="0"/>
                <a:cs typeface="Courier New" pitchFamily="49" charset="0"/>
              </a:rPr>
              <a:t>: ACCEL File = computeCoefficients_r.f90, Line = 151</a:t>
            </a:r>
          </a:p>
          <a:p>
            <a:r>
              <a:rPr lang="en-US" sz="1100" dirty="0" smtClean="0">
                <a:latin typeface="Courier New" pitchFamily="49" charset="0"/>
                <a:cs typeface="Courier New" pitchFamily="49" charset="0"/>
              </a:rPr>
              <a:t>  If not already present: allocate memory for whole array "x" on accelerator, </a:t>
            </a:r>
          </a:p>
          <a:p>
            <a:r>
              <a:rPr lang="en-US" sz="1100" dirty="0" smtClean="0">
                <a:latin typeface="Courier New" pitchFamily="49" charset="0"/>
                <a:cs typeface="Courier New" pitchFamily="49" charset="0"/>
              </a:rPr>
              <a:t>  free at line 1752 (</a:t>
            </a:r>
            <a:r>
              <a:rPr lang="en-US" sz="1100" dirty="0" err="1" smtClean="0">
                <a:latin typeface="Courier New" pitchFamily="49" charset="0"/>
                <a:cs typeface="Courier New" pitchFamily="49" charset="0"/>
              </a:rPr>
              <a:t>acc_share</a:t>
            </a:r>
            <a:r>
              <a:rPr lang="en-US" sz="1100" dirty="0" smtClean="0">
                <a:latin typeface="Courier New" pitchFamily="49" charset="0"/>
                <a:cs typeface="Courier New" pitchFamily="49" charset="0"/>
              </a:rPr>
              <a:t>).</a:t>
            </a:r>
          </a:p>
          <a:p>
            <a:endParaRPr lang="en-US" sz="1100" dirty="0" smtClean="0">
              <a:latin typeface="Courier New" pitchFamily="49" charset="0"/>
              <a:cs typeface="Courier New" pitchFamily="49" charset="0"/>
            </a:endParaRPr>
          </a:p>
          <a:p>
            <a:r>
              <a:rPr lang="en-US" sz="1100" dirty="0" smtClean="0">
                <a:latin typeface="Courier New" pitchFamily="49" charset="0"/>
                <a:cs typeface="Courier New" pitchFamily="49" charset="0"/>
              </a:rPr>
              <a:t>ftn-6405 </a:t>
            </a:r>
            <a:r>
              <a:rPr lang="en-US" sz="1100" dirty="0" err="1" smtClean="0">
                <a:latin typeface="Courier New" pitchFamily="49" charset="0"/>
                <a:cs typeface="Courier New" pitchFamily="49" charset="0"/>
              </a:rPr>
              <a:t>ftn</a:t>
            </a:r>
            <a:r>
              <a:rPr lang="en-US" sz="1100" dirty="0" smtClean="0">
                <a:latin typeface="Courier New" pitchFamily="49" charset="0"/>
                <a:cs typeface="Courier New" pitchFamily="49" charset="0"/>
              </a:rPr>
              <a:t>: ACCEL File = computeCoefficients_r.f90, Line = 156</a:t>
            </a:r>
          </a:p>
          <a:p>
            <a:r>
              <a:rPr lang="en-US" sz="1100" dirty="0" smtClean="0">
                <a:latin typeface="Courier New" pitchFamily="49" charset="0"/>
                <a:cs typeface="Courier New" pitchFamily="49" charset="0"/>
              </a:rPr>
              <a:t>  A region starting at line 156 and ending at line 223 was placed on the accelerator.</a:t>
            </a:r>
          </a:p>
          <a:p>
            <a:endParaRPr lang="en-US" sz="1100" dirty="0" smtClean="0">
              <a:latin typeface="Courier New" pitchFamily="49" charset="0"/>
              <a:cs typeface="Courier New" pitchFamily="49" charset="0"/>
            </a:endParaRPr>
          </a:p>
          <a:p>
            <a:r>
              <a:rPr lang="en-US" sz="1100" dirty="0" smtClean="0">
                <a:latin typeface="Courier New" pitchFamily="49" charset="0"/>
                <a:cs typeface="Courier New" pitchFamily="49" charset="0"/>
              </a:rPr>
              <a:t>ftn-6416 </a:t>
            </a:r>
            <a:r>
              <a:rPr lang="en-US" sz="1100" dirty="0" err="1" smtClean="0">
                <a:latin typeface="Courier New" pitchFamily="49" charset="0"/>
                <a:cs typeface="Courier New" pitchFamily="49" charset="0"/>
              </a:rPr>
              <a:t>ftn</a:t>
            </a:r>
            <a:r>
              <a:rPr lang="en-US" sz="1100" dirty="0" smtClean="0">
                <a:latin typeface="Courier New" pitchFamily="49" charset="0"/>
                <a:cs typeface="Courier New" pitchFamily="49" charset="0"/>
              </a:rPr>
              <a:t>: ACCEL File = computeCoefficients_r.f90, Line = 156</a:t>
            </a:r>
          </a:p>
          <a:p>
            <a:r>
              <a:rPr lang="en-US" sz="1100" dirty="0" smtClean="0">
                <a:latin typeface="Courier New" pitchFamily="49" charset="0"/>
                <a:cs typeface="Courier New" pitchFamily="49" charset="0"/>
              </a:rPr>
              <a:t>  If not already present: allocate memory and copy whole array "</a:t>
            </a:r>
            <a:r>
              <a:rPr lang="en-US" sz="1100" dirty="0" err="1" smtClean="0">
                <a:latin typeface="Courier New" pitchFamily="49" charset="0"/>
                <a:cs typeface="Courier New" pitchFamily="49" charset="0"/>
              </a:rPr>
              <a:t>lambdax</a:t>
            </a:r>
            <a:r>
              <a:rPr lang="en-US" sz="1100" dirty="0" smtClean="0">
                <a:latin typeface="Courier New" pitchFamily="49" charset="0"/>
                <a:cs typeface="Courier New" pitchFamily="49" charset="0"/>
              </a:rPr>
              <a:t>" to accelerator, </a:t>
            </a:r>
          </a:p>
          <a:p>
            <a:r>
              <a:rPr lang="en-US" sz="1100" dirty="0" smtClean="0">
                <a:latin typeface="Courier New" pitchFamily="49" charset="0"/>
                <a:cs typeface="Courier New" pitchFamily="49" charset="0"/>
              </a:rPr>
              <a:t>  copy back at line 223 (</a:t>
            </a:r>
            <a:r>
              <a:rPr lang="en-US" sz="1100" dirty="0" err="1" smtClean="0">
                <a:latin typeface="Courier New" pitchFamily="49" charset="0"/>
                <a:cs typeface="Courier New" pitchFamily="49" charset="0"/>
              </a:rPr>
              <a:t>acc_copy</a:t>
            </a:r>
            <a:r>
              <a:rPr lang="en-US" sz="1100" dirty="0" smtClean="0">
                <a:latin typeface="Courier New" pitchFamily="49" charset="0"/>
                <a:cs typeface="Courier New" pitchFamily="49" charset="0"/>
              </a:rPr>
              <a:t>).</a:t>
            </a:r>
          </a:p>
          <a:p>
            <a:endParaRPr lang="en-US" sz="1100" dirty="0" smtClean="0">
              <a:latin typeface="Courier New" pitchFamily="49" charset="0"/>
              <a:cs typeface="Courier New" pitchFamily="49" charset="0"/>
            </a:endParaRPr>
          </a:p>
          <a:p>
            <a:r>
              <a:rPr lang="en-US" sz="1100" dirty="0" smtClean="0">
                <a:latin typeface="Courier New" pitchFamily="49" charset="0"/>
                <a:cs typeface="Courier New" pitchFamily="49" charset="0"/>
              </a:rPr>
              <a:t>ftn-6416 </a:t>
            </a:r>
            <a:r>
              <a:rPr lang="en-US" sz="1100" dirty="0" err="1" smtClean="0">
                <a:latin typeface="Courier New" pitchFamily="49" charset="0"/>
                <a:cs typeface="Courier New" pitchFamily="49" charset="0"/>
              </a:rPr>
              <a:t>ftn</a:t>
            </a:r>
            <a:r>
              <a:rPr lang="en-US" sz="1100" dirty="0" smtClean="0">
                <a:latin typeface="Courier New" pitchFamily="49" charset="0"/>
                <a:cs typeface="Courier New" pitchFamily="49" charset="0"/>
              </a:rPr>
              <a:t>: ACCEL File = computeCoefficients_r.f90, Line = 156</a:t>
            </a:r>
          </a:p>
          <a:p>
            <a:r>
              <a:rPr lang="en-US" sz="1100" dirty="0" smtClean="0">
                <a:latin typeface="Courier New" pitchFamily="49" charset="0"/>
                <a:cs typeface="Courier New" pitchFamily="49" charset="0"/>
              </a:rPr>
              <a:t>  If not already present: allocate memory and copy whole array "</a:t>
            </a:r>
            <a:r>
              <a:rPr lang="en-US" sz="1100" dirty="0" err="1" smtClean="0">
                <a:latin typeface="Courier New" pitchFamily="49" charset="0"/>
                <a:cs typeface="Courier New" pitchFamily="49" charset="0"/>
              </a:rPr>
              <a:t>vscsty</a:t>
            </a:r>
            <a:r>
              <a:rPr lang="en-US" sz="1100" dirty="0" smtClean="0">
                <a:latin typeface="Courier New" pitchFamily="49" charset="0"/>
                <a:cs typeface="Courier New" pitchFamily="49" charset="0"/>
              </a:rPr>
              <a:t>" to accelerator, </a:t>
            </a:r>
          </a:p>
          <a:p>
            <a:r>
              <a:rPr lang="en-US" sz="1100" dirty="0" smtClean="0">
                <a:latin typeface="Courier New" pitchFamily="49" charset="0"/>
                <a:cs typeface="Courier New" pitchFamily="49" charset="0"/>
              </a:rPr>
              <a:t>  copy back at line 223 (</a:t>
            </a:r>
            <a:r>
              <a:rPr lang="en-US" sz="1100" dirty="0" err="1" smtClean="0">
                <a:latin typeface="Courier New" pitchFamily="49" charset="0"/>
                <a:cs typeface="Courier New" pitchFamily="49" charset="0"/>
              </a:rPr>
              <a:t>acc_copy</a:t>
            </a:r>
            <a:r>
              <a:rPr lang="en-US" sz="1100" dirty="0" smtClean="0">
                <a:latin typeface="Courier New" pitchFamily="49" charset="0"/>
                <a:cs typeface="Courier New" pitchFamily="49" charset="0"/>
              </a:rPr>
              <a:t>).</a:t>
            </a:r>
          </a:p>
          <a:p>
            <a:endParaRPr lang="en-US" sz="1100" dirty="0" smtClean="0">
              <a:latin typeface="Courier New" pitchFamily="49" charset="0"/>
              <a:cs typeface="Courier New" pitchFamily="49" charset="0"/>
            </a:endParaRPr>
          </a:p>
          <a:p>
            <a:r>
              <a:rPr lang="en-US" sz="1100" dirty="0" smtClean="0">
                <a:latin typeface="Courier New" pitchFamily="49" charset="0"/>
                <a:cs typeface="Courier New" pitchFamily="49" charset="0"/>
              </a:rPr>
              <a:t>ftn-6418 </a:t>
            </a:r>
            <a:r>
              <a:rPr lang="en-US" sz="1100" dirty="0" err="1" smtClean="0">
                <a:latin typeface="Courier New" pitchFamily="49" charset="0"/>
                <a:cs typeface="Courier New" pitchFamily="49" charset="0"/>
              </a:rPr>
              <a:t>ftn</a:t>
            </a:r>
            <a:r>
              <a:rPr lang="en-US" sz="1100" dirty="0" smtClean="0">
                <a:latin typeface="Courier New" pitchFamily="49" charset="0"/>
                <a:cs typeface="Courier New" pitchFamily="49" charset="0"/>
              </a:rPr>
              <a:t>: ACCEL File = computeCoefficients_r.f90, Line = 156</a:t>
            </a:r>
          </a:p>
          <a:p>
            <a:r>
              <a:rPr lang="en-US" sz="1100" dirty="0" smtClean="0">
                <a:latin typeface="Courier New" pitchFamily="49" charset="0"/>
                <a:cs typeface="Courier New" pitchFamily="49" charset="0"/>
              </a:rPr>
              <a:t>  If not already present: allocate memory and copy whole array "</a:t>
            </a:r>
            <a:r>
              <a:rPr lang="en-US" sz="1100" dirty="0" err="1" smtClean="0">
                <a:latin typeface="Courier New" pitchFamily="49" charset="0"/>
                <a:cs typeface="Courier New" pitchFamily="49" charset="0"/>
              </a:rPr>
              <a:t>mixmx</a:t>
            </a:r>
            <a:r>
              <a:rPr lang="en-US" sz="1100" dirty="0" smtClean="0">
                <a:latin typeface="Courier New" pitchFamily="49" charset="0"/>
                <a:cs typeface="Courier New" pitchFamily="49" charset="0"/>
              </a:rPr>
              <a:t>" to accelerator, </a:t>
            </a:r>
          </a:p>
          <a:p>
            <a:r>
              <a:rPr lang="en-US" sz="1100" dirty="0" smtClean="0">
                <a:latin typeface="Courier New" pitchFamily="49" charset="0"/>
                <a:cs typeface="Courier New" pitchFamily="49" charset="0"/>
              </a:rPr>
              <a:t>  free at line 223 (</a:t>
            </a:r>
            <a:r>
              <a:rPr lang="en-US" sz="1100" dirty="0" err="1" smtClean="0">
                <a:latin typeface="Courier New" pitchFamily="49" charset="0"/>
                <a:cs typeface="Courier New" pitchFamily="49" charset="0"/>
              </a:rPr>
              <a:t>acc_copyin</a:t>
            </a:r>
            <a:r>
              <a:rPr lang="en-US" sz="1100" dirty="0" smtClean="0">
                <a:latin typeface="Courier New" pitchFamily="49" charset="0"/>
                <a:cs typeface="Courier New" pitchFamily="49" charset="0"/>
              </a:rPr>
              <a:t>).</a:t>
            </a:r>
          </a:p>
          <a:p>
            <a:endParaRPr lang="en-US" dirty="0"/>
          </a:p>
        </p:txBody>
      </p:sp>
    </p:spTree>
    <p:extLst>
      <p:ext uri="{BB962C8B-B14F-4D97-AF65-F5344CB8AC3E}">
        <p14:creationId xmlns:p14="http://schemas.microsoft.com/office/powerpoint/2010/main" val="275098502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9. Useful information can be obtained </a:t>
            </a:r>
            <a:r>
              <a:rPr lang="en-US" dirty="0"/>
              <a:t>by using </a:t>
            </a:r>
            <a:r>
              <a:rPr lang="en-US" dirty="0" err="1"/>
              <a:t>setenv</a:t>
            </a:r>
            <a:r>
              <a:rPr lang="en-US" dirty="0"/>
              <a:t> CRAY_ACC_DEBUG </a:t>
            </a:r>
            <a:r>
              <a:rPr lang="en-US" dirty="0" smtClean="0"/>
              <a:t>1 or 2 or 3</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145</a:t>
            </a:fld>
            <a:endParaRPr lang="en-US"/>
          </a:p>
        </p:txBody>
      </p:sp>
      <p:sp>
        <p:nvSpPr>
          <p:cNvPr id="7" name="TextBox 6"/>
          <p:cNvSpPr txBox="1"/>
          <p:nvPr/>
        </p:nvSpPr>
        <p:spPr>
          <a:xfrm>
            <a:off x="152400" y="990600"/>
            <a:ext cx="7915950" cy="3924151"/>
          </a:xfrm>
          <a:prstGeom prst="rect">
            <a:avLst/>
          </a:prstGeom>
          <a:noFill/>
        </p:spPr>
        <p:txBody>
          <a:bodyPr wrap="none" rtlCol="0">
            <a:spAutoFit/>
          </a:bodyPr>
          <a:lstStyle/>
          <a:p>
            <a:r>
              <a:rPr lang="en-US" sz="1100" dirty="0">
                <a:latin typeface="Courier New" pitchFamily="49" charset="0"/>
                <a:cs typeface="Courier New" pitchFamily="49" charset="0"/>
              </a:rPr>
              <a:t>ACC: Start transfer 1 items </a:t>
            </a:r>
            <a:r>
              <a:rPr lang="en-US" sz="1100" dirty="0" err="1">
                <a:latin typeface="Courier New" pitchFamily="49" charset="0"/>
                <a:cs typeface="Courier New" pitchFamily="49" charset="0"/>
              </a:rPr>
              <a:t>async</a:t>
            </a:r>
            <a:r>
              <a:rPr lang="en-US" sz="1100" dirty="0">
                <a:latin typeface="Courier New" pitchFamily="49" charset="0"/>
                <a:cs typeface="Courier New" pitchFamily="49" charset="0"/>
              </a:rPr>
              <a:t>(auto) from ../source/f90_files/solve/integrate_erk.f90:99</a:t>
            </a:r>
          </a:p>
          <a:p>
            <a:r>
              <a:rPr lang="en-US" sz="1100" dirty="0">
                <a:latin typeface="Courier New" pitchFamily="49" charset="0"/>
                <a:cs typeface="Courier New" pitchFamily="49" charset="0"/>
              </a:rPr>
              <a:t>ACC:   flags: AUTO_ASYNC</a:t>
            </a:r>
          </a:p>
          <a:p>
            <a:r>
              <a:rPr lang="en-US" sz="1100" dirty="0">
                <a:latin typeface="Courier New" pitchFamily="49" charset="0"/>
                <a:cs typeface="Courier New" pitchFamily="49" charset="0"/>
              </a:rPr>
              <a:t>ACC:    </a:t>
            </a:r>
            <a:r>
              <a:rPr lang="en-US" sz="1100" dirty="0" err="1">
                <a:latin typeface="Courier New" pitchFamily="49" charset="0"/>
                <a:cs typeface="Courier New" pitchFamily="49" charset="0"/>
              </a:rPr>
              <a:t>async_info</a:t>
            </a:r>
            <a:r>
              <a:rPr lang="en-US" sz="1100" dirty="0">
                <a:latin typeface="Courier New" pitchFamily="49" charset="0"/>
                <a:cs typeface="Courier New" pitchFamily="49" charset="0"/>
              </a:rPr>
              <a:t>: 0x2aaab89bb720</a:t>
            </a:r>
          </a:p>
          <a:p>
            <a:r>
              <a:rPr lang="en-US" sz="1100" dirty="0">
                <a:latin typeface="Courier New" pitchFamily="49" charset="0"/>
                <a:cs typeface="Courier New" pitchFamily="49" charset="0"/>
              </a:rPr>
              <a:t>ACC:</a:t>
            </a:r>
          </a:p>
          <a:p>
            <a:r>
              <a:rPr lang="en-US" sz="1100" dirty="0">
                <a:latin typeface="Courier New" pitchFamily="49" charset="0"/>
                <a:cs typeface="Courier New" pitchFamily="49" charset="0"/>
              </a:rPr>
              <a:t>ACC:   Trans 1</a:t>
            </a:r>
          </a:p>
          <a:p>
            <a:r>
              <a:rPr lang="en-US" sz="1100" dirty="0">
                <a:latin typeface="Courier New" pitchFamily="49" charset="0"/>
                <a:cs typeface="Courier New" pitchFamily="49" charset="0"/>
              </a:rPr>
              <a:t>ACC:       Simple transfer of 'q' (168 bytes)</a:t>
            </a:r>
          </a:p>
          <a:p>
            <a:r>
              <a:rPr lang="en-US" sz="1100" dirty="0">
                <a:latin typeface="Courier New" pitchFamily="49" charset="0"/>
                <a:cs typeface="Courier New" pitchFamily="49" charset="0"/>
              </a:rPr>
              <a:t>ACC:            host </a:t>
            </a:r>
            <a:r>
              <a:rPr lang="en-US" sz="1100" dirty="0" err="1">
                <a:latin typeface="Courier New" pitchFamily="49" charset="0"/>
                <a:cs typeface="Courier New" pitchFamily="49" charset="0"/>
              </a:rPr>
              <a:t>ptr</a:t>
            </a:r>
            <a:r>
              <a:rPr lang="en-US" sz="1100" dirty="0">
                <a:latin typeface="Courier New" pitchFamily="49" charset="0"/>
                <a:cs typeface="Courier New" pitchFamily="49" charset="0"/>
              </a:rPr>
              <a:t> 7fffffff6ab8</a:t>
            </a:r>
          </a:p>
          <a:p>
            <a:r>
              <a:rPr lang="en-US" sz="1100" dirty="0">
                <a:latin typeface="Courier New" pitchFamily="49" charset="0"/>
                <a:cs typeface="Courier New" pitchFamily="49" charset="0"/>
              </a:rPr>
              <a:t>ACC: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ptr</a:t>
            </a:r>
            <a:r>
              <a:rPr lang="en-US" sz="1100" dirty="0">
                <a:latin typeface="Courier New" pitchFamily="49" charset="0"/>
                <a:cs typeface="Courier New" pitchFamily="49" charset="0"/>
              </a:rPr>
              <a:t> b28f80000</a:t>
            </a:r>
          </a:p>
          <a:p>
            <a:r>
              <a:rPr lang="en-US" sz="1100" dirty="0">
                <a:latin typeface="Courier New" pitchFamily="49" charset="0"/>
                <a:cs typeface="Courier New" pitchFamily="49" charset="0"/>
              </a:rPr>
              <a:t>ACC:            flags: DOPE_VECTOR DV_ONLY_DATA COPY_ACC_TO_HOST</a:t>
            </a:r>
          </a:p>
          <a:p>
            <a:r>
              <a:rPr lang="en-US" sz="1100" dirty="0">
                <a:latin typeface="Courier New" pitchFamily="49" charset="0"/>
                <a:cs typeface="Courier New" pitchFamily="49" charset="0"/>
              </a:rPr>
              <a:t>ACC:            Transferring dope vector</a:t>
            </a:r>
          </a:p>
          <a:p>
            <a:r>
              <a:rPr lang="en-US" sz="1100" dirty="0">
                <a:latin typeface="Courier New" pitchFamily="49" charset="0"/>
                <a:cs typeface="Courier New" pitchFamily="49" charset="0"/>
              </a:rPr>
              <a:t>ACC:              dim:1 lowbound:1 extent:48 stride_mult:1</a:t>
            </a:r>
          </a:p>
          <a:p>
            <a:r>
              <a:rPr lang="en-US" sz="1100" dirty="0">
                <a:latin typeface="Courier New" pitchFamily="49" charset="0"/>
                <a:cs typeface="Courier New" pitchFamily="49" charset="0"/>
              </a:rPr>
              <a:t>ACC:              dim:2 lowbound:1 extent:48 stride_mult:48</a:t>
            </a:r>
          </a:p>
          <a:p>
            <a:r>
              <a:rPr lang="en-US" sz="1100" dirty="0">
                <a:latin typeface="Courier New" pitchFamily="49" charset="0"/>
                <a:cs typeface="Courier New" pitchFamily="49" charset="0"/>
              </a:rPr>
              <a:t>ACC:              dim:3 lowbound:1 extent:48 stride_mult:2304</a:t>
            </a:r>
          </a:p>
          <a:p>
            <a:r>
              <a:rPr lang="en-US" sz="1100" dirty="0">
                <a:latin typeface="Courier New" pitchFamily="49" charset="0"/>
                <a:cs typeface="Courier New" pitchFamily="49" charset="0"/>
              </a:rPr>
              <a:t>ACC:              dim:4 lowbound:1 extent:56 stride_mult:110592</a:t>
            </a:r>
          </a:p>
          <a:p>
            <a:r>
              <a:rPr lang="en-US" sz="1100" dirty="0">
                <a:latin typeface="Courier New" pitchFamily="49" charset="0"/>
                <a:cs typeface="Courier New" pitchFamily="49" charset="0"/>
              </a:rPr>
              <a:t>ACC:              dim:5 lowbound:3 extent:1 stride_mult:6193152</a:t>
            </a:r>
          </a:p>
          <a:p>
            <a:r>
              <a:rPr lang="en-US" sz="1100" dirty="0">
                <a:latin typeface="Courier New" pitchFamily="49" charset="0"/>
                <a:cs typeface="Courier New" pitchFamily="49" charset="0"/>
              </a:rPr>
              <a:t>ACC:              DV size=49545216 (scale:8, elem_size:8)</a:t>
            </a:r>
          </a:p>
          <a:p>
            <a:r>
              <a:rPr lang="en-US" sz="1100" dirty="0">
                <a:latin typeface="Courier New" pitchFamily="49" charset="0"/>
                <a:cs typeface="Courier New" pitchFamily="49" charset="0"/>
              </a:rPr>
              <a:t>ACC:              total </a:t>
            </a:r>
            <a:r>
              <a:rPr lang="en-US" sz="1100" dirty="0" err="1">
                <a:latin typeface="Courier New" pitchFamily="49" charset="0"/>
                <a:cs typeface="Courier New" pitchFamily="49" charset="0"/>
              </a:rPr>
              <a:t>mem</a:t>
            </a:r>
            <a:r>
              <a:rPr lang="en-US" sz="1100" dirty="0">
                <a:latin typeface="Courier New" pitchFamily="49" charset="0"/>
                <a:cs typeface="Courier New" pitchFamily="49" charset="0"/>
              </a:rPr>
              <a:t> size=49545216 (dv:0 obj:49545216)</a:t>
            </a:r>
          </a:p>
          <a:p>
            <a:r>
              <a:rPr lang="en-US" sz="1100" dirty="0">
                <a:latin typeface="Courier New" pitchFamily="49" charset="0"/>
                <a:cs typeface="Courier New" pitchFamily="49" charset="0"/>
              </a:rPr>
              <a:t>ACC:            </a:t>
            </a:r>
            <a:r>
              <a:rPr lang="en-US" sz="1100" dirty="0" err="1">
                <a:latin typeface="Courier New" pitchFamily="49" charset="0"/>
                <a:cs typeface="Courier New" pitchFamily="49" charset="0"/>
              </a:rPr>
              <a:t>async</a:t>
            </a:r>
            <a:r>
              <a:rPr lang="en-US" sz="1100" dirty="0">
                <a:latin typeface="Courier New" pitchFamily="49" charset="0"/>
                <a:cs typeface="Courier New" pitchFamily="49" charset="0"/>
              </a:rPr>
              <a:t> copy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to host (b28f80000 to 100324f08c0) </a:t>
            </a:r>
            <a:r>
              <a:rPr lang="en-US" sz="1100" dirty="0" err="1">
                <a:latin typeface="Courier New" pitchFamily="49" charset="0"/>
                <a:cs typeface="Courier New" pitchFamily="49" charset="0"/>
              </a:rPr>
              <a:t>async_info</a:t>
            </a:r>
            <a:r>
              <a:rPr lang="en-US" sz="1100" dirty="0">
                <a:latin typeface="Courier New" pitchFamily="49" charset="0"/>
                <a:cs typeface="Courier New" pitchFamily="49" charset="0"/>
              </a:rPr>
              <a:t> 0x2aaab89bb720</a:t>
            </a:r>
          </a:p>
          <a:p>
            <a:r>
              <a:rPr lang="en-US" sz="1100" dirty="0">
                <a:latin typeface="Courier New" pitchFamily="49" charset="0"/>
                <a:cs typeface="Courier New" pitchFamily="49" charset="0"/>
              </a:rPr>
              <a:t>ACC:                split copy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to host (100324f08c0 to b28f80000) size = 49545216</a:t>
            </a:r>
          </a:p>
          <a:p>
            <a:r>
              <a:rPr lang="en-US" sz="1100" dirty="0">
                <a:latin typeface="Courier New" pitchFamily="49" charset="0"/>
                <a:cs typeface="Courier New" pitchFamily="49" charset="0"/>
              </a:rPr>
              <a:t>ACC:</a:t>
            </a:r>
          </a:p>
          <a:p>
            <a:r>
              <a:rPr lang="en-US" sz="1100" dirty="0">
                <a:latin typeface="Courier New" pitchFamily="49" charset="0"/>
                <a:cs typeface="Courier New" pitchFamily="49" charset="0"/>
              </a:rPr>
              <a:t>ACC: End transfer (to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0 bytes, to host 49545216 bytes)</a:t>
            </a:r>
          </a:p>
          <a:p>
            <a:endParaRPr lang="en-US" dirty="0"/>
          </a:p>
        </p:txBody>
      </p:sp>
    </p:spTree>
    <p:extLst>
      <p:ext uri="{BB962C8B-B14F-4D97-AF65-F5344CB8AC3E}">
        <p14:creationId xmlns:p14="http://schemas.microsoft.com/office/powerpoint/2010/main" val="281576950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9. Useful information can be obtained </a:t>
            </a:r>
            <a:r>
              <a:rPr lang="en-US" dirty="0"/>
              <a:t>by using </a:t>
            </a:r>
            <a:r>
              <a:rPr lang="en-US" dirty="0" err="1"/>
              <a:t>setenv</a:t>
            </a:r>
            <a:r>
              <a:rPr lang="en-US" dirty="0"/>
              <a:t> CRAY_ACC_DEBUG </a:t>
            </a:r>
            <a:r>
              <a:rPr lang="en-US" dirty="0" smtClean="0"/>
              <a:t>1 or 2 or 3</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146</a:t>
            </a:fld>
            <a:endParaRPr lang="en-US"/>
          </a:p>
        </p:txBody>
      </p:sp>
      <p:sp>
        <p:nvSpPr>
          <p:cNvPr id="7" name="TextBox 6"/>
          <p:cNvSpPr txBox="1"/>
          <p:nvPr/>
        </p:nvSpPr>
        <p:spPr>
          <a:xfrm>
            <a:off x="457200" y="1219200"/>
            <a:ext cx="7321235" cy="4939814"/>
          </a:xfrm>
          <a:prstGeom prst="rect">
            <a:avLst/>
          </a:prstGeom>
          <a:noFill/>
        </p:spPr>
        <p:txBody>
          <a:bodyPr wrap="none" rtlCol="0">
            <a:spAutoFit/>
          </a:bodyPr>
          <a:lstStyle/>
          <a:p>
            <a:r>
              <a:rPr lang="en-US" sz="1100" dirty="0">
                <a:latin typeface="Courier New" pitchFamily="49" charset="0"/>
                <a:cs typeface="Courier New" pitchFamily="49" charset="0"/>
              </a:rPr>
              <a:t>ACC: Start transfer 89 items </a:t>
            </a:r>
            <a:r>
              <a:rPr lang="en-US" sz="1100" dirty="0" err="1">
                <a:latin typeface="Courier New" pitchFamily="49" charset="0"/>
                <a:cs typeface="Courier New" pitchFamily="49" charset="0"/>
              </a:rPr>
              <a:t>async</a:t>
            </a:r>
            <a:r>
              <a:rPr lang="en-US" sz="1100" dirty="0">
                <a:latin typeface="Courier New" pitchFamily="49" charset="0"/>
                <a:cs typeface="Courier New" pitchFamily="49" charset="0"/>
              </a:rPr>
              <a:t>(auto) from ../source/f90_files/solve/rhsf.f90:256</a:t>
            </a:r>
          </a:p>
          <a:p>
            <a:r>
              <a:rPr lang="en-US" sz="1100" dirty="0">
                <a:latin typeface="Courier New" pitchFamily="49" charset="0"/>
                <a:cs typeface="Courier New" pitchFamily="49" charset="0"/>
              </a:rPr>
              <a:t>ACC:       allocate, copy to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aex</a:t>
            </a:r>
            <a:r>
              <a:rPr lang="en-US" sz="1100" dirty="0">
                <a:latin typeface="Courier New" pitchFamily="49" charset="0"/>
                <a:cs typeface="Courier New" pitchFamily="49" charset="0"/>
              </a:rPr>
              <a:t>' (8 bytes)</a:t>
            </a:r>
          </a:p>
          <a:p>
            <a:r>
              <a:rPr lang="en-US" sz="1100" dirty="0">
                <a:latin typeface="Courier New" pitchFamily="49" charset="0"/>
                <a:cs typeface="Courier New" pitchFamily="49" charset="0"/>
              </a:rPr>
              <a:t>ACC:       allocate, copy to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aey</a:t>
            </a:r>
            <a:r>
              <a:rPr lang="en-US" sz="1100" dirty="0">
                <a:latin typeface="Courier New" pitchFamily="49" charset="0"/>
                <a:cs typeface="Courier New" pitchFamily="49" charset="0"/>
              </a:rPr>
              <a:t>' (8 bytes)</a:t>
            </a:r>
          </a:p>
          <a:p>
            <a:r>
              <a:rPr lang="en-US" sz="1100" dirty="0">
                <a:latin typeface="Courier New" pitchFamily="49" charset="0"/>
                <a:cs typeface="Courier New" pitchFamily="49" charset="0"/>
              </a:rPr>
              <a:t>ACC:       allocate, copy to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aez</a:t>
            </a:r>
            <a:r>
              <a:rPr lang="en-US" sz="1100" dirty="0">
                <a:latin typeface="Courier New" pitchFamily="49" charset="0"/>
                <a:cs typeface="Courier New" pitchFamily="49" charset="0"/>
              </a:rPr>
              <a:t>' (8 bytes)</a:t>
            </a:r>
          </a:p>
          <a:p>
            <a:r>
              <a:rPr lang="en-US" sz="1100" dirty="0">
                <a:latin typeface="Courier New" pitchFamily="49" charset="0"/>
                <a:cs typeface="Courier New" pitchFamily="49" charset="0"/>
              </a:rPr>
              <a:t>ACC:       present '</a:t>
            </a:r>
            <a:r>
              <a:rPr lang="en-US" sz="1100" dirty="0" err="1">
                <a:latin typeface="Courier New" pitchFamily="49" charset="0"/>
                <a:cs typeface="Courier New" pitchFamily="49" charset="0"/>
              </a:rPr>
              <a:t>avmolwt</a:t>
            </a:r>
            <a:r>
              <a:rPr lang="en-US" sz="1100" dirty="0">
                <a:latin typeface="Courier New" pitchFamily="49" charset="0"/>
                <a:cs typeface="Courier New" pitchFamily="49" charset="0"/>
              </a:rPr>
              <a:t>' (884736 bytes)</a:t>
            </a:r>
          </a:p>
          <a:p>
            <a:r>
              <a:rPr lang="en-US" sz="1100" dirty="0">
                <a:latin typeface="Courier New" pitchFamily="49" charset="0"/>
                <a:cs typeface="Courier New" pitchFamily="49" charset="0"/>
              </a:rPr>
              <a:t>ACC:       allocate, copy to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bex</a:t>
            </a:r>
            <a:r>
              <a:rPr lang="en-US" sz="1100" dirty="0">
                <a:latin typeface="Courier New" pitchFamily="49" charset="0"/>
                <a:cs typeface="Courier New" pitchFamily="49" charset="0"/>
              </a:rPr>
              <a:t>' (8 bytes)</a:t>
            </a:r>
          </a:p>
          <a:p>
            <a:r>
              <a:rPr lang="en-US" sz="1100" dirty="0">
                <a:latin typeface="Courier New" pitchFamily="49" charset="0"/>
                <a:cs typeface="Courier New" pitchFamily="49" charset="0"/>
              </a:rPr>
              <a:t>ACC:       allocate, copy to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bey</a:t>
            </a:r>
            <a:r>
              <a:rPr lang="en-US" sz="1100" dirty="0">
                <a:latin typeface="Courier New" pitchFamily="49" charset="0"/>
                <a:cs typeface="Courier New" pitchFamily="49" charset="0"/>
              </a:rPr>
              <a:t>' (8 bytes)</a:t>
            </a:r>
          </a:p>
          <a:p>
            <a:r>
              <a:rPr lang="en-US" sz="1100" dirty="0">
                <a:latin typeface="Courier New" pitchFamily="49" charset="0"/>
                <a:cs typeface="Courier New" pitchFamily="49" charset="0"/>
              </a:rPr>
              <a:t>ACC:       allocate, copy to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bez</a:t>
            </a:r>
            <a:r>
              <a:rPr lang="en-US" sz="1100" dirty="0">
                <a:latin typeface="Courier New" pitchFamily="49" charset="0"/>
                <a:cs typeface="Courier New" pitchFamily="49" charset="0"/>
              </a:rPr>
              <a:t>' (8 bytes)</a:t>
            </a:r>
          </a:p>
          <a:p>
            <a:r>
              <a:rPr lang="en-US" sz="1100" dirty="0">
                <a:latin typeface="Courier New" pitchFamily="49" charset="0"/>
                <a:cs typeface="Courier New" pitchFamily="49" charset="0"/>
              </a:rPr>
              <a:t>ACC:       allocate 'buffer31' (110592 bytes)</a:t>
            </a:r>
          </a:p>
          <a:p>
            <a:r>
              <a:rPr lang="en-US" sz="1100" dirty="0">
                <a:latin typeface="Courier New" pitchFamily="49" charset="0"/>
                <a:cs typeface="Courier New" pitchFamily="49" charset="0"/>
              </a:rPr>
              <a:t>ACC:       allocate 'buffer32' (110592 bytes)</a:t>
            </a:r>
          </a:p>
          <a:p>
            <a:r>
              <a:rPr lang="en-US" sz="1100" dirty="0">
                <a:latin typeface="Courier New" pitchFamily="49" charset="0"/>
                <a:cs typeface="Courier New" pitchFamily="49" charset="0"/>
              </a:rPr>
              <a:t>ACC:       allocate 'buffer33' (110592 bytes)</a:t>
            </a:r>
          </a:p>
          <a:p>
            <a:r>
              <a:rPr lang="en-US" sz="1100" dirty="0">
                <a:latin typeface="Courier New" pitchFamily="49" charset="0"/>
                <a:cs typeface="Courier New" pitchFamily="49" charset="0"/>
              </a:rPr>
              <a:t>ACC:       allocate 'buffer34' (110592 bytes)</a:t>
            </a:r>
          </a:p>
          <a:p>
            <a:r>
              <a:rPr lang="en-US" sz="1100" dirty="0">
                <a:latin typeface="Courier New" pitchFamily="49" charset="0"/>
                <a:cs typeface="Courier New" pitchFamily="49" charset="0"/>
              </a:rPr>
              <a:t>ACC:       allocate 'buffer35' (110592 bytes)</a:t>
            </a:r>
          </a:p>
          <a:p>
            <a:r>
              <a:rPr lang="en-US" sz="1100" dirty="0">
                <a:latin typeface="Courier New" pitchFamily="49" charset="0"/>
                <a:cs typeface="Courier New" pitchFamily="49" charset="0"/>
              </a:rPr>
              <a:t>ACC:       allocate 'buffer36' (110592 bytes)</a:t>
            </a:r>
          </a:p>
          <a:p>
            <a:r>
              <a:rPr lang="en-US" sz="1100" dirty="0">
                <a:latin typeface="Courier New" pitchFamily="49" charset="0"/>
                <a:cs typeface="Courier New" pitchFamily="49" charset="0"/>
              </a:rPr>
              <a:t>ACC:       allocate 'buffer37' (110592 bytes)</a:t>
            </a:r>
          </a:p>
          <a:p>
            <a:r>
              <a:rPr lang="en-US" sz="1100" dirty="0">
                <a:latin typeface="Courier New" pitchFamily="49" charset="0"/>
                <a:cs typeface="Courier New" pitchFamily="49" charset="0"/>
              </a:rPr>
              <a:t>ACC:       allocate 'buffer41' (6193152 bytes)</a:t>
            </a:r>
          </a:p>
          <a:p>
            <a:r>
              <a:rPr lang="en-US" sz="1100" dirty="0">
                <a:latin typeface="Courier New" pitchFamily="49" charset="0"/>
                <a:cs typeface="Courier New" pitchFamily="49" charset="0"/>
              </a:rPr>
              <a:t>ACC:       allocate 'buffer42' (6193152 bytes)</a:t>
            </a:r>
          </a:p>
          <a:p>
            <a:r>
              <a:rPr lang="en-US" sz="1100" dirty="0">
                <a:latin typeface="Courier New" pitchFamily="49" charset="0"/>
                <a:cs typeface="Courier New" pitchFamily="49" charset="0"/>
              </a:rPr>
              <a:t>ACC:       allocate 'buffer43' (6193152 bytes)</a:t>
            </a:r>
          </a:p>
          <a:p>
            <a:r>
              <a:rPr lang="en-US" sz="1100" dirty="0">
                <a:latin typeface="Courier New" pitchFamily="49" charset="0"/>
                <a:cs typeface="Courier New" pitchFamily="49" charset="0"/>
              </a:rPr>
              <a:t>ACC:       allocate 'buffer44' (6193152 bytes)</a:t>
            </a:r>
          </a:p>
          <a:p>
            <a:r>
              <a:rPr lang="en-US" sz="1100" dirty="0">
                <a:latin typeface="Courier New" pitchFamily="49" charset="0"/>
                <a:cs typeface="Courier New" pitchFamily="49" charset="0"/>
              </a:rPr>
              <a:t>ACC:       allocate 'buffer45' (6193152 bytes)</a:t>
            </a:r>
          </a:p>
          <a:p>
            <a:r>
              <a:rPr lang="en-US" sz="1100" dirty="0">
                <a:latin typeface="Courier New" pitchFamily="49" charset="0"/>
                <a:cs typeface="Courier New" pitchFamily="49" charset="0"/>
              </a:rPr>
              <a:t>ACC:       allocate, copy to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cex</a:t>
            </a:r>
            <a:r>
              <a:rPr lang="en-US" sz="1100" dirty="0">
                <a:latin typeface="Courier New" pitchFamily="49" charset="0"/>
                <a:cs typeface="Courier New" pitchFamily="49" charset="0"/>
              </a:rPr>
              <a:t>' (8 bytes)</a:t>
            </a:r>
          </a:p>
          <a:p>
            <a:r>
              <a:rPr lang="en-US" sz="1100" dirty="0">
                <a:latin typeface="Courier New" pitchFamily="49" charset="0"/>
                <a:cs typeface="Courier New" pitchFamily="49" charset="0"/>
              </a:rPr>
              <a:t>ACC:       allocate, copy to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cey</a:t>
            </a:r>
            <a:r>
              <a:rPr lang="en-US" sz="1100" dirty="0">
                <a:latin typeface="Courier New" pitchFamily="49" charset="0"/>
                <a:cs typeface="Courier New" pitchFamily="49" charset="0"/>
              </a:rPr>
              <a:t>' (8 bytes)</a:t>
            </a:r>
          </a:p>
          <a:p>
            <a:r>
              <a:rPr lang="en-US" sz="1100" dirty="0">
                <a:latin typeface="Courier New" pitchFamily="49" charset="0"/>
                <a:cs typeface="Courier New" pitchFamily="49" charset="0"/>
              </a:rPr>
              <a:t>ACC:       allocate, copy to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cez</a:t>
            </a:r>
            <a:r>
              <a:rPr lang="en-US" sz="1100" dirty="0">
                <a:latin typeface="Courier New" pitchFamily="49" charset="0"/>
                <a:cs typeface="Courier New" pitchFamily="49" charset="0"/>
              </a:rPr>
              <a:t>' (8 bytes)</a:t>
            </a:r>
          </a:p>
          <a:p>
            <a:r>
              <a:rPr lang="en-US" sz="1100" dirty="0">
                <a:latin typeface="Courier New" pitchFamily="49" charset="0"/>
                <a:cs typeface="Courier New" pitchFamily="49" charset="0"/>
              </a:rPr>
              <a:t>ACC:       present '</a:t>
            </a:r>
            <a:r>
              <a:rPr lang="en-US" sz="1100" dirty="0" err="1">
                <a:latin typeface="Courier New" pitchFamily="49" charset="0"/>
                <a:cs typeface="Courier New" pitchFamily="49" charset="0"/>
              </a:rPr>
              <a:t>cpcoef_aa</a:t>
            </a:r>
            <a:r>
              <a:rPr lang="en-US" sz="1100" dirty="0">
                <a:latin typeface="Courier New" pitchFamily="49" charset="0"/>
                <a:cs typeface="Courier New" pitchFamily="49" charset="0"/>
              </a:rPr>
              <a:t>' (832416 bytes)</a:t>
            </a:r>
          </a:p>
          <a:p>
            <a:r>
              <a:rPr lang="en-US" sz="1100" dirty="0">
                <a:latin typeface="Courier New" pitchFamily="49" charset="0"/>
                <a:cs typeface="Courier New" pitchFamily="49" charset="0"/>
              </a:rPr>
              <a:t>ACC:       present '</a:t>
            </a:r>
            <a:r>
              <a:rPr lang="en-US" sz="1100" dirty="0" err="1">
                <a:latin typeface="Courier New" pitchFamily="49" charset="0"/>
                <a:cs typeface="Courier New" pitchFamily="49" charset="0"/>
              </a:rPr>
              <a:t>cpcoef_bb</a:t>
            </a:r>
            <a:r>
              <a:rPr lang="en-US" sz="1100" dirty="0">
                <a:latin typeface="Courier New" pitchFamily="49" charset="0"/>
                <a:cs typeface="Courier New" pitchFamily="49" charset="0"/>
              </a:rPr>
              <a:t>' (832416 bytes)</a:t>
            </a:r>
          </a:p>
          <a:p>
            <a:r>
              <a:rPr lang="en-US" sz="1100" dirty="0">
                <a:latin typeface="Courier New" pitchFamily="49" charset="0"/>
                <a:cs typeface="Courier New" pitchFamily="49" charset="0"/>
              </a:rPr>
              <a:t>ACC:       present '</a:t>
            </a:r>
            <a:r>
              <a:rPr lang="en-US" sz="1100" dirty="0" err="1">
                <a:latin typeface="Courier New" pitchFamily="49" charset="0"/>
                <a:cs typeface="Courier New" pitchFamily="49" charset="0"/>
              </a:rPr>
              <a:t>cpmix</a:t>
            </a:r>
            <a:r>
              <a:rPr lang="en-US" sz="1100" dirty="0">
                <a:latin typeface="Courier New" pitchFamily="49" charset="0"/>
                <a:cs typeface="Courier New" pitchFamily="49" charset="0"/>
              </a:rPr>
              <a:t>' (884736 bytes)</a:t>
            </a:r>
          </a:p>
          <a:p>
            <a:r>
              <a:rPr lang="en-US" sz="1100" dirty="0">
                <a:latin typeface="Courier New" pitchFamily="49" charset="0"/>
                <a:cs typeface="Courier New" pitchFamily="49" charset="0"/>
              </a:rPr>
              <a:t>ACC:       allocate, copy to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a:t>
            </a:r>
            <a:r>
              <a:rPr lang="en-US" sz="1100" dirty="0" err="1">
                <a:latin typeface="Courier New" pitchFamily="49" charset="0"/>
                <a:cs typeface="Courier New" pitchFamily="49" charset="0"/>
              </a:rPr>
              <a:t>dex</a:t>
            </a:r>
            <a:r>
              <a:rPr lang="en-US" sz="1100" dirty="0">
                <a:latin typeface="Courier New" pitchFamily="49" charset="0"/>
                <a:cs typeface="Courier New" pitchFamily="49" charset="0"/>
              </a:rPr>
              <a:t>' (8 bytes)</a:t>
            </a:r>
          </a:p>
          <a:p>
            <a:endParaRPr lang="en-US" dirty="0"/>
          </a:p>
        </p:txBody>
      </p:sp>
    </p:spTree>
    <p:extLst>
      <p:ext uri="{BB962C8B-B14F-4D97-AF65-F5344CB8AC3E}">
        <p14:creationId xmlns:p14="http://schemas.microsoft.com/office/powerpoint/2010/main" val="203828834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9. Useful information can be obtained </a:t>
            </a:r>
            <a:r>
              <a:rPr lang="en-US" dirty="0"/>
              <a:t>by using </a:t>
            </a:r>
            <a:r>
              <a:rPr lang="en-US" dirty="0" err="1"/>
              <a:t>setenv</a:t>
            </a:r>
            <a:r>
              <a:rPr lang="en-US" dirty="0"/>
              <a:t> CRAY_ACC_DEBUG </a:t>
            </a:r>
            <a:r>
              <a:rPr lang="en-US" dirty="0" smtClean="0"/>
              <a:t>1 or 2 or 3</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147</a:t>
            </a:fld>
            <a:endParaRPr lang="en-US"/>
          </a:p>
        </p:txBody>
      </p:sp>
      <p:sp>
        <p:nvSpPr>
          <p:cNvPr id="7" name="TextBox 6"/>
          <p:cNvSpPr txBox="1"/>
          <p:nvPr/>
        </p:nvSpPr>
        <p:spPr>
          <a:xfrm>
            <a:off x="152400" y="990600"/>
            <a:ext cx="6896440" cy="4262705"/>
          </a:xfrm>
          <a:prstGeom prst="rect">
            <a:avLst/>
          </a:prstGeom>
          <a:noFill/>
        </p:spPr>
        <p:txBody>
          <a:bodyPr wrap="none" rtlCol="0">
            <a:spAutoFit/>
          </a:bodyPr>
          <a:lstStyle/>
          <a:p>
            <a:r>
              <a:rPr lang="en-US" sz="1100" dirty="0">
                <a:latin typeface="Courier New" pitchFamily="49" charset="0"/>
                <a:cs typeface="Courier New" pitchFamily="49" charset="0"/>
              </a:rPr>
              <a:t>ACC: Transfer 46 items (to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831869196 bytes, to host 0 bytes) </a:t>
            </a:r>
            <a:r>
              <a:rPr lang="en-US" sz="1100" dirty="0" err="1">
                <a:latin typeface="Courier New" pitchFamily="49" charset="0"/>
                <a:cs typeface="Courier New" pitchFamily="49" charset="0"/>
              </a:rPr>
              <a:t>async</a:t>
            </a:r>
            <a:r>
              <a:rPr lang="en-US" sz="1100" dirty="0">
                <a:latin typeface="Courier New" pitchFamily="49" charset="0"/>
                <a:cs typeface="Courier New" pitchFamily="49" charset="0"/>
              </a:rPr>
              <a:t>(auto) </a:t>
            </a:r>
            <a:endParaRPr lang="en-US" sz="1100" dirty="0" smtClean="0">
              <a:latin typeface="Courier New" pitchFamily="49" charset="0"/>
              <a:cs typeface="Courier New" pitchFamily="49" charset="0"/>
            </a:endParaRPr>
          </a:p>
          <a:p>
            <a:r>
              <a:rPr lang="en-US" sz="1100" dirty="0" smtClean="0">
                <a:latin typeface="Courier New" pitchFamily="49" charset="0"/>
                <a:cs typeface="Courier New" pitchFamily="49" charset="0"/>
              </a:rPr>
              <a:t>from </a:t>
            </a:r>
            <a:r>
              <a:rPr lang="en-US" sz="1100" dirty="0">
                <a:latin typeface="Courier New" pitchFamily="49" charset="0"/>
                <a:cs typeface="Courier New" pitchFamily="49" charset="0"/>
              </a:rPr>
              <a:t>../source/drivers/solve_driver.f90:176</a:t>
            </a:r>
          </a:p>
          <a:p>
            <a:r>
              <a:rPr lang="en-US" sz="1100" dirty="0">
                <a:latin typeface="Courier New" pitchFamily="49" charset="0"/>
                <a:cs typeface="Courier New" pitchFamily="49" charset="0"/>
              </a:rPr>
              <a:t>ACC: Transfer 49 items (to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0 bytes, to host 0 bytes) </a:t>
            </a:r>
            <a:r>
              <a:rPr lang="en-US" sz="1100" dirty="0" err="1">
                <a:latin typeface="Courier New" pitchFamily="49" charset="0"/>
                <a:cs typeface="Courier New" pitchFamily="49" charset="0"/>
              </a:rPr>
              <a:t>async</a:t>
            </a:r>
            <a:r>
              <a:rPr lang="en-US" sz="1100" dirty="0">
                <a:latin typeface="Courier New" pitchFamily="49" charset="0"/>
                <a:cs typeface="Courier New" pitchFamily="49" charset="0"/>
              </a:rPr>
              <a:t>(auto) </a:t>
            </a:r>
            <a:endParaRPr lang="en-US" sz="1100" dirty="0" smtClean="0">
              <a:latin typeface="Courier New" pitchFamily="49" charset="0"/>
              <a:cs typeface="Courier New" pitchFamily="49" charset="0"/>
            </a:endParaRPr>
          </a:p>
          <a:p>
            <a:r>
              <a:rPr lang="en-US" sz="1100" dirty="0" smtClean="0">
                <a:latin typeface="Courier New" pitchFamily="49" charset="0"/>
                <a:cs typeface="Courier New" pitchFamily="49" charset="0"/>
              </a:rPr>
              <a:t>from </a:t>
            </a:r>
            <a:r>
              <a:rPr lang="en-US" sz="1100" dirty="0">
                <a:latin typeface="Courier New" pitchFamily="49" charset="0"/>
                <a:cs typeface="Courier New" pitchFamily="49" charset="0"/>
              </a:rPr>
              <a:t>../source/f90_files/solve/integrate_erk.f90:68</a:t>
            </a:r>
          </a:p>
          <a:p>
            <a:r>
              <a:rPr lang="en-US" sz="1100" dirty="0">
                <a:latin typeface="Courier New" pitchFamily="49" charset="0"/>
                <a:cs typeface="Courier New" pitchFamily="49" charset="0"/>
              </a:rPr>
              <a:t>ACC: Transfer 7 items (to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0 bytes, to host 204374016 bytes) </a:t>
            </a:r>
            <a:r>
              <a:rPr lang="en-US" sz="1100" dirty="0" err="1">
                <a:latin typeface="Courier New" pitchFamily="49" charset="0"/>
                <a:cs typeface="Courier New" pitchFamily="49" charset="0"/>
              </a:rPr>
              <a:t>async</a:t>
            </a:r>
            <a:r>
              <a:rPr lang="en-US" sz="1100" dirty="0">
                <a:latin typeface="Courier New" pitchFamily="49" charset="0"/>
                <a:cs typeface="Courier New" pitchFamily="49" charset="0"/>
              </a:rPr>
              <a:t>(auto) </a:t>
            </a:r>
            <a:endParaRPr lang="en-US" sz="1100" dirty="0" smtClean="0">
              <a:latin typeface="Courier New" pitchFamily="49" charset="0"/>
              <a:cs typeface="Courier New" pitchFamily="49" charset="0"/>
            </a:endParaRPr>
          </a:p>
          <a:p>
            <a:r>
              <a:rPr lang="en-US" sz="1100" dirty="0" smtClean="0">
                <a:latin typeface="Courier New" pitchFamily="49" charset="0"/>
                <a:cs typeface="Courier New" pitchFamily="49" charset="0"/>
              </a:rPr>
              <a:t>from </a:t>
            </a:r>
            <a:r>
              <a:rPr lang="en-US" sz="1100" dirty="0">
                <a:latin typeface="Courier New" pitchFamily="49" charset="0"/>
                <a:cs typeface="Courier New" pitchFamily="49" charset="0"/>
              </a:rPr>
              <a:t>../source/f90_files/solve/integrate_erk.f90:75</a:t>
            </a:r>
          </a:p>
          <a:p>
            <a:r>
              <a:rPr lang="en-US" sz="1100" dirty="0">
                <a:latin typeface="Courier New" pitchFamily="49" charset="0"/>
                <a:cs typeface="Courier New" pitchFamily="49" charset="0"/>
              </a:rPr>
              <a:t>ACC: Wait </a:t>
            </a:r>
            <a:r>
              <a:rPr lang="en-US" sz="1100" dirty="0" err="1">
                <a:latin typeface="Courier New" pitchFamily="49" charset="0"/>
                <a:cs typeface="Courier New" pitchFamily="49" charset="0"/>
              </a:rPr>
              <a:t>async</a:t>
            </a:r>
            <a:r>
              <a:rPr lang="en-US" sz="1100" dirty="0">
                <a:latin typeface="Courier New" pitchFamily="49" charset="0"/>
                <a:cs typeface="Courier New" pitchFamily="49" charset="0"/>
              </a:rPr>
              <a:t>(auto) from ../source/f90_files/solve/integrate_erk.f90:75</a:t>
            </a:r>
          </a:p>
          <a:p>
            <a:r>
              <a:rPr lang="en-US" sz="1100" dirty="0">
                <a:latin typeface="Courier New" pitchFamily="49" charset="0"/>
                <a:cs typeface="Courier New" pitchFamily="49" charset="0"/>
              </a:rPr>
              <a:t>ACC: Execute kernel integrate_$ck_L86_1 </a:t>
            </a:r>
            <a:r>
              <a:rPr lang="en-US" sz="1100" dirty="0" err="1">
                <a:latin typeface="Courier New" pitchFamily="49" charset="0"/>
                <a:cs typeface="Courier New" pitchFamily="49" charset="0"/>
              </a:rPr>
              <a:t>async</a:t>
            </a:r>
            <a:r>
              <a:rPr lang="en-US" sz="1100" dirty="0">
                <a:latin typeface="Courier New" pitchFamily="49" charset="0"/>
                <a:cs typeface="Courier New" pitchFamily="49" charset="0"/>
              </a:rPr>
              <a:t>(auto) </a:t>
            </a:r>
            <a:endParaRPr lang="en-US" sz="1100" dirty="0" smtClean="0">
              <a:latin typeface="Courier New" pitchFamily="49" charset="0"/>
              <a:cs typeface="Courier New" pitchFamily="49" charset="0"/>
            </a:endParaRPr>
          </a:p>
          <a:p>
            <a:r>
              <a:rPr lang="en-US" sz="1100" dirty="0" smtClean="0">
                <a:latin typeface="Courier New" pitchFamily="49" charset="0"/>
                <a:cs typeface="Courier New" pitchFamily="49" charset="0"/>
              </a:rPr>
              <a:t>from </a:t>
            </a:r>
            <a:r>
              <a:rPr lang="en-US" sz="1100" dirty="0">
                <a:latin typeface="Courier New" pitchFamily="49" charset="0"/>
                <a:cs typeface="Courier New" pitchFamily="49" charset="0"/>
              </a:rPr>
              <a:t>../source/f90_files/solve/integrate_erk.f90:86</a:t>
            </a:r>
          </a:p>
          <a:p>
            <a:r>
              <a:rPr lang="en-US" sz="1100" dirty="0">
                <a:latin typeface="Courier New" pitchFamily="49" charset="0"/>
                <a:cs typeface="Courier New" pitchFamily="49" charset="0"/>
              </a:rPr>
              <a:t>ACC: Transfer 1 items (to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0 bytes, to host 49545216 bytes) </a:t>
            </a:r>
            <a:r>
              <a:rPr lang="en-US" sz="1100" dirty="0" err="1">
                <a:latin typeface="Courier New" pitchFamily="49" charset="0"/>
                <a:cs typeface="Courier New" pitchFamily="49" charset="0"/>
              </a:rPr>
              <a:t>async</a:t>
            </a:r>
            <a:r>
              <a:rPr lang="en-US" sz="1100" dirty="0">
                <a:latin typeface="Courier New" pitchFamily="49" charset="0"/>
                <a:cs typeface="Courier New" pitchFamily="49" charset="0"/>
              </a:rPr>
              <a:t>(auto) </a:t>
            </a:r>
            <a:endParaRPr lang="en-US" sz="1100" dirty="0" smtClean="0">
              <a:latin typeface="Courier New" pitchFamily="49" charset="0"/>
              <a:cs typeface="Courier New" pitchFamily="49" charset="0"/>
            </a:endParaRPr>
          </a:p>
          <a:p>
            <a:r>
              <a:rPr lang="en-US" sz="1100" dirty="0" smtClean="0">
                <a:latin typeface="Courier New" pitchFamily="49" charset="0"/>
                <a:cs typeface="Courier New" pitchFamily="49" charset="0"/>
              </a:rPr>
              <a:t>from </a:t>
            </a:r>
            <a:r>
              <a:rPr lang="en-US" sz="1100" dirty="0">
                <a:latin typeface="Courier New" pitchFamily="49" charset="0"/>
                <a:cs typeface="Courier New" pitchFamily="49" charset="0"/>
              </a:rPr>
              <a:t>../source/f90_files/solve/integrate_erk.f90:99</a:t>
            </a:r>
          </a:p>
          <a:p>
            <a:r>
              <a:rPr lang="en-US" sz="1100" dirty="0">
                <a:latin typeface="Courier New" pitchFamily="49" charset="0"/>
                <a:cs typeface="Courier New" pitchFamily="49" charset="0"/>
              </a:rPr>
              <a:t>ACC: Wait </a:t>
            </a:r>
            <a:r>
              <a:rPr lang="en-US" sz="1100" dirty="0" err="1">
                <a:latin typeface="Courier New" pitchFamily="49" charset="0"/>
                <a:cs typeface="Courier New" pitchFamily="49" charset="0"/>
              </a:rPr>
              <a:t>async</a:t>
            </a:r>
            <a:r>
              <a:rPr lang="en-US" sz="1100" dirty="0">
                <a:latin typeface="Courier New" pitchFamily="49" charset="0"/>
                <a:cs typeface="Courier New" pitchFamily="49" charset="0"/>
              </a:rPr>
              <a:t>(auto) from ../source/f90_files/solve/integrate_erk.f90:99</a:t>
            </a:r>
          </a:p>
          <a:p>
            <a:r>
              <a:rPr lang="en-US" sz="1100" dirty="0">
                <a:latin typeface="Courier New" pitchFamily="49" charset="0"/>
                <a:cs typeface="Courier New" pitchFamily="49" charset="0"/>
              </a:rPr>
              <a:t>ACC: Transfer 89 items (to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1260 bytes, to host 0 bytes) </a:t>
            </a:r>
            <a:r>
              <a:rPr lang="en-US" sz="1100" dirty="0" err="1">
                <a:latin typeface="Courier New" pitchFamily="49" charset="0"/>
                <a:cs typeface="Courier New" pitchFamily="49" charset="0"/>
              </a:rPr>
              <a:t>async</a:t>
            </a:r>
            <a:r>
              <a:rPr lang="en-US" sz="1100" dirty="0">
                <a:latin typeface="Courier New" pitchFamily="49" charset="0"/>
                <a:cs typeface="Courier New" pitchFamily="49" charset="0"/>
              </a:rPr>
              <a:t>(auto) </a:t>
            </a:r>
            <a:endParaRPr lang="en-US" sz="1100" dirty="0" smtClean="0">
              <a:latin typeface="Courier New" pitchFamily="49" charset="0"/>
              <a:cs typeface="Courier New" pitchFamily="49" charset="0"/>
            </a:endParaRPr>
          </a:p>
          <a:p>
            <a:r>
              <a:rPr lang="en-US" sz="1100" dirty="0" smtClean="0">
                <a:latin typeface="Courier New" pitchFamily="49" charset="0"/>
                <a:cs typeface="Courier New" pitchFamily="49" charset="0"/>
              </a:rPr>
              <a:t>from </a:t>
            </a:r>
            <a:r>
              <a:rPr lang="en-US" sz="1100" dirty="0">
                <a:latin typeface="Courier New" pitchFamily="49" charset="0"/>
                <a:cs typeface="Courier New" pitchFamily="49" charset="0"/>
              </a:rPr>
              <a:t>../source/f90_files/solve/rhsf.f90:256</a:t>
            </a:r>
          </a:p>
          <a:p>
            <a:r>
              <a:rPr lang="en-US" sz="1100" dirty="0">
                <a:latin typeface="Courier New" pitchFamily="49" charset="0"/>
                <a:cs typeface="Courier New" pitchFamily="49" charset="0"/>
              </a:rPr>
              <a:t>ACC: Transfer 15 items (to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0 bytes, to host 0 bytes) </a:t>
            </a:r>
            <a:r>
              <a:rPr lang="en-US" sz="1100" dirty="0" err="1">
                <a:latin typeface="Courier New" pitchFamily="49" charset="0"/>
                <a:cs typeface="Courier New" pitchFamily="49" charset="0"/>
              </a:rPr>
              <a:t>async</a:t>
            </a:r>
            <a:r>
              <a:rPr lang="en-US" sz="1100" dirty="0">
                <a:latin typeface="Courier New" pitchFamily="49" charset="0"/>
                <a:cs typeface="Courier New" pitchFamily="49" charset="0"/>
              </a:rPr>
              <a:t>(auto) </a:t>
            </a:r>
            <a:endParaRPr lang="en-US" sz="1100" dirty="0" smtClean="0">
              <a:latin typeface="Courier New" pitchFamily="49" charset="0"/>
              <a:cs typeface="Courier New" pitchFamily="49" charset="0"/>
            </a:endParaRPr>
          </a:p>
          <a:p>
            <a:r>
              <a:rPr lang="en-US" sz="1100" dirty="0" smtClean="0">
                <a:latin typeface="Courier New" pitchFamily="49" charset="0"/>
                <a:cs typeface="Courier New" pitchFamily="49" charset="0"/>
              </a:rPr>
              <a:t>from </a:t>
            </a:r>
            <a:r>
              <a:rPr lang="en-US" sz="1100" dirty="0">
                <a:latin typeface="Courier New" pitchFamily="49" charset="0"/>
                <a:cs typeface="Courier New" pitchFamily="49" charset="0"/>
              </a:rPr>
              <a:t>../source/f90_files/solve/calc_primitive_var.f90:42</a:t>
            </a:r>
          </a:p>
          <a:p>
            <a:r>
              <a:rPr lang="en-US" sz="1100" dirty="0">
                <a:latin typeface="Courier New" pitchFamily="49" charset="0"/>
                <a:cs typeface="Courier New" pitchFamily="49" charset="0"/>
              </a:rPr>
              <a:t>ACC: Transfer 4 items (to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0 bytes, to host 0 bytes) </a:t>
            </a:r>
            <a:r>
              <a:rPr lang="en-US" sz="1100" dirty="0" err="1">
                <a:latin typeface="Courier New" pitchFamily="49" charset="0"/>
                <a:cs typeface="Courier New" pitchFamily="49" charset="0"/>
              </a:rPr>
              <a:t>async</a:t>
            </a:r>
            <a:r>
              <a:rPr lang="en-US" sz="1100" dirty="0">
                <a:latin typeface="Courier New" pitchFamily="49" charset="0"/>
                <a:cs typeface="Courier New" pitchFamily="49" charset="0"/>
              </a:rPr>
              <a:t>(auto) </a:t>
            </a:r>
            <a:endParaRPr lang="en-US" sz="1100" dirty="0" smtClean="0">
              <a:latin typeface="Courier New" pitchFamily="49" charset="0"/>
              <a:cs typeface="Courier New" pitchFamily="49" charset="0"/>
            </a:endParaRPr>
          </a:p>
          <a:p>
            <a:r>
              <a:rPr lang="en-US" sz="1100" dirty="0" smtClean="0">
                <a:latin typeface="Courier New" pitchFamily="49" charset="0"/>
                <a:cs typeface="Courier New" pitchFamily="49" charset="0"/>
              </a:rPr>
              <a:t>from </a:t>
            </a:r>
            <a:r>
              <a:rPr lang="en-US" sz="1100" dirty="0">
                <a:latin typeface="Courier New" pitchFamily="49" charset="0"/>
                <a:cs typeface="Courier New" pitchFamily="49" charset="0"/>
              </a:rPr>
              <a:t>../source/f90_files/solve/calc_primitive_var.f90:47</a:t>
            </a:r>
          </a:p>
          <a:p>
            <a:r>
              <a:rPr lang="en-US" sz="1100" dirty="0">
                <a:latin typeface="Courier New" pitchFamily="49" charset="0"/>
                <a:cs typeface="Courier New" pitchFamily="49" charset="0"/>
              </a:rPr>
              <a:t>ACC: Execute kernel calc_primary_vars_$ck_L47_1 </a:t>
            </a:r>
            <a:r>
              <a:rPr lang="en-US" sz="1100" dirty="0" err="1">
                <a:latin typeface="Courier New" pitchFamily="49" charset="0"/>
                <a:cs typeface="Courier New" pitchFamily="49" charset="0"/>
              </a:rPr>
              <a:t>async</a:t>
            </a:r>
            <a:r>
              <a:rPr lang="en-US" sz="1100" dirty="0">
                <a:latin typeface="Courier New" pitchFamily="49" charset="0"/>
                <a:cs typeface="Courier New" pitchFamily="49" charset="0"/>
              </a:rPr>
              <a:t>(auto) </a:t>
            </a:r>
            <a:endParaRPr lang="en-US" sz="1100" dirty="0" smtClean="0">
              <a:latin typeface="Courier New" pitchFamily="49" charset="0"/>
              <a:cs typeface="Courier New" pitchFamily="49" charset="0"/>
            </a:endParaRPr>
          </a:p>
          <a:p>
            <a:r>
              <a:rPr lang="en-US" sz="1100" dirty="0" smtClean="0">
                <a:latin typeface="Courier New" pitchFamily="49" charset="0"/>
                <a:cs typeface="Courier New" pitchFamily="49" charset="0"/>
              </a:rPr>
              <a:t>from </a:t>
            </a:r>
            <a:r>
              <a:rPr lang="en-US" sz="1100" dirty="0">
                <a:latin typeface="Courier New" pitchFamily="49" charset="0"/>
                <a:cs typeface="Courier New" pitchFamily="49" charset="0"/>
              </a:rPr>
              <a:t>../source/f90_files/solve/calc_primitive_var.f90:47</a:t>
            </a:r>
          </a:p>
          <a:p>
            <a:r>
              <a:rPr lang="en-US" sz="1100" dirty="0">
                <a:latin typeface="Courier New" pitchFamily="49" charset="0"/>
                <a:cs typeface="Courier New" pitchFamily="49" charset="0"/>
              </a:rPr>
              <a:t>ACC: Wait </a:t>
            </a:r>
            <a:r>
              <a:rPr lang="en-US" sz="1100" dirty="0" err="1">
                <a:latin typeface="Courier New" pitchFamily="49" charset="0"/>
                <a:cs typeface="Courier New" pitchFamily="49" charset="0"/>
              </a:rPr>
              <a:t>async</a:t>
            </a:r>
            <a:r>
              <a:rPr lang="en-US" sz="1100" dirty="0">
                <a:latin typeface="Courier New" pitchFamily="49" charset="0"/>
                <a:cs typeface="Courier New" pitchFamily="49" charset="0"/>
              </a:rPr>
              <a:t>(auto) from ../source/f90_files/solve/calc_primitive_var.f90:157</a:t>
            </a:r>
          </a:p>
          <a:p>
            <a:r>
              <a:rPr lang="en-US" sz="1100" dirty="0">
                <a:latin typeface="Courier New" pitchFamily="49" charset="0"/>
                <a:cs typeface="Courier New" pitchFamily="49" charset="0"/>
              </a:rPr>
              <a:t>ACC: Transfer 4 items (to </a:t>
            </a:r>
            <a:r>
              <a:rPr lang="en-US" sz="1100" dirty="0" err="1">
                <a:latin typeface="Courier New" pitchFamily="49" charset="0"/>
                <a:cs typeface="Courier New" pitchFamily="49" charset="0"/>
              </a:rPr>
              <a:t>acc</a:t>
            </a:r>
            <a:r>
              <a:rPr lang="en-US" sz="1100" dirty="0">
                <a:latin typeface="Courier New" pitchFamily="49" charset="0"/>
                <a:cs typeface="Courier New" pitchFamily="49" charset="0"/>
              </a:rPr>
              <a:t> 0 bytes, to host 0 bytes) </a:t>
            </a:r>
            <a:r>
              <a:rPr lang="en-US" sz="1100" dirty="0" err="1">
                <a:latin typeface="Courier New" pitchFamily="49" charset="0"/>
                <a:cs typeface="Courier New" pitchFamily="49" charset="0"/>
              </a:rPr>
              <a:t>async</a:t>
            </a:r>
            <a:r>
              <a:rPr lang="en-US" sz="1100" dirty="0">
                <a:latin typeface="Courier New" pitchFamily="49" charset="0"/>
                <a:cs typeface="Courier New" pitchFamily="49" charset="0"/>
              </a:rPr>
              <a:t>(auto) </a:t>
            </a:r>
            <a:endParaRPr lang="en-US" sz="1100" dirty="0" smtClean="0">
              <a:latin typeface="Courier New" pitchFamily="49" charset="0"/>
              <a:cs typeface="Courier New" pitchFamily="49" charset="0"/>
            </a:endParaRPr>
          </a:p>
          <a:p>
            <a:r>
              <a:rPr lang="en-US" sz="1100" dirty="0" smtClean="0">
                <a:latin typeface="Courier New" pitchFamily="49" charset="0"/>
                <a:cs typeface="Courier New" pitchFamily="49" charset="0"/>
              </a:rPr>
              <a:t>from </a:t>
            </a:r>
            <a:r>
              <a:rPr lang="en-US" sz="1100" dirty="0">
                <a:latin typeface="Courier New" pitchFamily="49" charset="0"/>
                <a:cs typeface="Courier New" pitchFamily="49" charset="0"/>
              </a:rPr>
              <a:t>../source/f90_files/solve/calc_primitive_var.f90:157</a:t>
            </a:r>
          </a:p>
          <a:p>
            <a:endParaRPr lang="en-US" dirty="0"/>
          </a:p>
        </p:txBody>
      </p:sp>
    </p:spTree>
    <p:extLst>
      <p:ext uri="{BB962C8B-B14F-4D97-AF65-F5344CB8AC3E}">
        <p14:creationId xmlns:p14="http://schemas.microsoft.com/office/powerpoint/2010/main" val="159673900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9. Useful information can be obtained </a:t>
            </a:r>
            <a:r>
              <a:rPr lang="en-US" dirty="0"/>
              <a:t>by using </a:t>
            </a:r>
            <a:r>
              <a:rPr lang="en-US" dirty="0" err="1"/>
              <a:t>setenv</a:t>
            </a:r>
            <a:r>
              <a:rPr lang="en-US" dirty="0"/>
              <a:t> </a:t>
            </a:r>
            <a:r>
              <a:rPr lang="en-US" dirty="0" smtClean="0"/>
              <a:t>CUDA_PROFILE 1</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148</a:t>
            </a:fld>
            <a:endParaRPr lang="en-US"/>
          </a:p>
        </p:txBody>
      </p:sp>
      <p:sp>
        <p:nvSpPr>
          <p:cNvPr id="7" name="TextBox 6"/>
          <p:cNvSpPr txBox="1"/>
          <p:nvPr/>
        </p:nvSpPr>
        <p:spPr>
          <a:xfrm>
            <a:off x="152400" y="990600"/>
            <a:ext cx="7830990" cy="3585597"/>
          </a:xfrm>
          <a:prstGeom prst="rect">
            <a:avLst/>
          </a:prstGeom>
          <a:noFill/>
        </p:spPr>
        <p:txBody>
          <a:bodyPr wrap="none" rtlCol="0">
            <a:spAutoFit/>
          </a:bodyPr>
          <a:lstStyle/>
          <a:p>
            <a:r>
              <a:rPr lang="en-US" sz="1100" dirty="0">
                <a:latin typeface="Courier New" pitchFamily="49" charset="0"/>
                <a:cs typeface="Courier New" pitchFamily="49" charset="0"/>
              </a:rPr>
              <a:t>method=[ integrate_$ck_L86_1 ] </a:t>
            </a:r>
            <a:r>
              <a:rPr lang="en-US" sz="1100" dirty="0" err="1">
                <a:latin typeface="Courier New" pitchFamily="49" charset="0"/>
                <a:cs typeface="Courier New" pitchFamily="49" charset="0"/>
              </a:rPr>
              <a:t>gputime</a:t>
            </a:r>
            <a:r>
              <a:rPr lang="en-US" sz="1100" dirty="0">
                <a:latin typeface="Courier New" pitchFamily="49" charset="0"/>
                <a:cs typeface="Courier New" pitchFamily="49" charset="0"/>
              </a:rPr>
              <a:t>=[ 1265.536 ] </a:t>
            </a:r>
            <a:r>
              <a:rPr lang="en-US" sz="1100" dirty="0" err="1">
                <a:latin typeface="Courier New" pitchFamily="49" charset="0"/>
                <a:cs typeface="Courier New" pitchFamily="49" charset="0"/>
              </a:rPr>
              <a:t>cputime</a:t>
            </a:r>
            <a:r>
              <a:rPr lang="en-US" sz="1100" dirty="0">
                <a:latin typeface="Courier New" pitchFamily="49" charset="0"/>
                <a:cs typeface="Courier New" pitchFamily="49" charset="0"/>
              </a:rPr>
              <a:t>=[ 26.000 ] occupancy=[ 1.000 ]</a:t>
            </a:r>
          </a:p>
          <a:p>
            <a:r>
              <a:rPr lang="en-US" sz="1100" dirty="0">
                <a:latin typeface="Courier New" pitchFamily="49" charset="0"/>
                <a:cs typeface="Courier New" pitchFamily="49" charset="0"/>
              </a:rPr>
              <a:t>method=[ </a:t>
            </a:r>
            <a:r>
              <a:rPr lang="en-US" sz="1100" dirty="0" err="1">
                <a:latin typeface="Courier New" pitchFamily="49" charset="0"/>
                <a:cs typeface="Courier New" pitchFamily="49" charset="0"/>
              </a:rPr>
              <a:t>memcpyDtoHasync</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gputime</a:t>
            </a:r>
            <a:r>
              <a:rPr lang="en-US" sz="1100" dirty="0">
                <a:latin typeface="Courier New" pitchFamily="49" charset="0"/>
                <a:cs typeface="Courier New" pitchFamily="49" charset="0"/>
              </a:rPr>
              <a:t>=[ 7381.152 ] </a:t>
            </a:r>
            <a:r>
              <a:rPr lang="en-US" sz="1100" dirty="0" err="1">
                <a:latin typeface="Courier New" pitchFamily="49" charset="0"/>
                <a:cs typeface="Courier New" pitchFamily="49" charset="0"/>
              </a:rPr>
              <a:t>cputime</a:t>
            </a:r>
            <a:r>
              <a:rPr lang="en-US" sz="1100" dirty="0">
                <a:latin typeface="Courier New" pitchFamily="49" charset="0"/>
                <a:cs typeface="Courier New" pitchFamily="49" charset="0"/>
              </a:rPr>
              <a:t>=[ 8.000 ]</a:t>
            </a:r>
          </a:p>
          <a:p>
            <a:r>
              <a:rPr lang="en-US" sz="1100" dirty="0">
                <a:latin typeface="Courier New" pitchFamily="49" charset="0"/>
                <a:cs typeface="Courier New" pitchFamily="49" charset="0"/>
              </a:rPr>
              <a:t>method=[ </a:t>
            </a:r>
            <a:r>
              <a:rPr lang="en-US" sz="1100" dirty="0" err="1">
                <a:latin typeface="Courier New" pitchFamily="49" charset="0"/>
                <a:cs typeface="Courier New" pitchFamily="49" charset="0"/>
              </a:rPr>
              <a:t>memcpyHtoDasync</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gputime</a:t>
            </a:r>
            <a:r>
              <a:rPr lang="en-US" sz="1100" dirty="0">
                <a:latin typeface="Courier New" pitchFamily="49" charset="0"/>
                <a:cs typeface="Courier New" pitchFamily="49" charset="0"/>
              </a:rPr>
              <a:t>=[ 4.672 ] </a:t>
            </a:r>
            <a:r>
              <a:rPr lang="en-US" sz="1100" dirty="0" err="1">
                <a:latin typeface="Courier New" pitchFamily="49" charset="0"/>
                <a:cs typeface="Courier New" pitchFamily="49" charset="0"/>
              </a:rPr>
              <a:t>cputime</a:t>
            </a:r>
            <a:r>
              <a:rPr lang="en-US" sz="1100" dirty="0">
                <a:latin typeface="Courier New" pitchFamily="49" charset="0"/>
                <a:cs typeface="Courier New" pitchFamily="49" charset="0"/>
              </a:rPr>
              <a:t>=[ 13.000 ]</a:t>
            </a:r>
          </a:p>
          <a:p>
            <a:r>
              <a:rPr lang="en-US" sz="1100" dirty="0">
                <a:latin typeface="Courier New" pitchFamily="49" charset="0"/>
                <a:cs typeface="Courier New" pitchFamily="49" charset="0"/>
              </a:rPr>
              <a:t>method=[ </a:t>
            </a:r>
            <a:r>
              <a:rPr lang="en-US" sz="1100" dirty="0" err="1">
                <a:latin typeface="Courier New" pitchFamily="49" charset="0"/>
                <a:cs typeface="Courier New" pitchFamily="49" charset="0"/>
              </a:rPr>
              <a:t>memcpyHtoDasync</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gputime</a:t>
            </a:r>
            <a:r>
              <a:rPr lang="en-US" sz="1100" dirty="0">
                <a:latin typeface="Courier New" pitchFamily="49" charset="0"/>
                <a:cs typeface="Courier New" pitchFamily="49" charset="0"/>
              </a:rPr>
              <a:t>=[ 2.496 ] </a:t>
            </a:r>
            <a:r>
              <a:rPr lang="en-US" sz="1100" dirty="0" err="1">
                <a:latin typeface="Courier New" pitchFamily="49" charset="0"/>
                <a:cs typeface="Courier New" pitchFamily="49" charset="0"/>
              </a:rPr>
              <a:t>cputime</a:t>
            </a:r>
            <a:r>
              <a:rPr lang="en-US" sz="1100" dirty="0">
                <a:latin typeface="Courier New" pitchFamily="49" charset="0"/>
                <a:cs typeface="Courier New" pitchFamily="49" charset="0"/>
              </a:rPr>
              <a:t>=[ 6.000 ]</a:t>
            </a:r>
          </a:p>
          <a:p>
            <a:r>
              <a:rPr lang="en-US" sz="1100" dirty="0">
                <a:latin typeface="Courier New" pitchFamily="49" charset="0"/>
                <a:cs typeface="Courier New" pitchFamily="49" charset="0"/>
              </a:rPr>
              <a:t>method=[ </a:t>
            </a:r>
            <a:r>
              <a:rPr lang="en-US" sz="1100" dirty="0" err="1">
                <a:latin typeface="Courier New" pitchFamily="49" charset="0"/>
                <a:cs typeface="Courier New" pitchFamily="49" charset="0"/>
              </a:rPr>
              <a:t>memcpyHtoDasync</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gputime</a:t>
            </a:r>
            <a:r>
              <a:rPr lang="en-US" sz="1100" dirty="0">
                <a:latin typeface="Courier New" pitchFamily="49" charset="0"/>
                <a:cs typeface="Courier New" pitchFamily="49" charset="0"/>
              </a:rPr>
              <a:t>=[ 2.496 ] </a:t>
            </a:r>
            <a:r>
              <a:rPr lang="en-US" sz="1100" dirty="0" err="1">
                <a:latin typeface="Courier New" pitchFamily="49" charset="0"/>
                <a:cs typeface="Courier New" pitchFamily="49" charset="0"/>
              </a:rPr>
              <a:t>cputime</a:t>
            </a:r>
            <a:r>
              <a:rPr lang="en-US" sz="1100" dirty="0">
                <a:latin typeface="Courier New" pitchFamily="49" charset="0"/>
                <a:cs typeface="Courier New" pitchFamily="49" charset="0"/>
              </a:rPr>
              <a:t>=[ 6.000 ]</a:t>
            </a:r>
          </a:p>
          <a:p>
            <a:r>
              <a:rPr lang="en-US" sz="1100" dirty="0">
                <a:latin typeface="Courier New" pitchFamily="49" charset="0"/>
                <a:cs typeface="Courier New" pitchFamily="49" charset="0"/>
              </a:rPr>
              <a:t>method=[ </a:t>
            </a:r>
            <a:r>
              <a:rPr lang="en-US" sz="1100" dirty="0" err="1">
                <a:latin typeface="Courier New" pitchFamily="49" charset="0"/>
                <a:cs typeface="Courier New" pitchFamily="49" charset="0"/>
              </a:rPr>
              <a:t>memcpyHtoDasync</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gputime</a:t>
            </a:r>
            <a:r>
              <a:rPr lang="en-US" sz="1100" dirty="0">
                <a:latin typeface="Courier New" pitchFamily="49" charset="0"/>
                <a:cs typeface="Courier New" pitchFamily="49" charset="0"/>
              </a:rPr>
              <a:t>=[ 2.528 ] </a:t>
            </a:r>
            <a:r>
              <a:rPr lang="en-US" sz="1100" dirty="0" err="1">
                <a:latin typeface="Courier New" pitchFamily="49" charset="0"/>
                <a:cs typeface="Courier New" pitchFamily="49" charset="0"/>
              </a:rPr>
              <a:t>cputime</a:t>
            </a:r>
            <a:r>
              <a:rPr lang="en-US" sz="1100" dirty="0">
                <a:latin typeface="Courier New" pitchFamily="49" charset="0"/>
                <a:cs typeface="Courier New" pitchFamily="49" charset="0"/>
              </a:rPr>
              <a:t>=[ 6.000 ]</a:t>
            </a:r>
          </a:p>
          <a:p>
            <a:r>
              <a:rPr lang="en-US" sz="1100" dirty="0">
                <a:latin typeface="Courier New" pitchFamily="49" charset="0"/>
                <a:cs typeface="Courier New" pitchFamily="49" charset="0"/>
              </a:rPr>
              <a:t>method=[ </a:t>
            </a:r>
            <a:r>
              <a:rPr lang="en-US" sz="1100" dirty="0" err="1">
                <a:latin typeface="Courier New" pitchFamily="49" charset="0"/>
                <a:cs typeface="Courier New" pitchFamily="49" charset="0"/>
              </a:rPr>
              <a:t>memcpyHtoDasync</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gputime</a:t>
            </a:r>
            <a:r>
              <a:rPr lang="en-US" sz="1100" dirty="0">
                <a:latin typeface="Courier New" pitchFamily="49" charset="0"/>
                <a:cs typeface="Courier New" pitchFamily="49" charset="0"/>
              </a:rPr>
              <a:t>=[ 2.496 ] </a:t>
            </a:r>
            <a:r>
              <a:rPr lang="en-US" sz="1100" dirty="0" err="1">
                <a:latin typeface="Courier New" pitchFamily="49" charset="0"/>
                <a:cs typeface="Courier New" pitchFamily="49" charset="0"/>
              </a:rPr>
              <a:t>cputime</a:t>
            </a:r>
            <a:r>
              <a:rPr lang="en-US" sz="1100" dirty="0">
                <a:latin typeface="Courier New" pitchFamily="49" charset="0"/>
                <a:cs typeface="Courier New" pitchFamily="49" charset="0"/>
              </a:rPr>
              <a:t>=[ 10.000 ]</a:t>
            </a:r>
          </a:p>
          <a:p>
            <a:r>
              <a:rPr lang="en-US" sz="1100" dirty="0">
                <a:latin typeface="Courier New" pitchFamily="49" charset="0"/>
                <a:cs typeface="Courier New" pitchFamily="49" charset="0"/>
              </a:rPr>
              <a:t>method=[ </a:t>
            </a:r>
            <a:r>
              <a:rPr lang="en-US" sz="1100" dirty="0" err="1">
                <a:latin typeface="Courier New" pitchFamily="49" charset="0"/>
                <a:cs typeface="Courier New" pitchFamily="49" charset="0"/>
              </a:rPr>
              <a:t>memcpyHtoDasync</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gputime</a:t>
            </a:r>
            <a:r>
              <a:rPr lang="en-US" sz="1100" dirty="0">
                <a:latin typeface="Courier New" pitchFamily="49" charset="0"/>
                <a:cs typeface="Courier New" pitchFamily="49" charset="0"/>
              </a:rPr>
              <a:t>=[ 2.528 ] </a:t>
            </a:r>
            <a:r>
              <a:rPr lang="en-US" sz="1100" dirty="0" err="1">
                <a:latin typeface="Courier New" pitchFamily="49" charset="0"/>
                <a:cs typeface="Courier New" pitchFamily="49" charset="0"/>
              </a:rPr>
              <a:t>cputime</a:t>
            </a:r>
            <a:r>
              <a:rPr lang="en-US" sz="1100" dirty="0">
                <a:latin typeface="Courier New" pitchFamily="49" charset="0"/>
                <a:cs typeface="Courier New" pitchFamily="49" charset="0"/>
              </a:rPr>
              <a:t>=[ 6.000 ]</a:t>
            </a:r>
          </a:p>
          <a:p>
            <a:r>
              <a:rPr lang="en-US" sz="1100" dirty="0">
                <a:latin typeface="Courier New" pitchFamily="49" charset="0"/>
                <a:cs typeface="Courier New" pitchFamily="49" charset="0"/>
              </a:rPr>
              <a:t>method=[ </a:t>
            </a:r>
            <a:r>
              <a:rPr lang="en-US" sz="1100" dirty="0" err="1">
                <a:latin typeface="Courier New" pitchFamily="49" charset="0"/>
                <a:cs typeface="Courier New" pitchFamily="49" charset="0"/>
              </a:rPr>
              <a:t>memcpyHtoDasync</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gputime</a:t>
            </a:r>
            <a:r>
              <a:rPr lang="en-US" sz="1100" dirty="0">
                <a:latin typeface="Courier New" pitchFamily="49" charset="0"/>
                <a:cs typeface="Courier New" pitchFamily="49" charset="0"/>
              </a:rPr>
              <a:t>=[ 3.616 ] </a:t>
            </a:r>
            <a:r>
              <a:rPr lang="en-US" sz="1100" dirty="0" err="1">
                <a:latin typeface="Courier New" pitchFamily="49" charset="0"/>
                <a:cs typeface="Courier New" pitchFamily="49" charset="0"/>
              </a:rPr>
              <a:t>cputime</a:t>
            </a:r>
            <a:r>
              <a:rPr lang="en-US" sz="1100" dirty="0">
                <a:latin typeface="Courier New" pitchFamily="49" charset="0"/>
                <a:cs typeface="Courier New" pitchFamily="49" charset="0"/>
              </a:rPr>
              <a:t>=[ 8.000 ]</a:t>
            </a:r>
          </a:p>
          <a:p>
            <a:r>
              <a:rPr lang="en-US" sz="1100" dirty="0">
                <a:latin typeface="Courier New" pitchFamily="49" charset="0"/>
                <a:cs typeface="Courier New" pitchFamily="49" charset="0"/>
              </a:rPr>
              <a:t>method=[ </a:t>
            </a:r>
            <a:r>
              <a:rPr lang="en-US" sz="1100" dirty="0" err="1">
                <a:latin typeface="Courier New" pitchFamily="49" charset="0"/>
                <a:cs typeface="Courier New" pitchFamily="49" charset="0"/>
              </a:rPr>
              <a:t>memcpyHtoDasync</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gputime</a:t>
            </a:r>
            <a:r>
              <a:rPr lang="en-US" sz="1100" dirty="0">
                <a:latin typeface="Courier New" pitchFamily="49" charset="0"/>
                <a:cs typeface="Courier New" pitchFamily="49" charset="0"/>
              </a:rPr>
              <a:t>=[ 2.528 ] </a:t>
            </a:r>
            <a:r>
              <a:rPr lang="en-US" sz="1100" dirty="0" err="1">
                <a:latin typeface="Courier New" pitchFamily="49" charset="0"/>
                <a:cs typeface="Courier New" pitchFamily="49" charset="0"/>
              </a:rPr>
              <a:t>cputime</a:t>
            </a:r>
            <a:r>
              <a:rPr lang="en-US" sz="1100" dirty="0">
                <a:latin typeface="Courier New" pitchFamily="49" charset="0"/>
                <a:cs typeface="Courier New" pitchFamily="49" charset="0"/>
              </a:rPr>
              <a:t>=[ 6.000 ]</a:t>
            </a:r>
          </a:p>
          <a:p>
            <a:r>
              <a:rPr lang="en-US" sz="1100" dirty="0">
                <a:latin typeface="Courier New" pitchFamily="49" charset="0"/>
                <a:cs typeface="Courier New" pitchFamily="49" charset="0"/>
              </a:rPr>
              <a:t>method=[ </a:t>
            </a:r>
            <a:r>
              <a:rPr lang="en-US" sz="1100" dirty="0" err="1">
                <a:latin typeface="Courier New" pitchFamily="49" charset="0"/>
                <a:cs typeface="Courier New" pitchFamily="49" charset="0"/>
              </a:rPr>
              <a:t>memcpyHtoDasync</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gputime</a:t>
            </a:r>
            <a:r>
              <a:rPr lang="en-US" sz="1100" dirty="0">
                <a:latin typeface="Courier New" pitchFamily="49" charset="0"/>
                <a:cs typeface="Courier New" pitchFamily="49" charset="0"/>
              </a:rPr>
              <a:t>=[ 2.528 ] </a:t>
            </a:r>
            <a:r>
              <a:rPr lang="en-US" sz="1100" dirty="0" err="1">
                <a:latin typeface="Courier New" pitchFamily="49" charset="0"/>
                <a:cs typeface="Courier New" pitchFamily="49" charset="0"/>
              </a:rPr>
              <a:t>cputime</a:t>
            </a:r>
            <a:r>
              <a:rPr lang="en-US" sz="1100" dirty="0">
                <a:latin typeface="Courier New" pitchFamily="49" charset="0"/>
                <a:cs typeface="Courier New" pitchFamily="49" charset="0"/>
              </a:rPr>
              <a:t>=[ 6.000 ]</a:t>
            </a:r>
          </a:p>
          <a:p>
            <a:r>
              <a:rPr lang="en-US" sz="1100" dirty="0">
                <a:latin typeface="Courier New" pitchFamily="49" charset="0"/>
                <a:cs typeface="Courier New" pitchFamily="49" charset="0"/>
              </a:rPr>
              <a:t>method=[ </a:t>
            </a:r>
            <a:r>
              <a:rPr lang="en-US" sz="1100" dirty="0" err="1">
                <a:latin typeface="Courier New" pitchFamily="49" charset="0"/>
                <a:cs typeface="Courier New" pitchFamily="49" charset="0"/>
              </a:rPr>
              <a:t>memcpyHtoDasync</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gputime</a:t>
            </a:r>
            <a:r>
              <a:rPr lang="en-US" sz="1100" dirty="0">
                <a:latin typeface="Courier New" pitchFamily="49" charset="0"/>
                <a:cs typeface="Courier New" pitchFamily="49" charset="0"/>
              </a:rPr>
              <a:t>=[ 2.528 ] </a:t>
            </a:r>
            <a:r>
              <a:rPr lang="en-US" sz="1100" dirty="0" err="1">
                <a:latin typeface="Courier New" pitchFamily="49" charset="0"/>
                <a:cs typeface="Courier New" pitchFamily="49" charset="0"/>
              </a:rPr>
              <a:t>cputime</a:t>
            </a:r>
            <a:r>
              <a:rPr lang="en-US" sz="1100" dirty="0">
                <a:latin typeface="Courier New" pitchFamily="49" charset="0"/>
                <a:cs typeface="Courier New" pitchFamily="49" charset="0"/>
              </a:rPr>
              <a:t>=[ 6.000 ]</a:t>
            </a:r>
          </a:p>
          <a:p>
            <a:r>
              <a:rPr lang="en-US" sz="1100" dirty="0">
                <a:latin typeface="Courier New" pitchFamily="49" charset="0"/>
                <a:cs typeface="Courier New" pitchFamily="49" charset="0"/>
              </a:rPr>
              <a:t>method=[ </a:t>
            </a:r>
            <a:r>
              <a:rPr lang="en-US" sz="1100" dirty="0" err="1">
                <a:latin typeface="Courier New" pitchFamily="49" charset="0"/>
                <a:cs typeface="Courier New" pitchFamily="49" charset="0"/>
              </a:rPr>
              <a:t>memcpyHtoDasync</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gputime</a:t>
            </a:r>
            <a:r>
              <a:rPr lang="en-US" sz="1100" dirty="0">
                <a:latin typeface="Courier New" pitchFamily="49" charset="0"/>
                <a:cs typeface="Courier New" pitchFamily="49" charset="0"/>
              </a:rPr>
              <a:t>=[ 2.528 ] </a:t>
            </a:r>
            <a:r>
              <a:rPr lang="en-US" sz="1100" dirty="0" err="1">
                <a:latin typeface="Courier New" pitchFamily="49" charset="0"/>
                <a:cs typeface="Courier New" pitchFamily="49" charset="0"/>
              </a:rPr>
              <a:t>cputime</a:t>
            </a:r>
            <a:r>
              <a:rPr lang="en-US" sz="1100" dirty="0">
                <a:latin typeface="Courier New" pitchFamily="49" charset="0"/>
                <a:cs typeface="Courier New" pitchFamily="49" charset="0"/>
              </a:rPr>
              <a:t>=[ 6.000 ]</a:t>
            </a:r>
          </a:p>
          <a:p>
            <a:r>
              <a:rPr lang="en-US" sz="1100" dirty="0">
                <a:latin typeface="Courier New" pitchFamily="49" charset="0"/>
                <a:cs typeface="Courier New" pitchFamily="49" charset="0"/>
              </a:rPr>
              <a:t>method=[ </a:t>
            </a:r>
            <a:r>
              <a:rPr lang="en-US" sz="1100" dirty="0" err="1">
                <a:latin typeface="Courier New" pitchFamily="49" charset="0"/>
                <a:cs typeface="Courier New" pitchFamily="49" charset="0"/>
              </a:rPr>
              <a:t>memcpyHtoDasync</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gputime</a:t>
            </a:r>
            <a:r>
              <a:rPr lang="en-US" sz="1100" dirty="0">
                <a:latin typeface="Courier New" pitchFamily="49" charset="0"/>
                <a:cs typeface="Courier New" pitchFamily="49" charset="0"/>
              </a:rPr>
              <a:t>=[ 2.528 ] </a:t>
            </a:r>
            <a:r>
              <a:rPr lang="en-US" sz="1100" dirty="0" err="1">
                <a:latin typeface="Courier New" pitchFamily="49" charset="0"/>
                <a:cs typeface="Courier New" pitchFamily="49" charset="0"/>
              </a:rPr>
              <a:t>cputime</a:t>
            </a:r>
            <a:r>
              <a:rPr lang="en-US" sz="1100" dirty="0">
                <a:latin typeface="Courier New" pitchFamily="49" charset="0"/>
                <a:cs typeface="Courier New" pitchFamily="49" charset="0"/>
              </a:rPr>
              <a:t>=[ 6.000 ]</a:t>
            </a:r>
          </a:p>
          <a:p>
            <a:r>
              <a:rPr lang="en-US" sz="1100" dirty="0">
                <a:latin typeface="Courier New" pitchFamily="49" charset="0"/>
                <a:cs typeface="Courier New" pitchFamily="49" charset="0"/>
              </a:rPr>
              <a:t>method=[ </a:t>
            </a:r>
            <a:r>
              <a:rPr lang="en-US" sz="1100" dirty="0" err="1">
                <a:latin typeface="Courier New" pitchFamily="49" charset="0"/>
                <a:cs typeface="Courier New" pitchFamily="49" charset="0"/>
              </a:rPr>
              <a:t>memcpyHtoDasync</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gputime</a:t>
            </a:r>
            <a:r>
              <a:rPr lang="en-US" sz="1100" dirty="0">
                <a:latin typeface="Courier New" pitchFamily="49" charset="0"/>
                <a:cs typeface="Courier New" pitchFamily="49" charset="0"/>
              </a:rPr>
              <a:t>=[ 3.616 ] </a:t>
            </a:r>
            <a:r>
              <a:rPr lang="en-US" sz="1100" dirty="0" err="1">
                <a:latin typeface="Courier New" pitchFamily="49" charset="0"/>
                <a:cs typeface="Courier New" pitchFamily="49" charset="0"/>
              </a:rPr>
              <a:t>cputime</a:t>
            </a:r>
            <a:r>
              <a:rPr lang="en-US" sz="1100" dirty="0">
                <a:latin typeface="Courier New" pitchFamily="49" charset="0"/>
                <a:cs typeface="Courier New" pitchFamily="49" charset="0"/>
              </a:rPr>
              <a:t>=[ 8.000 ]</a:t>
            </a:r>
          </a:p>
          <a:p>
            <a:r>
              <a:rPr lang="en-US" sz="1100" dirty="0">
                <a:latin typeface="Courier New" pitchFamily="49" charset="0"/>
                <a:cs typeface="Courier New" pitchFamily="49" charset="0"/>
              </a:rPr>
              <a:t>method=[ </a:t>
            </a:r>
            <a:r>
              <a:rPr lang="en-US" sz="1100" dirty="0" err="1">
                <a:latin typeface="Courier New" pitchFamily="49" charset="0"/>
                <a:cs typeface="Courier New" pitchFamily="49" charset="0"/>
              </a:rPr>
              <a:t>memcpyHtoDasync</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gputime</a:t>
            </a:r>
            <a:r>
              <a:rPr lang="en-US" sz="1100" dirty="0">
                <a:latin typeface="Courier New" pitchFamily="49" charset="0"/>
                <a:cs typeface="Courier New" pitchFamily="49" charset="0"/>
              </a:rPr>
              <a:t>=[ 3.808 ] </a:t>
            </a:r>
            <a:r>
              <a:rPr lang="en-US" sz="1100" dirty="0" err="1">
                <a:latin typeface="Courier New" pitchFamily="49" charset="0"/>
                <a:cs typeface="Courier New" pitchFamily="49" charset="0"/>
              </a:rPr>
              <a:t>cputime</a:t>
            </a:r>
            <a:r>
              <a:rPr lang="en-US" sz="1100" dirty="0">
                <a:latin typeface="Courier New" pitchFamily="49" charset="0"/>
                <a:cs typeface="Courier New" pitchFamily="49" charset="0"/>
              </a:rPr>
              <a:t>=[ 8.000 ]</a:t>
            </a:r>
          </a:p>
          <a:p>
            <a:r>
              <a:rPr lang="en-US" sz="1100" dirty="0">
                <a:latin typeface="Courier New" pitchFamily="49" charset="0"/>
                <a:cs typeface="Courier New" pitchFamily="49" charset="0"/>
              </a:rPr>
              <a:t>method=[ </a:t>
            </a:r>
            <a:r>
              <a:rPr lang="en-US" sz="1100" dirty="0" err="1">
                <a:latin typeface="Courier New" pitchFamily="49" charset="0"/>
                <a:cs typeface="Courier New" pitchFamily="49" charset="0"/>
              </a:rPr>
              <a:t>memcpyHtoDasync</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gputime</a:t>
            </a:r>
            <a:r>
              <a:rPr lang="en-US" sz="1100" dirty="0">
                <a:latin typeface="Courier New" pitchFamily="49" charset="0"/>
                <a:cs typeface="Courier New" pitchFamily="49" charset="0"/>
              </a:rPr>
              <a:t>=[ 3.872 ] </a:t>
            </a:r>
            <a:r>
              <a:rPr lang="en-US" sz="1100" dirty="0" err="1">
                <a:latin typeface="Courier New" pitchFamily="49" charset="0"/>
                <a:cs typeface="Courier New" pitchFamily="49" charset="0"/>
              </a:rPr>
              <a:t>cputime</a:t>
            </a:r>
            <a:r>
              <a:rPr lang="en-US" sz="1100" dirty="0">
                <a:latin typeface="Courier New" pitchFamily="49" charset="0"/>
                <a:cs typeface="Courier New" pitchFamily="49" charset="0"/>
              </a:rPr>
              <a:t>=[ 8.000 ]</a:t>
            </a:r>
          </a:p>
          <a:p>
            <a:r>
              <a:rPr lang="en-US" sz="1100" dirty="0">
                <a:latin typeface="Courier New" pitchFamily="49" charset="0"/>
                <a:cs typeface="Courier New" pitchFamily="49" charset="0"/>
              </a:rPr>
              <a:t>method=[ </a:t>
            </a:r>
            <a:r>
              <a:rPr lang="en-US" sz="1100" dirty="0" err="1">
                <a:latin typeface="Courier New" pitchFamily="49" charset="0"/>
                <a:cs typeface="Courier New" pitchFamily="49" charset="0"/>
              </a:rPr>
              <a:t>memcpyHtoDasync</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gputime</a:t>
            </a:r>
            <a:r>
              <a:rPr lang="en-US" sz="1100" dirty="0">
                <a:latin typeface="Courier New" pitchFamily="49" charset="0"/>
                <a:cs typeface="Courier New" pitchFamily="49" charset="0"/>
              </a:rPr>
              <a:t>=[ 2.688 ] </a:t>
            </a:r>
            <a:r>
              <a:rPr lang="en-US" sz="1100" dirty="0" err="1">
                <a:latin typeface="Courier New" pitchFamily="49" charset="0"/>
                <a:cs typeface="Courier New" pitchFamily="49" charset="0"/>
              </a:rPr>
              <a:t>cputime</a:t>
            </a:r>
            <a:r>
              <a:rPr lang="en-US" sz="1100" dirty="0">
                <a:latin typeface="Courier New" pitchFamily="49" charset="0"/>
                <a:cs typeface="Courier New" pitchFamily="49" charset="0"/>
              </a:rPr>
              <a:t>=[ 6.000 ]</a:t>
            </a:r>
          </a:p>
          <a:p>
            <a:r>
              <a:rPr lang="en-US" sz="1100" dirty="0">
                <a:latin typeface="Courier New" pitchFamily="49" charset="0"/>
                <a:cs typeface="Courier New" pitchFamily="49" charset="0"/>
              </a:rPr>
              <a:t>method=[ </a:t>
            </a:r>
            <a:r>
              <a:rPr lang="en-US" sz="1100" dirty="0" err="1">
                <a:latin typeface="Courier New" pitchFamily="49" charset="0"/>
                <a:cs typeface="Courier New" pitchFamily="49" charset="0"/>
              </a:rPr>
              <a:t>memcpyHtoDasync</a:t>
            </a:r>
            <a:r>
              <a:rPr lang="en-US" sz="1100" dirty="0">
                <a:latin typeface="Courier New" pitchFamily="49" charset="0"/>
                <a:cs typeface="Courier New" pitchFamily="49" charset="0"/>
              </a:rPr>
              <a:t> ] </a:t>
            </a:r>
            <a:r>
              <a:rPr lang="en-US" sz="1100" dirty="0" err="1">
                <a:latin typeface="Courier New" pitchFamily="49" charset="0"/>
                <a:cs typeface="Courier New" pitchFamily="49" charset="0"/>
              </a:rPr>
              <a:t>gputime</a:t>
            </a:r>
            <a:r>
              <a:rPr lang="en-US" sz="1100" dirty="0">
                <a:latin typeface="Courier New" pitchFamily="49" charset="0"/>
                <a:cs typeface="Courier New" pitchFamily="49" charset="0"/>
              </a:rPr>
              <a:t>=[ 2.624 ] </a:t>
            </a:r>
            <a:r>
              <a:rPr lang="en-US" sz="1100" dirty="0" err="1">
                <a:latin typeface="Courier New" pitchFamily="49" charset="0"/>
                <a:cs typeface="Courier New" pitchFamily="49" charset="0"/>
              </a:rPr>
              <a:t>cputime</a:t>
            </a:r>
            <a:r>
              <a:rPr lang="en-US" sz="1100" dirty="0">
                <a:latin typeface="Courier New" pitchFamily="49" charset="0"/>
                <a:cs typeface="Courier New" pitchFamily="49" charset="0"/>
              </a:rPr>
              <a:t>=[ 6.000 ]</a:t>
            </a:r>
          </a:p>
          <a:p>
            <a:endParaRPr lang="en-US" dirty="0"/>
          </a:p>
        </p:txBody>
      </p:sp>
    </p:spTree>
    <p:extLst>
      <p:ext uri="{BB962C8B-B14F-4D97-AF65-F5344CB8AC3E}">
        <p14:creationId xmlns:p14="http://schemas.microsoft.com/office/powerpoint/2010/main" val="330026012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10. Optimize/Minimize </a:t>
            </a:r>
            <a:r>
              <a:rPr lang="en-US" dirty="0"/>
              <a:t>data transfers first by using present on data clause. </a:t>
            </a:r>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149</a:t>
            </a:fld>
            <a:endParaRPr lang="en-US"/>
          </a:p>
        </p:txBody>
      </p:sp>
      <p:sp>
        <p:nvSpPr>
          <p:cNvPr id="6" name="Content Placeholder 5"/>
          <p:cNvSpPr>
            <a:spLocks noGrp="1"/>
          </p:cNvSpPr>
          <p:nvPr>
            <p:ph sz="quarter" idx="13"/>
          </p:nvPr>
        </p:nvSpPr>
        <p:spPr/>
        <p:txBody>
          <a:bodyPr/>
          <a:lstStyle/>
          <a:p>
            <a:r>
              <a:rPr lang="en-US" dirty="0" smtClean="0"/>
              <a:t>PRESENT</a:t>
            </a:r>
          </a:p>
          <a:p>
            <a:pPr lvl="1"/>
            <a:r>
              <a:rPr lang="en-US" dirty="0" smtClean="0"/>
              <a:t>This is for variables that have been </a:t>
            </a:r>
            <a:r>
              <a:rPr lang="en-US" dirty="0" err="1" smtClean="0"/>
              <a:t>copyin</a:t>
            </a:r>
            <a:r>
              <a:rPr lang="en-US" dirty="0" smtClean="0"/>
              <a:t>, copy or created up the call chain</a:t>
            </a:r>
          </a:p>
          <a:p>
            <a:pPr lvl="2"/>
            <a:r>
              <a:rPr lang="en-US" dirty="0" smtClean="0"/>
              <a:t>If you forget this – you could be creating an error. Compiler will copy in the host version when you are expecting the device version</a:t>
            </a:r>
          </a:p>
          <a:p>
            <a:pPr marL="363474" lvl="1" indent="0">
              <a:buNone/>
            </a:pPr>
            <a:r>
              <a:rPr lang="en-US" dirty="0"/>
              <a:t>	</a:t>
            </a:r>
            <a:endParaRPr lang="en-US" dirty="0" smtClean="0"/>
          </a:p>
          <a:p>
            <a:r>
              <a:rPr lang="en-US" dirty="0" smtClean="0"/>
              <a:t>PRESENT_OR_CREATE</a:t>
            </a:r>
          </a:p>
          <a:p>
            <a:pPr lvl="1"/>
            <a:r>
              <a:rPr lang="en-US" dirty="0" smtClean="0"/>
              <a:t>This is for variables that are only going to be used on the device</a:t>
            </a:r>
          </a:p>
          <a:p>
            <a:r>
              <a:rPr lang="en-US" dirty="0" smtClean="0"/>
              <a:t>PRESENT_OR_COPYIN</a:t>
            </a:r>
          </a:p>
          <a:p>
            <a:pPr lvl="1"/>
            <a:r>
              <a:rPr lang="en-US" dirty="0" smtClean="0"/>
              <a:t>This is for variables that must be copied in from the host; however, they do not change after the first </a:t>
            </a:r>
            <a:r>
              <a:rPr lang="en-US" dirty="0" err="1" smtClean="0"/>
              <a:t>copyin</a:t>
            </a:r>
            <a:endParaRPr lang="en-US" dirty="0" smtClean="0"/>
          </a:p>
        </p:txBody>
      </p:sp>
    </p:spTree>
    <p:extLst>
      <p:ext uri="{BB962C8B-B14F-4D97-AF65-F5344CB8AC3E}">
        <p14:creationId xmlns:p14="http://schemas.microsoft.com/office/powerpoint/2010/main" val="36250018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System Architecture for </a:t>
            </a:r>
            <a:r>
              <a:rPr lang="en-US" dirty="0" err="1" smtClean="0"/>
              <a:t>Exaflop</a:t>
            </a:r>
            <a:endParaRPr lang="en-US" dirty="0"/>
          </a:p>
        </p:txBody>
      </p:sp>
      <p:sp>
        <p:nvSpPr>
          <p:cNvPr id="3" name="Date Placeholder 2"/>
          <p:cNvSpPr>
            <a:spLocks noGrp="1"/>
          </p:cNvSpPr>
          <p:nvPr>
            <p:ph type="dt" sz="half" idx="10"/>
          </p:nvPr>
        </p:nvSpPr>
        <p:spPr/>
        <p:txBody>
          <a:bodyPr/>
          <a:lstStyle/>
          <a:p>
            <a:pPr>
              <a:defRPr/>
            </a:pPr>
            <a:fld id="{800C0C33-3EFA-4749-AB84-92376CA2C624}" type="datetime1">
              <a:rPr lang="en-US" smtClean="0">
                <a:solidFill>
                  <a:srgbClr val="000000"/>
                </a:solidFill>
              </a:rPr>
              <a:pPr>
                <a:defRPr/>
              </a:pPr>
              <a:t>7/15/2013</a:t>
            </a:fld>
            <a:endParaRPr lang="en-US" dirty="0">
              <a:solidFill>
                <a:srgbClr val="000000"/>
              </a:solidFill>
            </a:endParaRPr>
          </a:p>
        </p:txBody>
      </p:sp>
      <p:sp>
        <p:nvSpPr>
          <p:cNvPr id="4" name="Footer Placeholder 3"/>
          <p:cNvSpPr>
            <a:spLocks noGrp="1"/>
          </p:cNvSpPr>
          <p:nvPr>
            <p:ph type="ftr" sz="quarter" idx="11"/>
          </p:nvPr>
        </p:nvSpPr>
        <p:spPr/>
        <p:txBody>
          <a:bodyPr/>
          <a:lstStyle/>
          <a:p>
            <a:pPr>
              <a:defRPr/>
            </a:pPr>
            <a:r>
              <a:rPr lang="en-US" smtClean="0">
                <a:solidFill>
                  <a:srgbClr val="000000"/>
                </a:solidFill>
              </a:rPr>
              <a:t>Huntington Beach March 5, 2013</a:t>
            </a:r>
            <a:endParaRPr lang="en-US">
              <a:solidFill>
                <a:srgbClr val="000000"/>
              </a:solidFill>
            </a:endParaRPr>
          </a:p>
        </p:txBody>
      </p:sp>
      <p:sp>
        <p:nvSpPr>
          <p:cNvPr id="5" name="Slide Number Placeholder 4"/>
          <p:cNvSpPr>
            <a:spLocks noGrp="1"/>
          </p:cNvSpPr>
          <p:nvPr>
            <p:ph type="sldNum" sz="quarter" idx="12"/>
          </p:nvPr>
        </p:nvSpPr>
        <p:spPr/>
        <p:txBody>
          <a:bodyPr/>
          <a:lstStyle/>
          <a:p>
            <a:pPr>
              <a:defRPr/>
            </a:pPr>
            <a:r>
              <a:rPr lang="en-US" smtClean="0">
                <a:solidFill>
                  <a:srgbClr val="000000"/>
                </a:solidFill>
              </a:rPr>
              <a:t> </a:t>
            </a:r>
            <a:fld id="{E9B654B4-C871-41CA-A922-412F1F418786}" type="slidenum">
              <a:rPr lang="en-US" smtClean="0">
                <a:solidFill>
                  <a:srgbClr val="000000"/>
                </a:solidFill>
              </a:rPr>
              <a:pPr>
                <a:defRPr/>
              </a:pPr>
              <a:t>15</a:t>
            </a:fld>
            <a:r>
              <a:rPr lang="en-US" smtClean="0">
                <a:solidFill>
                  <a:srgbClr val="000000"/>
                </a:solidFill>
              </a:rPr>
              <a:t> </a:t>
            </a:r>
            <a:endParaRPr lang="en-US">
              <a:solidFill>
                <a:srgbClr val="000000"/>
              </a:solidFill>
            </a:endParaRPr>
          </a:p>
        </p:txBody>
      </p:sp>
      <p:graphicFrame>
        <p:nvGraphicFramePr>
          <p:cNvPr id="7" name="Content Placeholder 5"/>
          <p:cNvGraphicFramePr>
            <a:graphicFrameLocks/>
          </p:cNvGraphicFramePr>
          <p:nvPr>
            <p:extLst>
              <p:ext uri="{D42A27DB-BD31-4B8C-83A1-F6EECF244321}">
                <p14:modId xmlns:p14="http://schemas.microsoft.com/office/powerpoint/2010/main" val="4231029221"/>
              </p:ext>
            </p:extLst>
          </p:nvPr>
        </p:nvGraphicFramePr>
        <p:xfrm>
          <a:off x="107504" y="764704"/>
          <a:ext cx="8458200" cy="5765800"/>
        </p:xfrm>
        <a:graphic>
          <a:graphicData uri="http://schemas.openxmlformats.org/drawingml/2006/table">
            <a:tbl>
              <a:tblPr firstRow="1" bandRow="1"/>
              <a:tblGrid>
                <a:gridCol w="2874074"/>
                <a:gridCol w="1387133"/>
                <a:gridCol w="2520593"/>
                <a:gridCol w="1676400"/>
              </a:tblGrid>
              <a:tr h="370840">
                <a:tc>
                  <a:txBody>
                    <a:bodyPr/>
                    <a:lstStyle>
                      <a:lvl1pPr marL="0" algn="l" rtl="0" eaLnBrk="1" latinLnBrk="0" hangingPunct="1">
                        <a:defRPr kumimoji="0" b="1" kern="1200">
                          <a:solidFill>
                            <a:schemeClr val="lt1"/>
                          </a:solidFill>
                          <a:latin typeface="Goudy Old Style"/>
                        </a:defRPr>
                      </a:lvl1pPr>
                      <a:lvl2pPr marL="457200" algn="l" rtl="0" eaLnBrk="1" latinLnBrk="0" hangingPunct="1">
                        <a:defRPr kumimoji="0" b="1" kern="1200">
                          <a:solidFill>
                            <a:schemeClr val="lt1"/>
                          </a:solidFill>
                          <a:latin typeface="Goudy Old Style"/>
                        </a:defRPr>
                      </a:lvl2pPr>
                      <a:lvl3pPr marL="914400" algn="l" rtl="0" eaLnBrk="1" latinLnBrk="0" hangingPunct="1">
                        <a:defRPr kumimoji="0" b="1" kern="1200">
                          <a:solidFill>
                            <a:schemeClr val="lt1"/>
                          </a:solidFill>
                          <a:latin typeface="Goudy Old Style"/>
                        </a:defRPr>
                      </a:lvl3pPr>
                      <a:lvl4pPr marL="1371600" algn="l" rtl="0" eaLnBrk="1" latinLnBrk="0" hangingPunct="1">
                        <a:defRPr kumimoji="0" b="1" kern="1200">
                          <a:solidFill>
                            <a:schemeClr val="lt1"/>
                          </a:solidFill>
                          <a:latin typeface="Goudy Old Style"/>
                        </a:defRPr>
                      </a:lvl4pPr>
                      <a:lvl5pPr marL="1828800" algn="l" rtl="0" eaLnBrk="1" latinLnBrk="0" hangingPunct="1">
                        <a:defRPr kumimoji="0" b="1" kern="1200">
                          <a:solidFill>
                            <a:schemeClr val="lt1"/>
                          </a:solidFill>
                          <a:latin typeface="Goudy Old Style"/>
                        </a:defRPr>
                      </a:lvl5pPr>
                      <a:lvl6pPr marL="2286000" algn="l" rtl="0" eaLnBrk="1" latinLnBrk="0" hangingPunct="1">
                        <a:defRPr kumimoji="0" b="1" kern="1200">
                          <a:solidFill>
                            <a:schemeClr val="lt1"/>
                          </a:solidFill>
                          <a:latin typeface="Goudy Old Style"/>
                        </a:defRPr>
                      </a:lvl6pPr>
                      <a:lvl7pPr marL="2743200" algn="l" rtl="0" eaLnBrk="1" latinLnBrk="0" hangingPunct="1">
                        <a:defRPr kumimoji="0" b="1" kern="1200">
                          <a:solidFill>
                            <a:schemeClr val="lt1"/>
                          </a:solidFill>
                          <a:latin typeface="Goudy Old Style"/>
                        </a:defRPr>
                      </a:lvl7pPr>
                      <a:lvl8pPr marL="3200400" algn="l" rtl="0" eaLnBrk="1" latinLnBrk="0" hangingPunct="1">
                        <a:defRPr kumimoji="0" b="1" kern="1200">
                          <a:solidFill>
                            <a:schemeClr val="lt1"/>
                          </a:solidFill>
                          <a:latin typeface="Goudy Old Style"/>
                        </a:defRPr>
                      </a:lvl8pPr>
                      <a:lvl9pPr marL="3657600" algn="l" rtl="0" eaLnBrk="1" latinLnBrk="0" hangingPunct="1">
                        <a:defRPr kumimoji="0" b="1" kern="1200">
                          <a:solidFill>
                            <a:schemeClr val="lt1"/>
                          </a:solidFill>
                          <a:latin typeface="Goudy Old Style"/>
                        </a:defRPr>
                      </a:lvl9pPr>
                    </a:lstStyle>
                    <a:p>
                      <a:r>
                        <a:rPr lang="en-US" sz="1600" dirty="0" smtClean="0"/>
                        <a:t>Systems</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33399"/>
                    </a:solidFill>
                  </a:tcPr>
                </a:tc>
                <a:tc>
                  <a:txBody>
                    <a:bodyPr/>
                    <a:lstStyle>
                      <a:lvl1pPr marL="0" algn="l" rtl="0" eaLnBrk="1" latinLnBrk="0" hangingPunct="1">
                        <a:defRPr kumimoji="0" b="1" kern="1200">
                          <a:solidFill>
                            <a:schemeClr val="lt1"/>
                          </a:solidFill>
                          <a:latin typeface="Goudy Old Style"/>
                        </a:defRPr>
                      </a:lvl1pPr>
                      <a:lvl2pPr marL="457200" algn="l" rtl="0" eaLnBrk="1" latinLnBrk="0" hangingPunct="1">
                        <a:defRPr kumimoji="0" b="1" kern="1200">
                          <a:solidFill>
                            <a:schemeClr val="lt1"/>
                          </a:solidFill>
                          <a:latin typeface="Goudy Old Style"/>
                        </a:defRPr>
                      </a:lvl2pPr>
                      <a:lvl3pPr marL="914400" algn="l" rtl="0" eaLnBrk="1" latinLnBrk="0" hangingPunct="1">
                        <a:defRPr kumimoji="0" b="1" kern="1200">
                          <a:solidFill>
                            <a:schemeClr val="lt1"/>
                          </a:solidFill>
                          <a:latin typeface="Goudy Old Style"/>
                        </a:defRPr>
                      </a:lvl3pPr>
                      <a:lvl4pPr marL="1371600" algn="l" rtl="0" eaLnBrk="1" latinLnBrk="0" hangingPunct="1">
                        <a:defRPr kumimoji="0" b="1" kern="1200">
                          <a:solidFill>
                            <a:schemeClr val="lt1"/>
                          </a:solidFill>
                          <a:latin typeface="Goudy Old Style"/>
                        </a:defRPr>
                      </a:lvl4pPr>
                      <a:lvl5pPr marL="1828800" algn="l" rtl="0" eaLnBrk="1" latinLnBrk="0" hangingPunct="1">
                        <a:defRPr kumimoji="0" b="1" kern="1200">
                          <a:solidFill>
                            <a:schemeClr val="lt1"/>
                          </a:solidFill>
                          <a:latin typeface="Goudy Old Style"/>
                        </a:defRPr>
                      </a:lvl5pPr>
                      <a:lvl6pPr marL="2286000" algn="l" rtl="0" eaLnBrk="1" latinLnBrk="0" hangingPunct="1">
                        <a:defRPr kumimoji="0" b="1" kern="1200">
                          <a:solidFill>
                            <a:schemeClr val="lt1"/>
                          </a:solidFill>
                          <a:latin typeface="Goudy Old Style"/>
                        </a:defRPr>
                      </a:lvl6pPr>
                      <a:lvl7pPr marL="2743200" algn="l" rtl="0" eaLnBrk="1" latinLnBrk="0" hangingPunct="1">
                        <a:defRPr kumimoji="0" b="1" kern="1200">
                          <a:solidFill>
                            <a:schemeClr val="lt1"/>
                          </a:solidFill>
                          <a:latin typeface="Goudy Old Style"/>
                        </a:defRPr>
                      </a:lvl7pPr>
                      <a:lvl8pPr marL="3200400" algn="l" rtl="0" eaLnBrk="1" latinLnBrk="0" hangingPunct="1">
                        <a:defRPr kumimoji="0" b="1" kern="1200">
                          <a:solidFill>
                            <a:schemeClr val="lt1"/>
                          </a:solidFill>
                          <a:latin typeface="Goudy Old Style"/>
                        </a:defRPr>
                      </a:lvl8pPr>
                      <a:lvl9pPr marL="3657600" algn="l" rtl="0" eaLnBrk="1" latinLnBrk="0" hangingPunct="1">
                        <a:defRPr kumimoji="0" b="1" kern="1200">
                          <a:solidFill>
                            <a:schemeClr val="lt1"/>
                          </a:solidFill>
                          <a:latin typeface="Goudy Old Style"/>
                        </a:defRPr>
                      </a:lvl9pPr>
                    </a:lstStyle>
                    <a:p>
                      <a:pPr algn="ctr"/>
                      <a:r>
                        <a:rPr lang="en-US" sz="1600" dirty="0" smtClean="0"/>
                        <a:t>2010</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33399"/>
                    </a:solidFill>
                  </a:tcPr>
                </a:tc>
                <a:tc>
                  <a:txBody>
                    <a:bodyPr/>
                    <a:lstStyle>
                      <a:lvl1pPr marL="0" algn="l" rtl="0" eaLnBrk="1" latinLnBrk="0" hangingPunct="1">
                        <a:defRPr kumimoji="0" b="1" kern="1200">
                          <a:solidFill>
                            <a:schemeClr val="lt1"/>
                          </a:solidFill>
                          <a:latin typeface="Goudy Old Style"/>
                        </a:defRPr>
                      </a:lvl1pPr>
                      <a:lvl2pPr marL="457200" algn="l" rtl="0" eaLnBrk="1" latinLnBrk="0" hangingPunct="1">
                        <a:defRPr kumimoji="0" b="1" kern="1200">
                          <a:solidFill>
                            <a:schemeClr val="lt1"/>
                          </a:solidFill>
                          <a:latin typeface="Goudy Old Style"/>
                        </a:defRPr>
                      </a:lvl2pPr>
                      <a:lvl3pPr marL="914400" algn="l" rtl="0" eaLnBrk="1" latinLnBrk="0" hangingPunct="1">
                        <a:defRPr kumimoji="0" b="1" kern="1200">
                          <a:solidFill>
                            <a:schemeClr val="lt1"/>
                          </a:solidFill>
                          <a:latin typeface="Goudy Old Style"/>
                        </a:defRPr>
                      </a:lvl3pPr>
                      <a:lvl4pPr marL="1371600" algn="l" rtl="0" eaLnBrk="1" latinLnBrk="0" hangingPunct="1">
                        <a:defRPr kumimoji="0" b="1" kern="1200">
                          <a:solidFill>
                            <a:schemeClr val="lt1"/>
                          </a:solidFill>
                          <a:latin typeface="Goudy Old Style"/>
                        </a:defRPr>
                      </a:lvl4pPr>
                      <a:lvl5pPr marL="1828800" algn="l" rtl="0" eaLnBrk="1" latinLnBrk="0" hangingPunct="1">
                        <a:defRPr kumimoji="0" b="1" kern="1200">
                          <a:solidFill>
                            <a:schemeClr val="lt1"/>
                          </a:solidFill>
                          <a:latin typeface="Goudy Old Style"/>
                        </a:defRPr>
                      </a:lvl5pPr>
                      <a:lvl6pPr marL="2286000" algn="l" rtl="0" eaLnBrk="1" latinLnBrk="0" hangingPunct="1">
                        <a:defRPr kumimoji="0" b="1" kern="1200">
                          <a:solidFill>
                            <a:schemeClr val="lt1"/>
                          </a:solidFill>
                          <a:latin typeface="Goudy Old Style"/>
                        </a:defRPr>
                      </a:lvl6pPr>
                      <a:lvl7pPr marL="2743200" algn="l" rtl="0" eaLnBrk="1" latinLnBrk="0" hangingPunct="1">
                        <a:defRPr kumimoji="0" b="1" kern="1200">
                          <a:solidFill>
                            <a:schemeClr val="lt1"/>
                          </a:solidFill>
                          <a:latin typeface="Goudy Old Style"/>
                        </a:defRPr>
                      </a:lvl7pPr>
                      <a:lvl8pPr marL="3200400" algn="l" rtl="0" eaLnBrk="1" latinLnBrk="0" hangingPunct="1">
                        <a:defRPr kumimoji="0" b="1" kern="1200">
                          <a:solidFill>
                            <a:schemeClr val="lt1"/>
                          </a:solidFill>
                          <a:latin typeface="Goudy Old Style"/>
                        </a:defRPr>
                      </a:lvl8pPr>
                      <a:lvl9pPr marL="3657600" algn="l" rtl="0" eaLnBrk="1" latinLnBrk="0" hangingPunct="1">
                        <a:defRPr kumimoji="0" b="1" kern="1200">
                          <a:solidFill>
                            <a:schemeClr val="lt1"/>
                          </a:solidFill>
                          <a:latin typeface="Goudy Old Style"/>
                        </a:defRPr>
                      </a:lvl9pPr>
                    </a:lstStyle>
                    <a:p>
                      <a:pPr algn="ctr"/>
                      <a:r>
                        <a:rPr lang="en-US" sz="1600" dirty="0" smtClean="0"/>
                        <a:t>202?</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33399"/>
                    </a:solidFill>
                  </a:tcPr>
                </a:tc>
                <a:tc>
                  <a:txBody>
                    <a:bodyPr/>
                    <a:lstStyle>
                      <a:lvl1pPr marL="0" algn="l" rtl="0" eaLnBrk="1" latinLnBrk="0" hangingPunct="1">
                        <a:defRPr kumimoji="0" b="1" kern="1200">
                          <a:solidFill>
                            <a:schemeClr val="lt1"/>
                          </a:solidFill>
                          <a:latin typeface="Goudy Old Style"/>
                        </a:defRPr>
                      </a:lvl1pPr>
                      <a:lvl2pPr marL="457200" algn="l" rtl="0" eaLnBrk="1" latinLnBrk="0" hangingPunct="1">
                        <a:defRPr kumimoji="0" b="1" kern="1200">
                          <a:solidFill>
                            <a:schemeClr val="lt1"/>
                          </a:solidFill>
                          <a:latin typeface="Goudy Old Style"/>
                        </a:defRPr>
                      </a:lvl2pPr>
                      <a:lvl3pPr marL="914400" algn="l" rtl="0" eaLnBrk="1" latinLnBrk="0" hangingPunct="1">
                        <a:defRPr kumimoji="0" b="1" kern="1200">
                          <a:solidFill>
                            <a:schemeClr val="lt1"/>
                          </a:solidFill>
                          <a:latin typeface="Goudy Old Style"/>
                        </a:defRPr>
                      </a:lvl3pPr>
                      <a:lvl4pPr marL="1371600" algn="l" rtl="0" eaLnBrk="1" latinLnBrk="0" hangingPunct="1">
                        <a:defRPr kumimoji="0" b="1" kern="1200">
                          <a:solidFill>
                            <a:schemeClr val="lt1"/>
                          </a:solidFill>
                          <a:latin typeface="Goudy Old Style"/>
                        </a:defRPr>
                      </a:lvl4pPr>
                      <a:lvl5pPr marL="1828800" algn="l" rtl="0" eaLnBrk="1" latinLnBrk="0" hangingPunct="1">
                        <a:defRPr kumimoji="0" b="1" kern="1200">
                          <a:solidFill>
                            <a:schemeClr val="lt1"/>
                          </a:solidFill>
                          <a:latin typeface="Goudy Old Style"/>
                        </a:defRPr>
                      </a:lvl5pPr>
                      <a:lvl6pPr marL="2286000" algn="l" rtl="0" eaLnBrk="1" latinLnBrk="0" hangingPunct="1">
                        <a:defRPr kumimoji="0" b="1" kern="1200">
                          <a:solidFill>
                            <a:schemeClr val="lt1"/>
                          </a:solidFill>
                          <a:latin typeface="Goudy Old Style"/>
                        </a:defRPr>
                      </a:lvl6pPr>
                      <a:lvl7pPr marL="2743200" algn="l" rtl="0" eaLnBrk="1" latinLnBrk="0" hangingPunct="1">
                        <a:defRPr kumimoji="0" b="1" kern="1200">
                          <a:solidFill>
                            <a:schemeClr val="lt1"/>
                          </a:solidFill>
                          <a:latin typeface="Goudy Old Style"/>
                        </a:defRPr>
                      </a:lvl7pPr>
                      <a:lvl8pPr marL="3200400" algn="l" rtl="0" eaLnBrk="1" latinLnBrk="0" hangingPunct="1">
                        <a:defRPr kumimoji="0" b="1" kern="1200">
                          <a:solidFill>
                            <a:schemeClr val="lt1"/>
                          </a:solidFill>
                          <a:latin typeface="Goudy Old Style"/>
                        </a:defRPr>
                      </a:lvl8pPr>
                      <a:lvl9pPr marL="3657600" algn="l" rtl="0" eaLnBrk="1" latinLnBrk="0" hangingPunct="1">
                        <a:defRPr kumimoji="0" b="1" kern="1200">
                          <a:solidFill>
                            <a:schemeClr val="lt1"/>
                          </a:solidFill>
                          <a:latin typeface="Goudy Old Style"/>
                        </a:defRPr>
                      </a:lvl9pPr>
                    </a:lstStyle>
                    <a:p>
                      <a:pPr algn="ctr"/>
                      <a:r>
                        <a:rPr lang="en-US" sz="1600" dirty="0" smtClean="0"/>
                        <a:t>Difference</a:t>
                      </a:r>
                    </a:p>
                    <a:p>
                      <a:pPr algn="ctr"/>
                      <a:r>
                        <a:rPr lang="en-US" sz="1600" dirty="0" smtClean="0"/>
                        <a:t>Today &amp; 2018</a:t>
                      </a: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33399"/>
                    </a:solidFill>
                  </a:tcPr>
                </a:tc>
              </a:tr>
              <a:tr h="370840">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r>
                        <a:rPr lang="en-US" sz="1600" b="1" dirty="0" smtClean="0"/>
                        <a:t>System</a:t>
                      </a:r>
                      <a:r>
                        <a:rPr lang="en-US" sz="1600" b="1" baseline="0" dirty="0" smtClean="0"/>
                        <a:t> peak</a:t>
                      </a:r>
                      <a:endParaRPr lang="en-US" sz="1600" b="1" dirty="0" smtClean="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2 Pflop/s</a:t>
                      </a:r>
                      <a:endParaRPr lang="en-US" sz="1400" b="1"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1 Eflop/s</a:t>
                      </a:r>
                      <a:endParaRPr lang="en-US" sz="1400" b="1"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O(1000)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r>
              <a:tr h="370840">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r>
                        <a:rPr lang="en-US" sz="1600" b="1" dirty="0" smtClean="0"/>
                        <a:t>Power</a:t>
                      </a:r>
                      <a:endParaRPr lang="en-US" sz="16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6 MW</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~20 MW</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r>
              <a:tr h="370840">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r>
                        <a:rPr lang="en-US" sz="1600" b="1" dirty="0" smtClean="0"/>
                        <a:t>System memory</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0.3</a:t>
                      </a:r>
                      <a:r>
                        <a:rPr lang="en-US" sz="1400" b="1" baseline="0" dirty="0" smtClean="0"/>
                        <a:t> PB</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baseline="0" dirty="0" smtClean="0"/>
                        <a:t>32 - 64</a:t>
                      </a:r>
                      <a:r>
                        <a:rPr lang="en-US" sz="1400" b="1" dirty="0" smtClean="0"/>
                        <a:t> PB   </a:t>
                      </a:r>
                      <a:r>
                        <a:rPr lang="en-US" sz="1400" b="1" dirty="0" smtClean="0">
                          <a:solidFill>
                            <a:schemeClr val="tx1"/>
                          </a:solidFill>
                        </a:rPr>
                        <a:t>[ .03</a:t>
                      </a:r>
                      <a:r>
                        <a:rPr lang="en-US" sz="1400" b="1" baseline="0" dirty="0" smtClean="0">
                          <a:solidFill>
                            <a:schemeClr val="tx1"/>
                          </a:solidFill>
                        </a:rPr>
                        <a:t> Bytes/Flop ]</a:t>
                      </a:r>
                      <a:endParaRPr lang="en-US" sz="1400"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O(100)</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r>
              <a:tr h="370840">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r>
                        <a:rPr lang="en-US" sz="1600" b="1" dirty="0" smtClean="0"/>
                        <a:t>Node performance</a:t>
                      </a:r>
                      <a:endParaRPr lang="en-US" sz="16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125 </a:t>
                      </a:r>
                      <a:r>
                        <a:rPr lang="en-US" sz="1400" b="1" baseline="0" dirty="0" smtClean="0"/>
                        <a:t>GF</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1,2 </a:t>
                      </a:r>
                      <a:r>
                        <a:rPr lang="en-US" sz="1400" b="1" baseline="0" dirty="0" smtClean="0"/>
                        <a:t> or </a:t>
                      </a:r>
                      <a:r>
                        <a:rPr lang="en-US" sz="1400" b="1" dirty="0" smtClean="0"/>
                        <a:t>15TF</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O(10) – O(100)</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r>
              <a:tr h="370840">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r>
                        <a:rPr lang="en-US" sz="1600" b="1" dirty="0" smtClean="0"/>
                        <a:t>Node memory BW</a:t>
                      </a:r>
                      <a:endParaRPr lang="en-US" sz="16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25</a:t>
                      </a:r>
                      <a:r>
                        <a:rPr lang="en-US" sz="1400" b="1" baseline="0" dirty="0" smtClean="0"/>
                        <a:t> GB/s</a:t>
                      </a:r>
                    </a:p>
                    <a:p>
                      <a:pPr algn="ctr"/>
                      <a:r>
                        <a:rPr lang="en-US" sz="1400" b="1" baseline="0" smtClean="0"/>
                        <a:t>[.</a:t>
                      </a:r>
                      <a:r>
                        <a:rPr lang="en-US" sz="1400" b="1" baseline="0" dirty="0" smtClean="0"/>
                        <a:t>20 Bytes/Flop]</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2 - 4TB/s </a:t>
                      </a:r>
                      <a:r>
                        <a:rPr lang="en-US" sz="1400" b="1" dirty="0" smtClean="0">
                          <a:solidFill>
                            <a:srgbClr val="000000"/>
                          </a:solidFill>
                        </a:rPr>
                        <a:t>[ .002</a:t>
                      </a:r>
                      <a:r>
                        <a:rPr lang="en-US" sz="1400" b="1" baseline="0" dirty="0" smtClean="0">
                          <a:solidFill>
                            <a:srgbClr val="000000"/>
                          </a:solidFill>
                        </a:rPr>
                        <a:t> Bytes/Flop ]</a:t>
                      </a:r>
                      <a:endParaRPr lang="en-US" sz="1400" b="1" dirty="0">
                        <a:solidFill>
                          <a:srgbClr val="000000"/>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O(100)</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r>
              <a:tr h="370840">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r>
                        <a:rPr lang="en-US" sz="1600" b="1" dirty="0" smtClean="0"/>
                        <a:t>Node concurrency</a:t>
                      </a:r>
                      <a:endParaRPr lang="en-US" sz="16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12</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O(1k) or 10k</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O(100) – O(1000)</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r>
              <a:tr h="370840">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r>
                        <a:rPr lang="en-US" sz="1600" b="1" dirty="0" smtClean="0"/>
                        <a:t>Total</a:t>
                      </a:r>
                      <a:r>
                        <a:rPr lang="en-US" sz="1600" b="1" baseline="0" dirty="0" smtClean="0"/>
                        <a:t> Node </a:t>
                      </a:r>
                      <a:r>
                        <a:rPr lang="en-US" sz="1600" b="1" dirty="0" smtClean="0"/>
                        <a:t>Interconnect BW</a:t>
                      </a:r>
                      <a:endParaRPr lang="en-US" sz="16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3.5 GB/s</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200-400GB/s</a:t>
                      </a:r>
                    </a:p>
                    <a:p>
                      <a:pPr algn="ctr"/>
                      <a:r>
                        <a:rPr lang="en-US" sz="1400" b="1" dirty="0" smtClean="0"/>
                        <a:t>(1:4 or 1:8 from memory BW)</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O(100)</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r>
              <a:tr h="370840">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r>
                        <a:rPr lang="en-US" sz="1600" b="1" dirty="0" smtClean="0"/>
                        <a:t>System size (nodes)</a:t>
                      </a:r>
                      <a:endParaRPr lang="en-US" sz="16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18,700</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O(100,000) or O(1M)</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O(10) – O(100)</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r>
              <a:tr h="370840">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r>
                        <a:rPr lang="en-US" sz="1600" b="1" dirty="0" smtClean="0"/>
                        <a:t>Total concurrency</a:t>
                      </a:r>
                      <a:endParaRPr lang="en-US" sz="16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225,000</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O(billion)</a:t>
                      </a:r>
                      <a:r>
                        <a:rPr lang="en-US" sz="1400" b="1" baseline="0" dirty="0" smtClean="0"/>
                        <a:t> [O(10) to O(100) for latency hiding]</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O(10,000)</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r>
              <a:tr h="370840">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r>
                        <a:rPr lang="en-US" sz="1600" b="1" dirty="0" smtClean="0"/>
                        <a:t>Storage</a:t>
                      </a:r>
                      <a:endParaRPr lang="en-US" sz="16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15 PB</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500-1000 PB (&gt;10x</a:t>
                      </a:r>
                      <a:r>
                        <a:rPr lang="en-US" sz="1400" b="1" baseline="0" dirty="0" smtClean="0"/>
                        <a:t> system memory is min)</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O(10)</a:t>
                      </a:r>
                      <a:r>
                        <a:rPr lang="en-US" sz="1400" b="1" baseline="0" dirty="0" smtClean="0"/>
                        <a:t> – O(100)</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r>
              <a:tr h="370840">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r>
                        <a:rPr lang="en-US" sz="1600" b="1" dirty="0" smtClean="0"/>
                        <a:t>IO</a:t>
                      </a:r>
                      <a:endParaRPr lang="en-US" sz="16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0.2 TB</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60</a:t>
                      </a:r>
                      <a:r>
                        <a:rPr lang="en-US" sz="1400" b="1" baseline="0" dirty="0" smtClean="0"/>
                        <a:t> TB/</a:t>
                      </a:r>
                      <a:r>
                        <a:rPr lang="en-US" sz="1400" b="1" baseline="0" dirty="0" err="1" smtClean="0"/>
                        <a:t>s</a:t>
                      </a:r>
                      <a:r>
                        <a:rPr lang="en-US" sz="1400" b="1" baseline="0" dirty="0" smtClean="0"/>
                        <a:t> (how long to drain the machine)</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O(100)</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40000"/>
                      </a:srgbClr>
                    </a:solidFill>
                  </a:tcPr>
                </a:tc>
              </a:tr>
              <a:tr h="370840">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r>
                        <a:rPr lang="en-US" sz="1600" b="1" dirty="0" smtClean="0"/>
                        <a:t>MTTI</a:t>
                      </a:r>
                      <a:endParaRPr lang="en-US" sz="16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days</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O(1 day)</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c>
                  <a:txBody>
                    <a:bodyPr/>
                    <a:lstStyle>
                      <a:lvl1pPr marL="0" algn="l" rtl="0" eaLnBrk="1" latinLnBrk="0" hangingPunct="1">
                        <a:defRPr kumimoji="0" kern="1200">
                          <a:solidFill>
                            <a:schemeClr val="dk1"/>
                          </a:solidFill>
                          <a:latin typeface="Goudy Old Style"/>
                        </a:defRPr>
                      </a:lvl1pPr>
                      <a:lvl2pPr marL="457200" algn="l" rtl="0" eaLnBrk="1" latinLnBrk="0" hangingPunct="1">
                        <a:defRPr kumimoji="0" kern="1200">
                          <a:solidFill>
                            <a:schemeClr val="dk1"/>
                          </a:solidFill>
                          <a:latin typeface="Goudy Old Style"/>
                        </a:defRPr>
                      </a:lvl2pPr>
                      <a:lvl3pPr marL="914400" algn="l" rtl="0" eaLnBrk="1" latinLnBrk="0" hangingPunct="1">
                        <a:defRPr kumimoji="0" kern="1200">
                          <a:solidFill>
                            <a:schemeClr val="dk1"/>
                          </a:solidFill>
                          <a:latin typeface="Goudy Old Style"/>
                        </a:defRPr>
                      </a:lvl3pPr>
                      <a:lvl4pPr marL="1371600" algn="l" rtl="0" eaLnBrk="1" latinLnBrk="0" hangingPunct="1">
                        <a:defRPr kumimoji="0" kern="1200">
                          <a:solidFill>
                            <a:schemeClr val="dk1"/>
                          </a:solidFill>
                          <a:latin typeface="Goudy Old Style"/>
                        </a:defRPr>
                      </a:lvl4pPr>
                      <a:lvl5pPr marL="1828800" algn="l" rtl="0" eaLnBrk="1" latinLnBrk="0" hangingPunct="1">
                        <a:defRPr kumimoji="0" kern="1200">
                          <a:solidFill>
                            <a:schemeClr val="dk1"/>
                          </a:solidFill>
                          <a:latin typeface="Goudy Old Style"/>
                        </a:defRPr>
                      </a:lvl5pPr>
                      <a:lvl6pPr marL="2286000" algn="l" rtl="0" eaLnBrk="1" latinLnBrk="0" hangingPunct="1">
                        <a:defRPr kumimoji="0" kern="1200">
                          <a:solidFill>
                            <a:schemeClr val="dk1"/>
                          </a:solidFill>
                          <a:latin typeface="Goudy Old Style"/>
                        </a:defRPr>
                      </a:lvl6pPr>
                      <a:lvl7pPr marL="2743200" algn="l" rtl="0" eaLnBrk="1" latinLnBrk="0" hangingPunct="1">
                        <a:defRPr kumimoji="0" kern="1200">
                          <a:solidFill>
                            <a:schemeClr val="dk1"/>
                          </a:solidFill>
                          <a:latin typeface="Goudy Old Style"/>
                        </a:defRPr>
                      </a:lvl7pPr>
                      <a:lvl8pPr marL="3200400" algn="l" rtl="0" eaLnBrk="1" latinLnBrk="0" hangingPunct="1">
                        <a:defRPr kumimoji="0" kern="1200">
                          <a:solidFill>
                            <a:schemeClr val="dk1"/>
                          </a:solidFill>
                          <a:latin typeface="Goudy Old Style"/>
                        </a:defRPr>
                      </a:lvl8pPr>
                      <a:lvl9pPr marL="3657600" algn="l" rtl="0" eaLnBrk="1" latinLnBrk="0" hangingPunct="1">
                        <a:defRPr kumimoji="0" kern="1200">
                          <a:solidFill>
                            <a:schemeClr val="dk1"/>
                          </a:solidFill>
                          <a:latin typeface="Goudy Old Style"/>
                        </a:defRPr>
                      </a:lvl9pPr>
                    </a:lstStyle>
                    <a:p>
                      <a:pPr algn="ctr"/>
                      <a:r>
                        <a:rPr lang="en-US" sz="1400" b="1" dirty="0" smtClean="0"/>
                        <a:t>- O(10)</a:t>
                      </a:r>
                      <a:endParaRPr 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860908">
                        <a:tint val="20000"/>
                      </a:srgbClr>
                    </a:solidFill>
                  </a:tcPr>
                </a:tc>
              </a:tr>
            </a:tbl>
          </a:graphicData>
        </a:graphic>
      </p:graphicFrame>
      <p:sp>
        <p:nvSpPr>
          <p:cNvPr id="6" name="Oval 5"/>
          <p:cNvSpPr/>
          <p:nvPr/>
        </p:nvSpPr>
        <p:spPr>
          <a:xfrm>
            <a:off x="107504" y="3097194"/>
            <a:ext cx="8496944" cy="86409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Tree>
    <p:extLst>
      <p:ext uri="{BB962C8B-B14F-4D97-AF65-F5344CB8AC3E}">
        <p14:creationId xmlns:p14="http://schemas.microsoft.com/office/powerpoint/2010/main" val="3173769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11. Gather </a:t>
            </a:r>
            <a:r>
              <a:rPr lang="en-US" dirty="0" err="1"/>
              <a:t>perftools</a:t>
            </a:r>
            <a:r>
              <a:rPr lang="en-US" dirty="0"/>
              <a:t> statistics on code and identify bottlenecks </a:t>
            </a:r>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150</a:t>
            </a:fld>
            <a:endParaRPr lang="en-US"/>
          </a:p>
        </p:txBody>
      </p:sp>
      <p:sp>
        <p:nvSpPr>
          <p:cNvPr id="7" name="TextBox 6"/>
          <p:cNvSpPr txBox="1"/>
          <p:nvPr/>
        </p:nvSpPr>
        <p:spPr>
          <a:xfrm>
            <a:off x="-26773" y="990600"/>
            <a:ext cx="9571851" cy="6063198"/>
          </a:xfrm>
          <a:prstGeom prst="rect">
            <a:avLst/>
          </a:prstGeom>
          <a:noFill/>
        </p:spPr>
        <p:txBody>
          <a:bodyPr wrap="none" rtlCol="0">
            <a:spAutoFit/>
          </a:bodyPr>
          <a:lstStyle/>
          <a:p>
            <a:r>
              <a:rPr lang="en-US" sz="1000" dirty="0">
                <a:latin typeface="Courier New" pitchFamily="49" charset="0"/>
                <a:cs typeface="Courier New" pitchFamily="49" charset="0"/>
              </a:rPr>
              <a:t>Table 1:  Time and Bytes Transferred for Accelerator Regions</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Acc</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Acc</a:t>
            </a:r>
            <a:r>
              <a:rPr lang="en-US" sz="1000" dirty="0">
                <a:latin typeface="Courier New" pitchFamily="49" charset="0"/>
                <a:cs typeface="Courier New" pitchFamily="49" charset="0"/>
              </a:rPr>
              <a:t>  |   Host  | </a:t>
            </a:r>
            <a:r>
              <a:rPr lang="en-US" sz="1000" dirty="0" err="1">
                <a:latin typeface="Courier New" pitchFamily="49" charset="0"/>
                <a:cs typeface="Courier New" pitchFamily="49" charset="0"/>
              </a:rPr>
              <a:t>Acc</a:t>
            </a:r>
            <a:r>
              <a:rPr lang="en-US" sz="1000" dirty="0">
                <a:latin typeface="Courier New" pitchFamily="49" charset="0"/>
                <a:cs typeface="Courier New" pitchFamily="49" charset="0"/>
              </a:rPr>
              <a:t> Copy  | </a:t>
            </a:r>
            <a:r>
              <a:rPr lang="en-US" sz="1000" dirty="0" err="1">
                <a:latin typeface="Courier New" pitchFamily="49" charset="0"/>
                <a:cs typeface="Courier New" pitchFamily="49" charset="0"/>
              </a:rPr>
              <a:t>Acc</a:t>
            </a:r>
            <a:r>
              <a:rPr lang="en-US" sz="1000" dirty="0">
                <a:latin typeface="Courier New" pitchFamily="49" charset="0"/>
                <a:cs typeface="Courier New" pitchFamily="49" charset="0"/>
              </a:rPr>
              <a:t> Copy  | Events  |Function</a:t>
            </a:r>
          </a:p>
          <a:p>
            <a:r>
              <a:rPr lang="en-US" sz="1000" dirty="0">
                <a:latin typeface="Courier New" pitchFamily="49" charset="0"/>
                <a:cs typeface="Courier New" pitchFamily="49" charset="0"/>
              </a:rPr>
              <a:t> Time%  |   Time  |   Time  |       In  |      Out  |         | Thread=HIDE</a:t>
            </a:r>
          </a:p>
          <a:p>
            <a:r>
              <a:rPr lang="en-US" sz="1000" dirty="0">
                <a:latin typeface="Courier New" pitchFamily="49" charset="0"/>
                <a:cs typeface="Courier New" pitchFamily="49" charset="0"/>
              </a:rPr>
              <a:t>        |         |         | (</a:t>
            </a:r>
            <a:r>
              <a:rPr lang="en-US" sz="1000" dirty="0" err="1">
                <a:latin typeface="Courier New" pitchFamily="49" charset="0"/>
                <a:cs typeface="Courier New" pitchFamily="49" charset="0"/>
              </a:rPr>
              <a:t>MBytes</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MBytes</a:t>
            </a:r>
            <a:r>
              <a:rPr lang="en-US" sz="1000" dirty="0">
                <a:latin typeface="Courier New" pitchFamily="49" charset="0"/>
                <a:cs typeface="Courier New" pitchFamily="49" charset="0"/>
              </a:rPr>
              <a:t>)  |         |</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100.0% | 130.491 | 140.390 |     50831 |     96209 |  897204 |Total</a:t>
            </a:r>
          </a:p>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17.1% |  22.301 |   0.118 |        -- |        -- |     600 |reaction_rate_vec_.ACC_ASYNC_KERNEL@li.167</a:t>
            </a:r>
          </a:p>
          <a:p>
            <a:r>
              <a:rPr lang="en-US" sz="1000" dirty="0">
                <a:latin typeface="Courier New" pitchFamily="49" charset="0"/>
                <a:cs typeface="Courier New" pitchFamily="49" charset="0"/>
              </a:rPr>
              <a:t>|   8.9% |  11.634 |   0.069 |        -- |        -- |     600 |rhsf_.ACC_ASYNC_KERNEL@li.916</a:t>
            </a:r>
          </a:p>
          <a:p>
            <a:r>
              <a:rPr lang="en-US" sz="1000" dirty="0">
                <a:latin typeface="Courier New" pitchFamily="49" charset="0"/>
                <a:cs typeface="Courier New" pitchFamily="49" charset="0"/>
              </a:rPr>
              <a:t>|   5.1% |   6.594 |   0.810 |      6961 |        -- |    8400 |derivative_xyz_wait_np$derivative_m_.ACC_ASYNC_COPY@li.559</a:t>
            </a:r>
          </a:p>
          <a:p>
            <a:r>
              <a:rPr lang="en-US" sz="1000" dirty="0">
                <a:latin typeface="Courier New" pitchFamily="49" charset="0"/>
                <a:cs typeface="Courier New" pitchFamily="49" charset="0"/>
              </a:rPr>
              <a:t>|   4.5% |   5.815 |   0.004 |        -- |        -- |     100 |computecoefficients_r_.ACC_ASYNC_KERNEL@li.155</a:t>
            </a:r>
          </a:p>
          <a:p>
            <a:r>
              <a:rPr lang="en-US" sz="1000" dirty="0">
                <a:latin typeface="Courier New" pitchFamily="49" charset="0"/>
                <a:cs typeface="Courier New" pitchFamily="49" charset="0"/>
              </a:rPr>
              <a:t>|   3.7% |   4.829 |   0.820 |      6961 |        -- |    8400 |derivative_xyz_wait_np$derivative_m_.ACC_ASYNC_COPY@li.554</a:t>
            </a:r>
          </a:p>
          <a:p>
            <a:r>
              <a:rPr lang="en-US" sz="1000" dirty="0">
                <a:latin typeface="Courier New" pitchFamily="49" charset="0"/>
                <a:cs typeface="Courier New" pitchFamily="49" charset="0"/>
              </a:rPr>
              <a:t>|   3.5% |   4.503 |   0.872 |      6961 |        -- |    8400 |derivative_xyz_wait_np$derivative_m_.ACC_ASYNC_COPY@li.549</a:t>
            </a:r>
          </a:p>
          <a:p>
            <a:r>
              <a:rPr lang="en-US" sz="1000" dirty="0">
                <a:latin typeface="Courier New" pitchFamily="49" charset="0"/>
                <a:cs typeface="Courier New" pitchFamily="49" charset="0"/>
              </a:rPr>
              <a:t>|   3.1% |   4.022 |   0.176 |        -- |      6497 |    1800 |derivative_z_pack_np_.ACC_ASYNC_COPY@li.577</a:t>
            </a:r>
          </a:p>
          <a:p>
            <a:r>
              <a:rPr lang="en-US" sz="1000" dirty="0">
                <a:latin typeface="Courier New" pitchFamily="49" charset="0"/>
                <a:cs typeface="Courier New" pitchFamily="49" charset="0"/>
              </a:rPr>
              <a:t>|   2.9% |   3.842 |   0.241 |        -- |      6497 |    1800 |derivative_z_pack_np_.ACC_ASYNC_COPY@li.619</a:t>
            </a:r>
          </a:p>
          <a:p>
            <a:r>
              <a:rPr lang="en-US" sz="1000" dirty="0">
                <a:latin typeface="Courier New" pitchFamily="49" charset="0"/>
                <a:cs typeface="Courier New" pitchFamily="49" charset="0"/>
              </a:rPr>
              <a:t>|   2.9% |   3.809 |   0.018 |        -- |        -- |     600 |rhsf_.ACC_ASYNC_KERNEL@li.1737</a:t>
            </a:r>
          </a:p>
          <a:p>
            <a:r>
              <a:rPr lang="en-US" sz="1000" dirty="0">
                <a:latin typeface="Courier New" pitchFamily="49" charset="0"/>
                <a:cs typeface="Courier New" pitchFamily="49" charset="0"/>
              </a:rPr>
              <a:t>|   2.8% |   3.598 |   0.071 |        -- |        -- |     600 |rhsf_.ACC_ASYNC_KERNEL@li.1680</a:t>
            </a:r>
          </a:p>
          <a:p>
            <a:r>
              <a:rPr lang="en-US" sz="1000" dirty="0">
                <a:latin typeface="Courier New" pitchFamily="49" charset="0"/>
                <a:cs typeface="Courier New" pitchFamily="49" charset="0"/>
              </a:rPr>
              <a:t>|   2.7% |   3.517 |   2.074 |      6961 |        -- |    8400 |derivative_xyz_wait_np$derivative_m_.ACC_ASYNC_COPY@li.544</a:t>
            </a:r>
          </a:p>
          <a:p>
            <a:r>
              <a:rPr lang="en-US" sz="1000" dirty="0">
                <a:latin typeface="Courier New" pitchFamily="49" charset="0"/>
                <a:cs typeface="Courier New" pitchFamily="49" charset="0"/>
              </a:rPr>
              <a:t>|   2.3% |   3.060 |   0.009 |        -- |     19491 |     100 |integrate_.ACC_ASYNC_COPY@li.75</a:t>
            </a:r>
          </a:p>
          <a:p>
            <a:r>
              <a:rPr lang="en-US" sz="1000" dirty="0">
                <a:latin typeface="Courier New" pitchFamily="49" charset="0"/>
                <a:cs typeface="Courier New" pitchFamily="49" charset="0"/>
              </a:rPr>
              <a:t>|   2.2% |   2.856 |   0.174 |        -- |      6497 |    1800 |derivative_y_pack_np_.ACC_ASYNC_COPY@li.650</a:t>
            </a:r>
          </a:p>
          <a:p>
            <a:r>
              <a:rPr lang="en-US" sz="1000" dirty="0">
                <a:latin typeface="Courier New" pitchFamily="49" charset="0"/>
                <a:cs typeface="Courier New" pitchFamily="49" charset="0"/>
              </a:rPr>
              <a:t>|   2.1% |   2.801 |   0.175 |        -- |      6497 |    1800 |derivative_y_pack_np_.ACC_ASYNC_COPY@li.608</a:t>
            </a:r>
          </a:p>
          <a:p>
            <a:r>
              <a:rPr lang="en-US" sz="1000" dirty="0">
                <a:latin typeface="Courier New" pitchFamily="49" charset="0"/>
                <a:cs typeface="Courier New" pitchFamily="49" charset="0"/>
              </a:rPr>
              <a:t>|   1.9% |   2.529 |   0.068 |        -- |        -- |     600 |rhsf_.ACC_ASYNC_KERNEL@li.624</a:t>
            </a:r>
          </a:p>
          <a:p>
            <a:r>
              <a:rPr lang="en-US" sz="1000" dirty="0">
                <a:latin typeface="Courier New" pitchFamily="49" charset="0"/>
                <a:cs typeface="Courier New" pitchFamily="49" charset="0"/>
              </a:rPr>
              <a:t>|   1.9% |   2.526 |   0.080 |        -- |        -- |     600 |rhsf_.ACC_ASYNC_KERNEL@li.1636</a:t>
            </a:r>
          </a:p>
          <a:p>
            <a:r>
              <a:rPr lang="en-US" sz="1000" dirty="0">
                <a:latin typeface="Courier New" pitchFamily="49" charset="0"/>
                <a:cs typeface="Courier New" pitchFamily="49" charset="0"/>
              </a:rPr>
              <a:t>|   1.8% |   2.402 |   0.084 |        -- |        -- |     600 |rhsf_.ACC_ASYNC_KERNEL@li.400</a:t>
            </a:r>
          </a:p>
          <a:p>
            <a:r>
              <a:rPr lang="en-US" sz="1000" dirty="0">
                <a:latin typeface="Courier New" pitchFamily="49" charset="0"/>
                <a:cs typeface="Courier New" pitchFamily="49" charset="0"/>
              </a:rPr>
              <a:t>|   1.8% |   2.399 |   0.066 |        -- |        -- |     600 |rhsf_.ACC_ASYNC_KERNEL@li.450</a:t>
            </a:r>
          </a:p>
          <a:p>
            <a:r>
              <a:rPr lang="en-US" sz="1000" dirty="0">
                <a:latin typeface="Courier New" pitchFamily="49" charset="0"/>
                <a:cs typeface="Courier New" pitchFamily="49" charset="0"/>
              </a:rPr>
              <a:t>|   1.8% |   2.375 |   2.799 |        -- |      7341 |     600 |save_bc_deriv1$rhsf_.ACC_ASYNC_COPY@li.248</a:t>
            </a:r>
          </a:p>
          <a:p>
            <a:r>
              <a:rPr lang="en-US" sz="1000" dirty="0">
                <a:latin typeface="Courier New" pitchFamily="49" charset="0"/>
                <a:cs typeface="Courier New" pitchFamily="49" charset="0"/>
              </a:rPr>
              <a:t>|   1.7% |   2.251 |   0.777 |      6961 |        -- |    8400 |derivative_xyz_wait_np$derivative_m_.ACC_ASYNC_COPY@li.534</a:t>
            </a:r>
          </a:p>
          <a:p>
            <a:r>
              <a:rPr lang="en-US" sz="1000" dirty="0">
                <a:latin typeface="Courier New" pitchFamily="49" charset="0"/>
                <a:cs typeface="Courier New" pitchFamily="49" charset="0"/>
              </a:rPr>
              <a:t>|   1.6% |   2.145 |   0.770 |      6961 |        -- |    8400 |derivative_xyz_wait_np$derivative_m_.ACC_ASYNC_COPY@li.539</a:t>
            </a:r>
          </a:p>
          <a:p>
            <a:r>
              <a:rPr lang="en-US" sz="1000" dirty="0">
                <a:latin typeface="Courier New" pitchFamily="49" charset="0"/>
                <a:cs typeface="Courier New" pitchFamily="49" charset="0"/>
              </a:rPr>
              <a:t>|   1.6% |   2.043 |   0.043 |        -- |        -- |     100 |computecoefficients_r_.ACC_ASYNC_KERNEL@li.225</a:t>
            </a:r>
          </a:p>
          <a:p>
            <a:r>
              <a:rPr lang="en-US" sz="1000" dirty="0">
                <a:latin typeface="Courier New" pitchFamily="49" charset="0"/>
                <a:cs typeface="Courier New" pitchFamily="49" charset="0"/>
              </a:rPr>
              <a:t>|   1.5% |   1.938 |   0.066 |        -- |        -- |     600 |rhsf_.ACC_ASYNC_KERNEL@li.493</a:t>
            </a:r>
          </a:p>
          <a:p>
            <a:r>
              <a:rPr lang="en-US" sz="1000" dirty="0">
                <a:latin typeface="Courier New" pitchFamily="49" charset="0"/>
                <a:cs typeface="Courier New" pitchFamily="49" charset="0"/>
              </a:rPr>
              <a:t>|   1.4% |   1.877 |   0.172 |        -- |      6497 |    1800 |derivative_x_pack_np_.ACC_ASYNC_COPY@li.640</a:t>
            </a:r>
          </a:p>
          <a:p>
            <a:r>
              <a:rPr lang="en-US" sz="1000" dirty="0">
                <a:latin typeface="Courier New" pitchFamily="49" charset="0"/>
                <a:cs typeface="Courier New" pitchFamily="49" charset="0"/>
              </a:rPr>
              <a:t>|   1.3% |   1.734 |   1.674 |      3544 |        -- |     600 |rhsf_.ACC_ASYNC_COPY@li.2436</a:t>
            </a:r>
          </a:p>
          <a:p>
            <a:r>
              <a:rPr lang="en-US" sz="1000" dirty="0">
                <a:latin typeface="Courier New" pitchFamily="49" charset="0"/>
                <a:cs typeface="Courier New" pitchFamily="49" charset="0"/>
              </a:rPr>
              <a:t>|   1.1% |   1.444 |   1.270 |        -- |   464.062 |    6600 |derivative_x_pack_.ACC_ASYNC_COPY@li.463</a:t>
            </a:r>
          </a:p>
          <a:p>
            <a:r>
              <a:rPr lang="en-US" sz="1000" dirty="0">
                <a:latin typeface="Courier New" pitchFamily="49" charset="0"/>
                <a:cs typeface="Courier New" pitchFamily="49" charset="0"/>
              </a:rPr>
              <a:t>|   1.0% |   1.254 |   0.027 |        -- |        -- |     700 |calc_primary_vars_.ACC_ASYNC_KERNEL@li.47</a:t>
            </a:r>
          </a:p>
          <a:p>
            <a:r>
              <a:rPr lang="en-US" sz="1000" dirty="0">
                <a:latin typeface="Courier New" pitchFamily="49" charset="0"/>
                <a:cs typeface="Courier New" pitchFamily="49" charset="0"/>
              </a:rPr>
              <a:t>|   1.0% |   1.247 |   0.160 |        -- |      6497 |    1800 |derivative_x_pack_np_.ACC_ASYNC_COPY@li.598</a:t>
            </a:r>
          </a:p>
          <a:p>
            <a:r>
              <a:rPr lang="en-US" sz="1000" dirty="0">
                <a:latin typeface="Courier New" pitchFamily="49" charset="0"/>
                <a:cs typeface="Courier New" pitchFamily="49" charset="0"/>
              </a:rPr>
              <a:t>|========================================================================================================================</a:t>
            </a:r>
          </a:p>
          <a:p>
            <a:endParaRPr lang="en-US" dirty="0"/>
          </a:p>
        </p:txBody>
      </p:sp>
    </p:spTree>
    <p:extLst>
      <p:ext uri="{BB962C8B-B14F-4D97-AF65-F5344CB8AC3E}">
        <p14:creationId xmlns:p14="http://schemas.microsoft.com/office/powerpoint/2010/main" val="421521198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11. Continued</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151</a:t>
            </a:fld>
            <a:endParaRPr lang="en-US"/>
          </a:p>
        </p:txBody>
      </p:sp>
      <p:sp>
        <p:nvSpPr>
          <p:cNvPr id="7" name="TextBox 6"/>
          <p:cNvSpPr txBox="1"/>
          <p:nvPr/>
        </p:nvSpPr>
        <p:spPr>
          <a:xfrm>
            <a:off x="-26773" y="990600"/>
            <a:ext cx="8956298" cy="5786199"/>
          </a:xfrm>
          <a:prstGeom prst="rect">
            <a:avLst/>
          </a:prstGeom>
          <a:noFill/>
        </p:spPr>
        <p:txBody>
          <a:bodyPr wrap="none" rtlCol="0">
            <a:spAutoFit/>
          </a:bodyPr>
          <a:lstStyle/>
          <a:p>
            <a:r>
              <a:rPr lang="en-US" sz="1000" dirty="0">
                <a:latin typeface="Courier New" pitchFamily="49" charset="0"/>
                <a:cs typeface="Courier New" pitchFamily="49" charset="0"/>
              </a:rPr>
              <a:t>Table 1:  Profile by Function Group and Function</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Time%  |      Time  |    </a:t>
            </a:r>
            <a:r>
              <a:rPr lang="en-US" sz="1000" dirty="0" err="1">
                <a:latin typeface="Courier New" pitchFamily="49" charset="0"/>
                <a:cs typeface="Courier New" pitchFamily="49" charset="0"/>
              </a:rPr>
              <a:t>Imb</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Imb</a:t>
            </a:r>
            <a:r>
              <a:rPr lang="en-US" sz="1000" dirty="0">
                <a:latin typeface="Courier New" pitchFamily="49" charset="0"/>
                <a:cs typeface="Courier New" pitchFamily="49" charset="0"/>
              </a:rPr>
              <a:t>.  |    Calls  |Group</a:t>
            </a:r>
          </a:p>
          <a:p>
            <a:r>
              <a:rPr lang="en-US" sz="1000" dirty="0">
                <a:latin typeface="Courier New" pitchFamily="49" charset="0"/>
                <a:cs typeface="Courier New" pitchFamily="49" charset="0"/>
              </a:rPr>
              <a:t>        |            |    Time  | Time%  |           | Function</a:t>
            </a:r>
          </a:p>
          <a:p>
            <a:r>
              <a:rPr lang="en-US" sz="1000" dirty="0">
                <a:latin typeface="Courier New" pitchFamily="49" charset="0"/>
                <a:cs typeface="Courier New" pitchFamily="49" charset="0"/>
              </a:rPr>
              <a:t>        |            |          |        |           |  Thread=HIDE</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100.0% | 174.160022 |       -- |     -- | 4867603.0 |Total</a:t>
            </a:r>
          </a:p>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92.4% | 160.926071 |       -- |     -- | 2676780.0 |USER</a:t>
            </a:r>
          </a:p>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12.8% |  22.319336 | 0.000000 |   0.0% |     600.0 |reaction_rate_vec_.ACC_SYNC_WAIT@li.5008</a:t>
            </a:r>
          </a:p>
          <a:p>
            <a:r>
              <a:rPr lang="en-US" sz="1000" dirty="0">
                <a:latin typeface="Courier New" pitchFamily="49" charset="0"/>
                <a:cs typeface="Courier New" pitchFamily="49" charset="0"/>
              </a:rPr>
              <a:t>||  10.3% |  17.997279 | 0.000000 |   0.0% |     600.0 |rhsf_.ACC_DATA_REGION@li.256</a:t>
            </a:r>
          </a:p>
          <a:p>
            <a:r>
              <a:rPr lang="en-US" sz="1000" dirty="0">
                <a:latin typeface="Courier New" pitchFamily="49" charset="0"/>
                <a:cs typeface="Courier New" pitchFamily="49" charset="0"/>
              </a:rPr>
              <a:t>||   7.6% |  13.238744 | 0.000000 |   0.0% |    6600.0 |derivative_z_pack_.ACC_ASYNC_KERNEL@li.479</a:t>
            </a:r>
          </a:p>
          <a:p>
            <a:r>
              <a:rPr lang="en-US" sz="1000" dirty="0">
                <a:latin typeface="Courier New" pitchFamily="49" charset="0"/>
                <a:cs typeface="Courier New" pitchFamily="49" charset="0"/>
              </a:rPr>
              <a:t>||   3.4% |   5.842934 | 0.000000 |   0.0% |    3000.0 |derivative_xyz_wait_np$derivative_m_.ACC_SYNC_WAIT@li.567</a:t>
            </a:r>
          </a:p>
          <a:p>
            <a:r>
              <a:rPr lang="en-US" sz="1000" dirty="0">
                <a:latin typeface="Courier New" pitchFamily="49" charset="0"/>
                <a:cs typeface="Courier New" pitchFamily="49" charset="0"/>
              </a:rPr>
              <a:t>||   3.3% |   5.817360 | 0.000000 |   0.0% |     100.0 |computecoefficients_r_.ACC_SYNC_WAIT@li.222</a:t>
            </a:r>
          </a:p>
          <a:p>
            <a:r>
              <a:rPr lang="en-US" sz="1000" dirty="0">
                <a:latin typeface="Courier New" pitchFamily="49" charset="0"/>
                <a:cs typeface="Courier New" pitchFamily="49" charset="0"/>
              </a:rPr>
              <a:t>||   2.7% |   4.743826 | 0.000321 |   0.0% |     600.0 |rhsf_.LOOP@li.2268</a:t>
            </a:r>
          </a:p>
          <a:p>
            <a:r>
              <a:rPr lang="en-US" sz="1000" dirty="0">
                <a:latin typeface="Courier New" pitchFamily="49" charset="0"/>
                <a:cs typeface="Courier New" pitchFamily="49" charset="0"/>
              </a:rPr>
              <a:t>||   2.3% |   3.991119 | 0.000000 |   0.0% |    6600.0 |derivative_x_send_.ACC_SYNC_WAIT@li.717</a:t>
            </a:r>
          </a:p>
          <a:p>
            <a:r>
              <a:rPr lang="en-US" sz="1000" dirty="0">
                <a:latin typeface="Courier New" pitchFamily="49" charset="0"/>
                <a:cs typeface="Courier New" pitchFamily="49" charset="0"/>
              </a:rPr>
              <a:t>||   1.8% |   3.072952 | 0.000000 |   0.0% |     100.0 |integrate_.ACC_SYNC_WAIT@li.75</a:t>
            </a:r>
          </a:p>
          <a:p>
            <a:r>
              <a:rPr lang="en-US" sz="1000" dirty="0">
                <a:latin typeface="Courier New" pitchFamily="49" charset="0"/>
                <a:cs typeface="Courier New" pitchFamily="49" charset="0"/>
              </a:rPr>
              <a:t>||   1.7% |   3.040157 | 0.000000 |   0.0% |  201600.0 |deriv_inplane_1_</a:t>
            </a:r>
          </a:p>
          <a:p>
            <a:r>
              <a:rPr lang="en-US" sz="1000" dirty="0">
                <a:latin typeface="Courier New" pitchFamily="49" charset="0"/>
                <a:cs typeface="Courier New" pitchFamily="49" charset="0"/>
              </a:rPr>
              <a:t>||   1.7% |   3.024576 | 0.000000 |   0.0% |     560.0 |</a:t>
            </a:r>
            <a:r>
              <a:rPr lang="en-US" sz="1000" dirty="0" err="1">
                <a:latin typeface="Courier New" pitchFamily="49" charset="0"/>
                <a:cs typeface="Courier New" pitchFamily="49" charset="0"/>
              </a:rPr>
              <a:t>filter$filter_m</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1.7% |   3.019308 | 0.000000 |   0.0% |     700.0 |calc_primary_vars_.ACC_SYNC_WAIT@li.157</a:t>
            </a:r>
          </a:p>
          <a:p>
            <a:r>
              <a:rPr lang="en-US" sz="1000" dirty="0">
                <a:latin typeface="Courier New" pitchFamily="49" charset="0"/>
                <a:cs typeface="Courier New" pitchFamily="49" charset="0"/>
              </a:rPr>
              <a:t>||   1.6% |   2.798427 | 0.000000 |   0.0% |     600.0 |save_bc_deriv1$rhsf_.ACC_ASYNC_COPY@li.248</a:t>
            </a:r>
          </a:p>
          <a:p>
            <a:r>
              <a:rPr lang="en-US" sz="1000" dirty="0">
                <a:latin typeface="Courier New" pitchFamily="49" charset="0"/>
                <a:cs typeface="Courier New" pitchFamily="49" charset="0"/>
              </a:rPr>
              <a:t>||   1.2% |   2.111812 | 0.000000 |   0.0% |  201600.0 |deriv_inplane_2_</a:t>
            </a:r>
          </a:p>
          <a:p>
            <a:r>
              <a:rPr lang="en-US" sz="1000" dirty="0">
                <a:latin typeface="Courier New" pitchFamily="49" charset="0"/>
                <a:cs typeface="Courier New" pitchFamily="49" charset="0"/>
              </a:rPr>
              <a:t>||   1.2% |   2.071792 | 0.000000 |   0.0% |    8400.0 |derivative_xyz_wait_np$derivative_m_.ACC_ASYNC_COPY@li.544</a:t>
            </a:r>
          </a:p>
          <a:p>
            <a:r>
              <a:rPr lang="en-US" sz="1000" dirty="0">
                <a:latin typeface="Courier New" pitchFamily="49" charset="0"/>
                <a:cs typeface="Courier New" pitchFamily="49" charset="0"/>
              </a:rPr>
              <a:t>||   1.2% |   2.006773 | 0.000000 |   0.0% |     100.0 |computecoefficients_r_.ACC_SYNC_WAIT@li.1748</a:t>
            </a:r>
          </a:p>
          <a:p>
            <a:r>
              <a:rPr lang="en-US" sz="1000" dirty="0">
                <a:latin typeface="Courier New" pitchFamily="49" charset="0"/>
                <a:cs typeface="Courier New" pitchFamily="49" charset="0"/>
              </a:rPr>
              <a:t>||   1.1% |   1.975207 | 0.000000 |   0.0% |    6600.0 |derivative_z_pack_.ACC_ASYNC_COPY@li.454</a:t>
            </a:r>
          </a:p>
          <a:p>
            <a:r>
              <a:rPr lang="en-US" sz="1000" dirty="0">
                <a:latin typeface="Courier New" pitchFamily="49" charset="0"/>
                <a:cs typeface="Courier New" pitchFamily="49" charset="0"/>
              </a:rPr>
              <a:t>||   1.1% |   1.914216 | 0.000000 |   0.0% |     100.0 |</a:t>
            </a:r>
            <a:r>
              <a:rPr lang="en-US" sz="1000" dirty="0" err="1">
                <a:latin typeface="Courier New" pitchFamily="49" charset="0"/>
                <a:cs typeface="Courier New" pitchFamily="49" charset="0"/>
              </a:rPr>
              <a:t>controller$rk_m</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1.0% |   1.673879 | 0.000000 |   0.0% |     600.0 |rhsf_.ACC_ASYNC_COPY@li.2436</a:t>
            </a:r>
          </a:p>
          <a:p>
            <a:r>
              <a:rPr lang="en-US" sz="1000" dirty="0">
                <a:latin typeface="Courier New" pitchFamily="49" charset="0"/>
                <a:cs typeface="Courier New" pitchFamily="49" charset="0"/>
              </a:rPr>
              <a:t>||   0.9% |   1.615192 | 0.000000 |   0.0% |     600.0 |rhsf_.ACC_ASYNC_COPY@li.2187</a:t>
            </a:r>
          </a:p>
          <a:p>
            <a:r>
              <a:rPr lang="en-US" sz="1000" dirty="0">
                <a:latin typeface="Courier New" pitchFamily="49" charset="0"/>
                <a:cs typeface="Courier New" pitchFamily="49" charset="0"/>
              </a:rPr>
              <a:t>||   0.9% |   1.598921 | 0.000000 |   0.0% |     600.0 |rhsf_.ACC_ASYNC_COPY@li.2189</a:t>
            </a:r>
          </a:p>
          <a:p>
            <a:r>
              <a:rPr lang="en-US" sz="1000" dirty="0">
                <a:latin typeface="Courier New" pitchFamily="49" charset="0"/>
                <a:cs typeface="Courier New" pitchFamily="49" charset="0"/>
              </a:rPr>
              <a:t>||   0.9% |   1.586929 | 0.000000 |   0.0% |     600.0 |rhsf_.ACC_ASYNC_COPY@li.2191</a:t>
            </a:r>
          </a:p>
          <a:p>
            <a:r>
              <a:rPr lang="en-US" sz="1000" dirty="0">
                <a:latin typeface="Courier New" pitchFamily="49" charset="0"/>
                <a:cs typeface="Courier New" pitchFamily="49" charset="0"/>
              </a:rPr>
              <a:t>||   0.7% |   1.268257 | 0.000000 |   0.0% |    6600.0 |derivative_x_pack_.ACC_ASYNC_COPY@li.463</a:t>
            </a:r>
          </a:p>
          <a:p>
            <a:r>
              <a:rPr lang="en-US" sz="1000" dirty="0">
                <a:latin typeface="Courier New" pitchFamily="49" charset="0"/>
                <a:cs typeface="Courier New" pitchFamily="49" charset="0"/>
              </a:rPr>
              <a:t>||   0.6% |   1.080301 | 0.001090 |   0.1% |     600.0 |rhsf_.LOOP@li.2411</a:t>
            </a:r>
          </a:p>
          <a:p>
            <a:r>
              <a:rPr lang="en-US" sz="1000" dirty="0">
                <a:latin typeface="Courier New" pitchFamily="49" charset="0"/>
                <a:cs typeface="Courier New" pitchFamily="49" charset="0"/>
              </a:rPr>
              <a:t>||   0.5% |   0.949635 | 0.000000 |   0.0% |     100.0 |integrate_.ACC_SYNC_WAIT@li.145</a:t>
            </a:r>
          </a:p>
          <a:p>
            <a:r>
              <a:rPr lang="en-US" sz="1000" dirty="0">
                <a:latin typeface="Courier New" pitchFamily="49" charset="0"/>
                <a:cs typeface="Courier New" pitchFamily="49" charset="0"/>
              </a:rPr>
              <a:t>||   0.5% |   0.892484 | 0.000000 |   0.0% |   67200.0 |point_der1_y_</a:t>
            </a:r>
          </a:p>
          <a:p>
            <a:r>
              <a:rPr lang="en-US" sz="1000" dirty="0">
                <a:latin typeface="Courier New" pitchFamily="49" charset="0"/>
                <a:cs typeface="Courier New" pitchFamily="49" charset="0"/>
              </a:rPr>
              <a:t>||   0.5% |   0.888298 | 0.000000 |   0.0% |   67200.0 |point_der1_x_</a:t>
            </a:r>
          </a:p>
          <a:p>
            <a:r>
              <a:rPr lang="en-US" sz="1000" dirty="0">
                <a:latin typeface="Courier New" pitchFamily="49" charset="0"/>
                <a:cs typeface="Courier New" pitchFamily="49" charset="0"/>
              </a:rPr>
              <a:t>||   0.5% |   0.870532 | 0.000000 |   0.0% |     100.0 |integrate_.ACC_SYNC_WAIT@li.99</a:t>
            </a:r>
          </a:p>
        </p:txBody>
      </p:sp>
    </p:spTree>
    <p:extLst>
      <p:ext uri="{BB962C8B-B14F-4D97-AF65-F5344CB8AC3E}">
        <p14:creationId xmlns:p14="http://schemas.microsoft.com/office/powerpoint/2010/main" val="375945817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12. If </a:t>
            </a:r>
            <a:r>
              <a:rPr lang="en-US" dirty="0"/>
              <a:t>bottleneck is data copies </a:t>
            </a:r>
            <a:r>
              <a:rPr lang="en-US" dirty="0" smtClean="0"/>
              <a:t>and you did a good job on 9. - look </a:t>
            </a:r>
            <a:r>
              <a:rPr lang="en-US" dirty="0"/>
              <a:t>at </a:t>
            </a:r>
            <a:r>
              <a:rPr lang="en-US" dirty="0" smtClean="0"/>
              <a:t>packing buffers on the accelerator</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152</a:t>
            </a:fld>
            <a:endParaRPr lang="en-US"/>
          </a:p>
        </p:txBody>
      </p:sp>
      <p:sp>
        <p:nvSpPr>
          <p:cNvPr id="7" name="TextBox 6"/>
          <p:cNvSpPr txBox="1"/>
          <p:nvPr/>
        </p:nvSpPr>
        <p:spPr>
          <a:xfrm>
            <a:off x="228600" y="1066800"/>
            <a:ext cx="8552341" cy="5262979"/>
          </a:xfrm>
          <a:prstGeom prst="rect">
            <a:avLst/>
          </a:prstGeom>
          <a:noFill/>
        </p:spPr>
        <p:txBody>
          <a:bodyPr wrap="none" rtlCol="0">
            <a:spAutoFit/>
          </a:bodyPr>
          <a:lstStyle/>
          <a:p>
            <a:r>
              <a:rPr lang="en-US" sz="1200" dirty="0">
                <a:latin typeface="Courier New" pitchFamily="49" charset="0"/>
                <a:cs typeface="Courier New" pitchFamily="49" charset="0"/>
              </a:rPr>
              <a:t> if (</a:t>
            </a:r>
            <a:r>
              <a:rPr lang="en-US" sz="1200" dirty="0" err="1">
                <a:latin typeface="Courier New" pitchFamily="49" charset="0"/>
                <a:cs typeface="Courier New" pitchFamily="49" charset="0"/>
              </a:rPr>
              <a:t>vary_in_x</a:t>
            </a:r>
            <a:r>
              <a:rPr lang="en-US" sz="1200" dirty="0">
                <a:latin typeface="Courier New" pitchFamily="49" charset="0"/>
                <a:cs typeface="Courier New" pitchFamily="49" charset="0"/>
              </a:rPr>
              <a:t>==1) then</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derivative_x_pack_np</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yspecies</a:t>
            </a:r>
            <a:r>
              <a:rPr lang="en-US" sz="1200" dirty="0">
                <a:latin typeface="Courier New" pitchFamily="49" charset="0"/>
                <a:cs typeface="Courier New" pitchFamily="49" charset="0"/>
              </a:rPr>
              <a:t>(1,1,1,1), 5, 'yspecies-x',n_spec,25)</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endif</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if (</a:t>
            </a:r>
            <a:r>
              <a:rPr lang="en-US" sz="1200" dirty="0" err="1">
                <a:latin typeface="Courier New" pitchFamily="49" charset="0"/>
                <a:cs typeface="Courier New" pitchFamily="49" charset="0"/>
              </a:rPr>
              <a:t>vary_in_y</a:t>
            </a:r>
            <a:r>
              <a:rPr lang="en-US" sz="1200" dirty="0">
                <a:latin typeface="Courier New" pitchFamily="49" charset="0"/>
                <a:cs typeface="Courier New" pitchFamily="49" charset="0"/>
              </a:rPr>
              <a:t>==1) then</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derivative_y_pack_np</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yspecies</a:t>
            </a:r>
            <a:r>
              <a:rPr lang="en-US" sz="1200" dirty="0">
                <a:latin typeface="Courier New" pitchFamily="49" charset="0"/>
                <a:cs typeface="Courier New" pitchFamily="49" charset="0"/>
              </a:rPr>
              <a:t>(1,1,1,1),5, 'yspecies-y',n_spec,27)</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endif</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if (</a:t>
            </a:r>
            <a:r>
              <a:rPr lang="en-US" sz="1200" dirty="0" err="1">
                <a:latin typeface="Courier New" pitchFamily="49" charset="0"/>
                <a:cs typeface="Courier New" pitchFamily="49" charset="0"/>
              </a:rPr>
              <a:t>vary_in_z</a:t>
            </a:r>
            <a:r>
              <a:rPr lang="en-US" sz="1200" dirty="0">
                <a:latin typeface="Courier New" pitchFamily="49" charset="0"/>
                <a:cs typeface="Courier New" pitchFamily="49" charset="0"/>
              </a:rPr>
              <a:t>==1) then</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derivative_z_pack_np</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yspecies</a:t>
            </a:r>
            <a:r>
              <a:rPr lang="en-US" sz="1200" dirty="0">
                <a:latin typeface="Courier New" pitchFamily="49" charset="0"/>
                <a:cs typeface="Courier New" pitchFamily="49" charset="0"/>
              </a:rPr>
              <a:t>(1,1,1,1),5, 'yspecies-z',n_spec,29)</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endif</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if (</a:t>
            </a:r>
            <a:r>
              <a:rPr lang="en-US" sz="1200" dirty="0" err="1">
                <a:latin typeface="Courier New" pitchFamily="49" charset="0"/>
                <a:cs typeface="Courier New" pitchFamily="49" charset="0"/>
              </a:rPr>
              <a:t>vary_in_x</a:t>
            </a:r>
            <a:r>
              <a:rPr lang="en-US" sz="1200" dirty="0">
                <a:latin typeface="Courier New" pitchFamily="49" charset="0"/>
                <a:cs typeface="Courier New" pitchFamily="49" charset="0"/>
              </a:rPr>
              <a:t>==1) then</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derivative_x_pack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temp(1,1,1),4,'temp-x',19)</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derivative_x_pack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u(1,1,1,1), 1,  'u-x1',1)</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derivative_x_pack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u(1,1,1,2), 2,  'u-x2',7)</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derivative_x_pack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u(1,1,1,3), 3,  'u-x3',13)</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endif</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if (</a:t>
            </a:r>
            <a:r>
              <a:rPr lang="en-US" sz="1200" dirty="0" err="1">
                <a:latin typeface="Courier New" pitchFamily="49" charset="0"/>
                <a:cs typeface="Courier New" pitchFamily="49" charset="0"/>
              </a:rPr>
              <a:t>vary_in_y</a:t>
            </a:r>
            <a:r>
              <a:rPr lang="en-US" sz="1200" dirty="0">
                <a:latin typeface="Courier New" pitchFamily="49" charset="0"/>
                <a:cs typeface="Courier New" pitchFamily="49" charset="0"/>
              </a:rPr>
              <a:t>==1) then</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derivative_y_pack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temp(1,1,1),4,'temp-y',21)</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derivative_y_pack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u(1,1,1,1), 1, 'u-y1',3)</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derivative_y_pack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u(1,1,1,2), 2, 'u-y2',9)</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derivative_y_pack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u(1,1,1,3), 3, 'u-y3',15)</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endif</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if (</a:t>
            </a:r>
            <a:r>
              <a:rPr lang="en-US" sz="1200" dirty="0" err="1">
                <a:latin typeface="Courier New" pitchFamily="49" charset="0"/>
                <a:cs typeface="Courier New" pitchFamily="49" charset="0"/>
              </a:rPr>
              <a:t>vary_in_z</a:t>
            </a:r>
            <a:r>
              <a:rPr lang="en-US" sz="1200" dirty="0">
                <a:latin typeface="Courier New" pitchFamily="49" charset="0"/>
                <a:cs typeface="Courier New" pitchFamily="49" charset="0"/>
              </a:rPr>
              <a:t>==1) then</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derivative_z_pack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temp(1,1,1),4,'temp-z',23)</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derivative_z_pack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u(1,1,1,1), 1, 'u-z1',5)</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derivative_z_pack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u(1,1,1,2), 2, 'u-z2',11)</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derivative_z_pack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u(1,1,1,3), 3, 'u-z3',17)</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endif</a:t>
            </a:r>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p:txBody>
      </p:sp>
    </p:spTree>
    <p:extLst>
      <p:ext uri="{BB962C8B-B14F-4D97-AF65-F5344CB8AC3E}">
        <p14:creationId xmlns:p14="http://schemas.microsoft.com/office/powerpoint/2010/main" val="68157945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13. If </a:t>
            </a:r>
            <a:r>
              <a:rPr lang="en-US" dirty="0"/>
              <a:t>bottleneck is kernel </a:t>
            </a:r>
            <a:r>
              <a:rPr lang="en-US" dirty="0" smtClean="0"/>
              <a:t>performance</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153</a:t>
            </a:fld>
            <a:endParaRPr lang="en-US"/>
          </a:p>
        </p:txBody>
      </p:sp>
      <p:sp>
        <p:nvSpPr>
          <p:cNvPr id="6" name="Content Placeholder 5"/>
          <p:cNvSpPr>
            <a:spLocks noGrp="1"/>
          </p:cNvSpPr>
          <p:nvPr>
            <p:ph sz="quarter" idx="13"/>
          </p:nvPr>
        </p:nvSpPr>
        <p:spPr/>
        <p:txBody>
          <a:bodyPr/>
          <a:lstStyle/>
          <a:p>
            <a:r>
              <a:rPr lang="en-US" dirty="0" smtClean="0"/>
              <a:t>You absolutely have to </a:t>
            </a:r>
            <a:r>
              <a:rPr lang="en-US" dirty="0" err="1" smtClean="0"/>
              <a:t>vectorize</a:t>
            </a:r>
            <a:r>
              <a:rPr lang="en-US" dirty="0" smtClean="0"/>
              <a:t> on a good vector length; that is, greater than or equal to 32 (32 is a warp, 128 is 4 warps)</a:t>
            </a:r>
          </a:p>
          <a:p>
            <a:r>
              <a:rPr lang="en-US" dirty="0" smtClean="0"/>
              <a:t>You need to have thousands of the warps waiting to kick off to amortize latency to memory</a:t>
            </a:r>
          </a:p>
          <a:p>
            <a:r>
              <a:rPr lang="en-US" dirty="0" smtClean="0"/>
              <a:t>Watch out for register spills</a:t>
            </a:r>
          </a:p>
          <a:p>
            <a:r>
              <a:rPr lang="en-US" dirty="0" smtClean="0"/>
              <a:t>Watch out for overflowing shared memory</a:t>
            </a:r>
          </a:p>
          <a:p>
            <a:r>
              <a:rPr lang="en-US" dirty="0" smtClean="0"/>
              <a:t>Jeff – what the heck is occupancy?</a:t>
            </a:r>
            <a:endParaRPr lang="en-US" dirty="0"/>
          </a:p>
        </p:txBody>
      </p:sp>
    </p:spTree>
    <p:extLst>
      <p:ext uri="{BB962C8B-B14F-4D97-AF65-F5344CB8AC3E}">
        <p14:creationId xmlns:p14="http://schemas.microsoft.com/office/powerpoint/2010/main" val="144345759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 </a:t>
            </a:r>
            <a:r>
              <a:rPr lang="en-US" dirty="0" err="1" smtClean="0"/>
              <a:t>Simdized</a:t>
            </a:r>
            <a:r>
              <a:rPr lang="en-US" dirty="0" smtClean="0"/>
              <a:t> </a:t>
            </a:r>
            <a:r>
              <a:rPr lang="en-US" dirty="0" err="1" smtClean="0"/>
              <a:t>OpenACC</a:t>
            </a:r>
            <a:r>
              <a:rPr lang="en-US" dirty="0" smtClean="0"/>
              <a:t> loop</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154</a:t>
            </a:fld>
            <a:endParaRPr lang="en-US"/>
          </a:p>
        </p:txBody>
      </p:sp>
      <p:sp>
        <p:nvSpPr>
          <p:cNvPr id="8" name="TextBox 7"/>
          <p:cNvSpPr txBox="1"/>
          <p:nvPr/>
        </p:nvSpPr>
        <p:spPr>
          <a:xfrm>
            <a:off x="685800" y="1371600"/>
            <a:ext cx="4926349" cy="3416320"/>
          </a:xfrm>
          <a:prstGeom prst="rect">
            <a:avLst/>
          </a:prstGeom>
          <a:noFill/>
        </p:spPr>
        <p:txBody>
          <a:bodyPr wrap="none" rtlCol="0">
            <a:spAutoFit/>
          </a:bodyPr>
          <a:lstStyle/>
          <a:p>
            <a:r>
              <a:rPr lang="en-US" sz="1200" dirty="0">
                <a:latin typeface="Courier New" pitchFamily="49" charset="0"/>
                <a:cs typeface="Courier New" pitchFamily="49" charset="0"/>
              </a:rPr>
              <a:t>do </a:t>
            </a:r>
            <a:r>
              <a:rPr lang="en-US" sz="1200" dirty="0" err="1">
                <a:latin typeface="Courier New" pitchFamily="49" charset="0"/>
                <a:cs typeface="Courier New" pitchFamily="49" charset="0"/>
              </a:rPr>
              <a:t>i</a:t>
            </a:r>
            <a:r>
              <a:rPr lang="en-US" sz="1200" dirty="0">
                <a:latin typeface="Courier New" pitchFamily="49" charset="0"/>
                <a:cs typeface="Courier New" pitchFamily="49" charset="0"/>
              </a:rPr>
              <a:t> = 1, </a:t>
            </a:r>
            <a:r>
              <a:rPr lang="en-US" sz="1200" dirty="0" err="1">
                <a:latin typeface="Courier New" pitchFamily="49" charset="0"/>
                <a:cs typeface="Courier New" pitchFamily="49" charset="0"/>
              </a:rPr>
              <a:t>nx</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ny</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nz</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ms</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ml = </a:t>
            </a:r>
            <a:r>
              <a:rPr lang="en-US" sz="1200" dirty="0" err="1">
                <a:latin typeface="Courier New" pitchFamily="49" charset="0"/>
                <a:cs typeface="Courier New" pitchFamily="49" charset="0"/>
              </a:rPr>
              <a:t>i</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mu =  min(i+ms-1, </a:t>
            </a:r>
            <a:r>
              <a:rPr lang="en-US" sz="1200" dirty="0" err="1">
                <a:latin typeface="Courier New" pitchFamily="49" charset="0"/>
                <a:cs typeface="Courier New" pitchFamily="49" charset="0"/>
              </a:rPr>
              <a:t>nx</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ny</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nz</a:t>
            </a:r>
            <a:r>
              <a:rPr lang="en-US" sz="1200" dirty="0">
                <a:latin typeface="Courier New" pitchFamily="49" charset="0"/>
                <a:cs typeface="Courier New" pitchFamily="49" charset="0"/>
              </a:rPr>
              <a:t>)</a:t>
            </a:r>
          </a:p>
          <a:p>
            <a:r>
              <a:rPr lang="en-US" sz="1200" dirty="0">
                <a:latin typeface="Courier New" pitchFamily="49" charset="0"/>
                <a:cs typeface="Courier New" pitchFamily="49" charset="0"/>
              </a:rPr>
              <a:t>DIRECTION: do m=1,3</a:t>
            </a:r>
          </a:p>
          <a:p>
            <a:r>
              <a:rPr lang="en-US" sz="1200" dirty="0" err="1">
                <a:latin typeface="Courier New" pitchFamily="49" charset="0"/>
                <a:cs typeface="Courier New" pitchFamily="49" charset="0"/>
              </a:rPr>
              <a:t>diffFlux</a:t>
            </a:r>
            <a:r>
              <a:rPr lang="en-US" sz="1200" dirty="0">
                <a:latin typeface="Courier New" pitchFamily="49" charset="0"/>
                <a:cs typeface="Courier New" pitchFamily="49" charset="0"/>
              </a:rPr>
              <a:t>(ml:mu,1,1,n_spec,m) = 0.0</a:t>
            </a:r>
          </a:p>
          <a:p>
            <a:r>
              <a:rPr lang="en-US" sz="1200" dirty="0" err="1">
                <a:latin typeface="Courier New" pitchFamily="49" charset="0"/>
                <a:cs typeface="Courier New" pitchFamily="49" charset="0"/>
              </a:rPr>
              <a:t>grad_mixMW</a:t>
            </a:r>
            <a:r>
              <a:rPr lang="en-US" sz="1200" dirty="0">
                <a:latin typeface="Courier New" pitchFamily="49" charset="0"/>
                <a:cs typeface="Courier New" pitchFamily="49" charset="0"/>
              </a:rPr>
              <a:t>(ml:mu,1,1,m)=</a:t>
            </a:r>
            <a:r>
              <a:rPr lang="en-US" sz="1200" dirty="0" err="1">
                <a:latin typeface="Courier New" pitchFamily="49" charset="0"/>
                <a:cs typeface="Courier New" pitchFamily="49" charset="0"/>
              </a:rPr>
              <a:t>grad_mixMW</a:t>
            </a:r>
            <a:r>
              <a:rPr lang="en-US" sz="1200" dirty="0">
                <a:latin typeface="Courier New" pitchFamily="49" charset="0"/>
                <a:cs typeface="Courier New" pitchFamily="49" charset="0"/>
              </a:rPr>
              <a:t>(ml:mu,1,1,m)&amp;</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avmolwt</a:t>
            </a:r>
            <a:r>
              <a:rPr lang="en-US" sz="1200" dirty="0">
                <a:latin typeface="Courier New" pitchFamily="49" charset="0"/>
                <a:cs typeface="Courier New" pitchFamily="49" charset="0"/>
              </a:rPr>
              <a:t>(ml:mu,1,1)</a:t>
            </a:r>
          </a:p>
          <a:p>
            <a:r>
              <a:rPr lang="en-US" sz="1200" dirty="0">
                <a:latin typeface="Courier New" pitchFamily="49" charset="0"/>
                <a:cs typeface="Courier New" pitchFamily="49" charset="0"/>
              </a:rPr>
              <a:t>SPECIES: do n=1,n_spec-1</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diffFlux</a:t>
            </a:r>
            <a:r>
              <a:rPr lang="en-US" sz="1200" dirty="0">
                <a:latin typeface="Courier New" pitchFamily="49" charset="0"/>
                <a:cs typeface="Courier New" pitchFamily="49" charset="0"/>
              </a:rPr>
              <a:t>(ml:mu,1,1,n,m)=-</a:t>
            </a:r>
            <a:r>
              <a:rPr lang="en-US" sz="1200" dirty="0" err="1">
                <a:latin typeface="Courier New" pitchFamily="49" charset="0"/>
                <a:cs typeface="Courier New" pitchFamily="49" charset="0"/>
              </a:rPr>
              <a:t>Ds_mixavg</a:t>
            </a:r>
            <a:r>
              <a:rPr lang="en-US" sz="1200" dirty="0">
                <a:latin typeface="Courier New" pitchFamily="49" charset="0"/>
                <a:cs typeface="Courier New" pitchFamily="49" charset="0"/>
              </a:rPr>
              <a:t>(ml:mu,1,1,n)&amp;</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grad_Ys</a:t>
            </a:r>
            <a:r>
              <a:rPr lang="en-US" sz="1200" dirty="0">
                <a:latin typeface="Courier New" pitchFamily="49" charset="0"/>
                <a:cs typeface="Courier New" pitchFamily="49" charset="0"/>
              </a:rPr>
              <a:t>(ml:mu,1,1,n,m)+</a:t>
            </a:r>
            <a:r>
              <a:rPr lang="en-US" sz="1200" dirty="0" err="1">
                <a:latin typeface="Courier New" pitchFamily="49" charset="0"/>
                <a:cs typeface="Courier New" pitchFamily="49" charset="0"/>
              </a:rPr>
              <a:t>Ys</a:t>
            </a:r>
            <a:r>
              <a:rPr lang="en-US" sz="1200" dirty="0">
                <a:latin typeface="Courier New" pitchFamily="49" charset="0"/>
                <a:cs typeface="Courier New" pitchFamily="49" charset="0"/>
              </a:rPr>
              <a:t>(ml:mu,1,1,n)*&amp; </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grad_mixMW</a:t>
            </a:r>
            <a:r>
              <a:rPr lang="en-US" sz="1200" dirty="0">
                <a:latin typeface="Courier New" pitchFamily="49" charset="0"/>
                <a:cs typeface="Courier New" pitchFamily="49" charset="0"/>
              </a:rPr>
              <a:t>(ml:mu,1,1,m) )    </a:t>
            </a:r>
          </a:p>
          <a:p>
            <a:r>
              <a:rPr lang="en-US" sz="1200" dirty="0" err="1">
                <a:latin typeface="Courier New" pitchFamily="49" charset="0"/>
                <a:cs typeface="Courier New" pitchFamily="49" charset="0"/>
              </a:rPr>
              <a:t>diffFlux</a:t>
            </a:r>
            <a:r>
              <a:rPr lang="en-US" sz="1200" dirty="0">
                <a:latin typeface="Courier New" pitchFamily="49" charset="0"/>
                <a:cs typeface="Courier New" pitchFamily="49" charset="0"/>
              </a:rPr>
              <a:t>(ml:mu,1,1,n_spec,m)=&amp;  </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diffFlux</a:t>
            </a:r>
            <a:r>
              <a:rPr lang="en-US" sz="1200" dirty="0">
                <a:latin typeface="Courier New" pitchFamily="49" charset="0"/>
                <a:cs typeface="Courier New" pitchFamily="49" charset="0"/>
              </a:rPr>
              <a:t>(ml:mu,1,1,n_spec,m)-&amp;</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diffFlux</a:t>
            </a:r>
            <a:r>
              <a:rPr lang="en-US" sz="1200" dirty="0">
                <a:latin typeface="Courier New" pitchFamily="49" charset="0"/>
                <a:cs typeface="Courier New" pitchFamily="49" charset="0"/>
              </a:rPr>
              <a:t>(ml:mu,1,1,n,m)</a:t>
            </a:r>
          </a:p>
          <a:p>
            <a:r>
              <a:rPr lang="en-US" sz="1200" dirty="0">
                <a:latin typeface="Courier New" pitchFamily="49" charset="0"/>
                <a:cs typeface="Courier New" pitchFamily="49" charset="0"/>
              </a:rPr>
              <a:t> </a:t>
            </a:r>
          </a:p>
          <a:p>
            <a:r>
              <a:rPr lang="en-US" sz="1200" dirty="0" err="1">
                <a:latin typeface="Courier New" pitchFamily="49" charset="0"/>
                <a:cs typeface="Courier New" pitchFamily="49" charset="0"/>
              </a:rPr>
              <a:t>enddo</a:t>
            </a:r>
            <a:r>
              <a:rPr lang="en-US" sz="1200" dirty="0">
                <a:latin typeface="Courier New" pitchFamily="49" charset="0"/>
                <a:cs typeface="Courier New" pitchFamily="49" charset="0"/>
              </a:rPr>
              <a:t> SPECIES</a:t>
            </a:r>
          </a:p>
          <a:p>
            <a:r>
              <a:rPr lang="en-US" sz="1200" dirty="0" err="1">
                <a:latin typeface="Courier New" pitchFamily="49" charset="0"/>
                <a:cs typeface="Courier New" pitchFamily="49" charset="0"/>
              </a:rPr>
              <a:t>enddo</a:t>
            </a:r>
            <a:r>
              <a:rPr lang="en-US" sz="1200" dirty="0">
                <a:latin typeface="Courier New" pitchFamily="49" charset="0"/>
                <a:cs typeface="Courier New" pitchFamily="49" charset="0"/>
              </a:rPr>
              <a:t> DIRECTION</a:t>
            </a:r>
          </a:p>
          <a:p>
            <a:r>
              <a:rPr lang="en-US" sz="1200" dirty="0" err="1">
                <a:latin typeface="Courier New" pitchFamily="49" charset="0"/>
                <a:cs typeface="Courier New" pitchFamily="49" charset="0"/>
              </a:rPr>
              <a:t>enddo</a:t>
            </a:r>
            <a:endParaRPr lang="en-US" sz="1200" dirty="0">
              <a:latin typeface="Courier New" pitchFamily="49" charset="0"/>
              <a:cs typeface="Courier New" pitchFamily="49" charset="0"/>
            </a:endParaRPr>
          </a:p>
        </p:txBody>
      </p:sp>
    </p:spTree>
    <p:extLst>
      <p:ext uri="{BB962C8B-B14F-4D97-AF65-F5344CB8AC3E}">
        <p14:creationId xmlns:p14="http://schemas.microsoft.com/office/powerpoint/2010/main" val="25929428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 Better </a:t>
            </a:r>
            <a:r>
              <a:rPr lang="en-US" dirty="0" err="1" smtClean="0"/>
              <a:t>Simdized</a:t>
            </a:r>
            <a:r>
              <a:rPr lang="en-US" dirty="0" smtClean="0"/>
              <a:t> </a:t>
            </a:r>
            <a:r>
              <a:rPr lang="en-US" dirty="0" err="1" smtClean="0"/>
              <a:t>OpenACC</a:t>
            </a:r>
            <a:r>
              <a:rPr lang="en-US" dirty="0" smtClean="0"/>
              <a:t> loop</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155</a:t>
            </a:fld>
            <a:endParaRPr lang="en-US"/>
          </a:p>
        </p:txBody>
      </p:sp>
      <p:sp>
        <p:nvSpPr>
          <p:cNvPr id="8" name="TextBox 7"/>
          <p:cNvSpPr txBox="1"/>
          <p:nvPr/>
        </p:nvSpPr>
        <p:spPr>
          <a:xfrm>
            <a:off x="609600" y="856357"/>
            <a:ext cx="7772400" cy="5262979"/>
          </a:xfrm>
          <a:prstGeom prst="rect">
            <a:avLst/>
          </a:prstGeom>
          <a:noFill/>
        </p:spPr>
        <p:txBody>
          <a:bodyPr wrap="square" rtlCol="0">
            <a:spAutoFit/>
          </a:bodyPr>
          <a:lstStyle/>
          <a:p>
            <a:r>
              <a:rPr lang="en-US" sz="1200" dirty="0" smtClean="0">
                <a:latin typeface="Courier New" pitchFamily="49" charset="0"/>
                <a:cs typeface="Courier New" pitchFamily="49" charset="0"/>
              </a:rPr>
              <a:t>do </a:t>
            </a:r>
            <a:r>
              <a:rPr lang="en-US" sz="1200" dirty="0" err="1" smtClean="0">
                <a:latin typeface="Courier New" pitchFamily="49" charset="0"/>
                <a:cs typeface="Courier New" pitchFamily="49" charset="0"/>
              </a:rPr>
              <a:t>i</a:t>
            </a:r>
            <a:r>
              <a:rPr lang="en-US" sz="1200" dirty="0" smtClean="0">
                <a:latin typeface="Courier New" pitchFamily="49" charset="0"/>
                <a:cs typeface="Courier New" pitchFamily="49" charset="0"/>
              </a:rPr>
              <a:t> = 1, </a:t>
            </a:r>
            <a:r>
              <a:rPr lang="en-US" sz="1200" dirty="0" err="1" smtClean="0">
                <a:latin typeface="Courier New" pitchFamily="49" charset="0"/>
                <a:cs typeface="Courier New" pitchFamily="49" charset="0"/>
              </a:rPr>
              <a:t>nx</a:t>
            </a:r>
            <a:r>
              <a:rPr lang="en-US" sz="1200" dirty="0" smtClean="0">
                <a:latin typeface="Courier New" pitchFamily="49" charset="0"/>
                <a:cs typeface="Courier New" pitchFamily="49" charset="0"/>
              </a:rPr>
              <a:t>*</a:t>
            </a:r>
            <a:r>
              <a:rPr lang="en-US" sz="1200" dirty="0" err="1" smtClean="0">
                <a:latin typeface="Courier New" pitchFamily="49" charset="0"/>
                <a:cs typeface="Courier New" pitchFamily="49" charset="0"/>
              </a:rPr>
              <a:t>ny</a:t>
            </a:r>
            <a:r>
              <a:rPr lang="en-US" sz="1200" dirty="0" smtClean="0">
                <a:latin typeface="Courier New" pitchFamily="49" charset="0"/>
                <a:cs typeface="Courier New" pitchFamily="49" charset="0"/>
              </a:rPr>
              <a:t>*</a:t>
            </a:r>
            <a:r>
              <a:rPr lang="en-US" sz="1200" dirty="0" err="1" smtClean="0">
                <a:latin typeface="Courier New" pitchFamily="49" charset="0"/>
                <a:cs typeface="Courier New" pitchFamily="49" charset="0"/>
              </a:rPr>
              <a:t>nz</a:t>
            </a:r>
            <a:r>
              <a:rPr lang="en-US" sz="1200" dirty="0" smtClean="0">
                <a:latin typeface="Courier New" pitchFamily="49" charset="0"/>
                <a:cs typeface="Courier New" pitchFamily="49" charset="0"/>
              </a:rPr>
              <a:t>, </a:t>
            </a:r>
            <a:r>
              <a:rPr lang="en-US" sz="1200" dirty="0" err="1" smtClean="0">
                <a:latin typeface="Courier New" pitchFamily="49" charset="0"/>
                <a:cs typeface="Courier New" pitchFamily="49" charset="0"/>
              </a:rPr>
              <a:t>ms</a:t>
            </a:r>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  ml = </a:t>
            </a:r>
            <a:r>
              <a:rPr lang="en-US" sz="1200" dirty="0" err="1" smtClean="0">
                <a:latin typeface="Courier New" pitchFamily="49" charset="0"/>
                <a:cs typeface="Courier New" pitchFamily="49" charset="0"/>
              </a:rPr>
              <a:t>i</a:t>
            </a:r>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  mu =  min(i+ms-1, </a:t>
            </a:r>
            <a:r>
              <a:rPr lang="en-US" sz="1200" dirty="0" err="1" smtClean="0">
                <a:latin typeface="Courier New" pitchFamily="49" charset="0"/>
                <a:cs typeface="Courier New" pitchFamily="49" charset="0"/>
              </a:rPr>
              <a:t>nx</a:t>
            </a:r>
            <a:r>
              <a:rPr lang="en-US" sz="1200" dirty="0" smtClean="0">
                <a:latin typeface="Courier New" pitchFamily="49" charset="0"/>
                <a:cs typeface="Courier New" pitchFamily="49" charset="0"/>
              </a:rPr>
              <a:t>*</a:t>
            </a:r>
            <a:r>
              <a:rPr lang="en-US" sz="1200" dirty="0" err="1" smtClean="0">
                <a:latin typeface="Courier New" pitchFamily="49" charset="0"/>
                <a:cs typeface="Courier New" pitchFamily="49" charset="0"/>
              </a:rPr>
              <a:t>ny</a:t>
            </a:r>
            <a:r>
              <a:rPr lang="en-US" sz="1200" dirty="0" smtClean="0">
                <a:latin typeface="Courier New" pitchFamily="49" charset="0"/>
                <a:cs typeface="Courier New" pitchFamily="49" charset="0"/>
              </a:rPr>
              <a:t>*</a:t>
            </a:r>
            <a:r>
              <a:rPr lang="en-US" sz="1200" dirty="0" err="1" smtClean="0">
                <a:latin typeface="Courier New" pitchFamily="49" charset="0"/>
                <a:cs typeface="Courier New" pitchFamily="49" charset="0"/>
              </a:rPr>
              <a:t>nz</a:t>
            </a:r>
            <a:r>
              <a:rPr lang="en-US" sz="1200" dirty="0" smtClean="0">
                <a:latin typeface="Courier New" pitchFamily="49" charset="0"/>
                <a:cs typeface="Courier New" pitchFamily="49" charset="0"/>
              </a:rPr>
              <a:t>)</a:t>
            </a:r>
          </a:p>
          <a:p>
            <a:r>
              <a:rPr lang="en-US" sz="1200" dirty="0" smtClean="0"/>
              <a:t>     difftemp1 = 0.0</a:t>
            </a:r>
          </a:p>
          <a:p>
            <a:r>
              <a:rPr lang="en-US" sz="1200" dirty="0" smtClean="0"/>
              <a:t>     difftemp2 = 0.0</a:t>
            </a:r>
          </a:p>
          <a:p>
            <a:r>
              <a:rPr lang="en-US" sz="1200" dirty="0" smtClean="0"/>
              <a:t>     difftemp3 = 0.0</a:t>
            </a:r>
          </a:p>
          <a:p>
            <a:r>
              <a:rPr lang="en-US" sz="1200" dirty="0" smtClean="0"/>
              <a:t>     </a:t>
            </a:r>
            <a:r>
              <a:rPr lang="en-US" sz="1200" dirty="0" err="1" smtClean="0"/>
              <a:t>grad_mixMW</a:t>
            </a:r>
            <a:r>
              <a:rPr lang="en-US" sz="1200" dirty="0" smtClean="0"/>
              <a:t>(i,1,1,1)= </a:t>
            </a:r>
            <a:r>
              <a:rPr lang="en-US" sz="1200" dirty="0" err="1" smtClean="0"/>
              <a:t>grad_mixMW</a:t>
            </a:r>
            <a:r>
              <a:rPr lang="en-US" sz="1200" dirty="0" smtClean="0"/>
              <a:t>(i,1,1,1)* </a:t>
            </a:r>
            <a:r>
              <a:rPr lang="en-US" sz="1200" dirty="0" err="1" smtClean="0"/>
              <a:t>avmolwt</a:t>
            </a:r>
            <a:r>
              <a:rPr lang="en-US" sz="1200" dirty="0" smtClean="0"/>
              <a:t>(i,1,1)</a:t>
            </a:r>
          </a:p>
          <a:p>
            <a:r>
              <a:rPr lang="en-US" sz="1200" dirty="0" smtClean="0"/>
              <a:t>     </a:t>
            </a:r>
            <a:r>
              <a:rPr lang="en-US" sz="1200" dirty="0" err="1" smtClean="0"/>
              <a:t>grad_mixMW</a:t>
            </a:r>
            <a:r>
              <a:rPr lang="en-US" sz="1200" dirty="0" smtClean="0"/>
              <a:t>(i,1,1,2)= </a:t>
            </a:r>
            <a:r>
              <a:rPr lang="en-US" sz="1200" dirty="0" err="1" smtClean="0"/>
              <a:t>grad_mixMW</a:t>
            </a:r>
            <a:r>
              <a:rPr lang="en-US" sz="1200" dirty="0" smtClean="0"/>
              <a:t>(i,1,1,2)* </a:t>
            </a:r>
            <a:r>
              <a:rPr lang="en-US" sz="1200" dirty="0" err="1" smtClean="0"/>
              <a:t>avmolwt</a:t>
            </a:r>
            <a:r>
              <a:rPr lang="en-US" sz="1200" dirty="0" smtClean="0"/>
              <a:t>(i,1,1)</a:t>
            </a:r>
          </a:p>
          <a:p>
            <a:r>
              <a:rPr lang="en-US" sz="1200" dirty="0" smtClean="0"/>
              <a:t>     </a:t>
            </a:r>
            <a:r>
              <a:rPr lang="en-US" sz="1200" dirty="0" err="1" smtClean="0"/>
              <a:t>grad_mixMW</a:t>
            </a:r>
            <a:r>
              <a:rPr lang="en-US" sz="1200" dirty="0" smtClean="0"/>
              <a:t>(i,1,1,3)= </a:t>
            </a:r>
            <a:r>
              <a:rPr lang="en-US" sz="1200" dirty="0" err="1" smtClean="0"/>
              <a:t>grad_mixMW</a:t>
            </a:r>
            <a:r>
              <a:rPr lang="en-US" sz="1200" dirty="0" smtClean="0"/>
              <a:t>(i,1,1,3)* </a:t>
            </a:r>
            <a:r>
              <a:rPr lang="en-US" sz="1200" dirty="0" err="1" smtClean="0"/>
              <a:t>avmolwt</a:t>
            </a:r>
            <a:r>
              <a:rPr lang="en-US" sz="1200" dirty="0" smtClean="0"/>
              <a:t>(i,1,1)</a:t>
            </a:r>
          </a:p>
          <a:p>
            <a:r>
              <a:rPr lang="en-US" sz="1200" dirty="0" smtClean="0"/>
              <a:t>     do n=1,n_spec-1</a:t>
            </a:r>
          </a:p>
          <a:p>
            <a:r>
              <a:rPr lang="en-US" sz="1200" dirty="0" smtClean="0"/>
              <a:t>       </a:t>
            </a:r>
            <a:r>
              <a:rPr lang="en-US" sz="1200" dirty="0" err="1" smtClean="0"/>
              <a:t>diffFlux</a:t>
            </a:r>
            <a:r>
              <a:rPr lang="en-US" sz="1200" dirty="0" smtClean="0"/>
              <a:t>(i,1,1,n,1)=- </a:t>
            </a:r>
            <a:r>
              <a:rPr lang="en-US" sz="1200" dirty="0" err="1" smtClean="0"/>
              <a:t>ds_mxvg</a:t>
            </a:r>
            <a:r>
              <a:rPr lang="en-US" sz="1200" dirty="0" smtClean="0"/>
              <a:t>(i,1,1,n)* ( </a:t>
            </a:r>
            <a:r>
              <a:rPr lang="en-US" sz="1200" dirty="0" err="1" smtClean="0"/>
              <a:t>grad_Ys</a:t>
            </a:r>
            <a:r>
              <a:rPr lang="en-US" sz="1200" dirty="0" smtClean="0"/>
              <a:t>(i,1,1,n,1) + </a:t>
            </a:r>
            <a:r>
              <a:rPr lang="en-US" sz="1200" dirty="0" err="1" smtClean="0"/>
              <a:t>yspecies</a:t>
            </a:r>
            <a:r>
              <a:rPr lang="en-US" sz="1200" dirty="0" smtClean="0"/>
              <a:t>(i,1,1,n)*</a:t>
            </a:r>
            <a:r>
              <a:rPr lang="en-US" sz="1200" dirty="0" err="1" smtClean="0"/>
              <a:t>grad_mixMW</a:t>
            </a:r>
            <a:r>
              <a:rPr lang="en-US" sz="1200" dirty="0" smtClean="0"/>
              <a:t>(i,1,1,1) )</a:t>
            </a:r>
          </a:p>
          <a:p>
            <a:r>
              <a:rPr lang="en-US" sz="1200" dirty="0" smtClean="0"/>
              <a:t>       </a:t>
            </a:r>
            <a:r>
              <a:rPr lang="en-US" sz="1200" dirty="0" err="1" smtClean="0"/>
              <a:t>diffFlux</a:t>
            </a:r>
            <a:r>
              <a:rPr lang="en-US" sz="1200" dirty="0" smtClean="0"/>
              <a:t>(i,1,1,n,2) =-</a:t>
            </a:r>
            <a:r>
              <a:rPr lang="en-US" sz="1200" dirty="0" err="1" smtClean="0"/>
              <a:t>ds_mxvg</a:t>
            </a:r>
            <a:r>
              <a:rPr lang="en-US" sz="1200" dirty="0" smtClean="0"/>
              <a:t>(i,1,1,n)* ( </a:t>
            </a:r>
            <a:r>
              <a:rPr lang="en-US" sz="1200" dirty="0" err="1" smtClean="0"/>
              <a:t>grad_Ys</a:t>
            </a:r>
            <a:r>
              <a:rPr lang="en-US" sz="1200" dirty="0" smtClean="0"/>
              <a:t>(i,1,1,n,2) + </a:t>
            </a:r>
            <a:r>
              <a:rPr lang="en-US" sz="1200" dirty="0" err="1" smtClean="0"/>
              <a:t>yspecies</a:t>
            </a:r>
            <a:r>
              <a:rPr lang="en-US" sz="1200" dirty="0" smtClean="0"/>
              <a:t>(i,1,1,n)*</a:t>
            </a:r>
            <a:r>
              <a:rPr lang="en-US" sz="1200" dirty="0" err="1" smtClean="0"/>
              <a:t>grad_mixMW</a:t>
            </a:r>
            <a:r>
              <a:rPr lang="en-US" sz="1200" dirty="0" smtClean="0"/>
              <a:t>(i,1,1,2) )</a:t>
            </a:r>
          </a:p>
          <a:p>
            <a:r>
              <a:rPr lang="en-US" sz="1200" dirty="0" smtClean="0"/>
              <a:t>       </a:t>
            </a:r>
            <a:r>
              <a:rPr lang="en-US" sz="1200" dirty="0" err="1" smtClean="0"/>
              <a:t>diffFlux</a:t>
            </a:r>
            <a:r>
              <a:rPr lang="en-US" sz="1200" dirty="0" smtClean="0"/>
              <a:t>(i,1,1,n,3) = - </a:t>
            </a:r>
            <a:r>
              <a:rPr lang="en-US" sz="1200" dirty="0" err="1" smtClean="0"/>
              <a:t>ds_mxvg</a:t>
            </a:r>
            <a:r>
              <a:rPr lang="en-US" sz="1200" dirty="0" smtClean="0"/>
              <a:t>(i,1,1,n)*( </a:t>
            </a:r>
            <a:r>
              <a:rPr lang="en-US" sz="1200" dirty="0" err="1" smtClean="0"/>
              <a:t>grad_Ys</a:t>
            </a:r>
            <a:r>
              <a:rPr lang="en-US" sz="1200" dirty="0" smtClean="0"/>
              <a:t>(i,1,1,n,3) +</a:t>
            </a:r>
            <a:r>
              <a:rPr lang="en-US" sz="1200" dirty="0" err="1" smtClean="0"/>
              <a:t>yspecies</a:t>
            </a:r>
            <a:r>
              <a:rPr lang="en-US" sz="1200" dirty="0" smtClean="0"/>
              <a:t>(i,1,1,n)*</a:t>
            </a:r>
            <a:r>
              <a:rPr lang="en-US" sz="1200" dirty="0" err="1" smtClean="0"/>
              <a:t>grad_mixMW</a:t>
            </a:r>
            <a:r>
              <a:rPr lang="en-US" sz="1200" dirty="0" smtClean="0"/>
              <a:t>(i,1,1,3) )</a:t>
            </a:r>
          </a:p>
          <a:p>
            <a:r>
              <a:rPr lang="en-US" sz="1200" dirty="0" smtClean="0"/>
              <a:t>       difftemp1 = difftemp1-diffFlux(i,1,1,n,1)</a:t>
            </a:r>
          </a:p>
          <a:p>
            <a:r>
              <a:rPr lang="en-US" sz="1200" dirty="0" smtClean="0"/>
              <a:t>       difftemp2 = difftemp2-diffFlux(i,1,1,n,2)</a:t>
            </a:r>
          </a:p>
          <a:p>
            <a:r>
              <a:rPr lang="en-US" sz="1200" dirty="0" smtClean="0"/>
              <a:t>       difftemp3 = difftemp3-diffFlux(i,1,1,n,3)</a:t>
            </a:r>
          </a:p>
          <a:p>
            <a:r>
              <a:rPr lang="en-US" sz="1200" dirty="0" smtClean="0"/>
              <a:t>     </a:t>
            </a:r>
            <a:r>
              <a:rPr lang="en-US" sz="1200" dirty="0" err="1" smtClean="0"/>
              <a:t>enddo</a:t>
            </a:r>
            <a:r>
              <a:rPr lang="en-US" sz="1200" dirty="0" smtClean="0"/>
              <a:t>	! n</a:t>
            </a:r>
          </a:p>
          <a:p>
            <a:r>
              <a:rPr lang="en-US" sz="1200" dirty="0" smtClean="0"/>
              <a:t>     </a:t>
            </a:r>
            <a:r>
              <a:rPr lang="en-US" sz="1200" dirty="0" err="1" smtClean="0"/>
              <a:t>diffFlux</a:t>
            </a:r>
            <a:r>
              <a:rPr lang="en-US" sz="1200" dirty="0" smtClean="0"/>
              <a:t>(i,1,1,n_spec,1) =  difftemp1</a:t>
            </a:r>
          </a:p>
          <a:p>
            <a:r>
              <a:rPr lang="en-US" sz="1200" dirty="0" smtClean="0"/>
              <a:t>     </a:t>
            </a:r>
            <a:r>
              <a:rPr lang="en-US" sz="1200" dirty="0" err="1" smtClean="0"/>
              <a:t>diffFlux</a:t>
            </a:r>
            <a:r>
              <a:rPr lang="en-US" sz="1200" dirty="0" smtClean="0"/>
              <a:t>(i,1,1,n_spec,2) =  difftemp2</a:t>
            </a:r>
          </a:p>
          <a:p>
            <a:r>
              <a:rPr lang="en-US" sz="1200" dirty="0" smtClean="0"/>
              <a:t>     </a:t>
            </a:r>
            <a:r>
              <a:rPr lang="en-US" sz="1200" dirty="0" err="1" smtClean="0"/>
              <a:t>diffFlux</a:t>
            </a:r>
            <a:r>
              <a:rPr lang="en-US" sz="1200" dirty="0" smtClean="0"/>
              <a:t>(i,1,1,n_spec,3) =  difftemp3</a:t>
            </a:r>
          </a:p>
          <a:p>
            <a:r>
              <a:rPr lang="en-US" sz="1200" dirty="0" smtClean="0"/>
              <a:t>     </a:t>
            </a:r>
            <a:r>
              <a:rPr lang="en-US" sz="1200" dirty="0" err="1" smtClean="0"/>
              <a:t>grad_T</a:t>
            </a:r>
            <a:r>
              <a:rPr lang="en-US" sz="1200" dirty="0" smtClean="0"/>
              <a:t>(i,1,1,1)=-lambda(i,1,1)* </a:t>
            </a:r>
            <a:r>
              <a:rPr lang="en-US" sz="1200" dirty="0" err="1" smtClean="0"/>
              <a:t>grad_T</a:t>
            </a:r>
            <a:r>
              <a:rPr lang="en-US" sz="1200" dirty="0" smtClean="0"/>
              <a:t>(i,1,1,1)</a:t>
            </a:r>
          </a:p>
          <a:p>
            <a:r>
              <a:rPr lang="en-US" sz="1200" dirty="0" smtClean="0"/>
              <a:t>     </a:t>
            </a:r>
            <a:r>
              <a:rPr lang="en-US" sz="1200" dirty="0" err="1" smtClean="0"/>
              <a:t>grad_T</a:t>
            </a:r>
            <a:r>
              <a:rPr lang="en-US" sz="1200" dirty="0" smtClean="0"/>
              <a:t>(i,1,1,2)=-lambda(i,1,1)* </a:t>
            </a:r>
            <a:r>
              <a:rPr lang="en-US" sz="1200" dirty="0" err="1" smtClean="0"/>
              <a:t>grad_T</a:t>
            </a:r>
            <a:r>
              <a:rPr lang="en-US" sz="1200" dirty="0" smtClean="0"/>
              <a:t>(i,1,1,2)</a:t>
            </a:r>
          </a:p>
          <a:p>
            <a:r>
              <a:rPr lang="en-US" sz="1200" dirty="0" smtClean="0"/>
              <a:t>     </a:t>
            </a:r>
            <a:r>
              <a:rPr lang="en-US" sz="1200" dirty="0" err="1" smtClean="0"/>
              <a:t>grad_T</a:t>
            </a:r>
            <a:r>
              <a:rPr lang="en-US" sz="1200" dirty="0" smtClean="0"/>
              <a:t>(i,1,1,3)=-lambda(i,1,1)* </a:t>
            </a:r>
            <a:r>
              <a:rPr lang="en-US" sz="1200" dirty="0" err="1" smtClean="0"/>
              <a:t>grad_T</a:t>
            </a:r>
            <a:r>
              <a:rPr lang="en-US" sz="1200" dirty="0" smtClean="0"/>
              <a:t>(i,1,1,3)</a:t>
            </a:r>
          </a:p>
          <a:p>
            <a:r>
              <a:rPr lang="en-US" sz="1200" dirty="0" smtClean="0"/>
              <a:t>     do n=1,n_spec</a:t>
            </a:r>
          </a:p>
          <a:p>
            <a:r>
              <a:rPr lang="en-US" sz="1200" dirty="0" smtClean="0"/>
              <a:t>       </a:t>
            </a:r>
            <a:r>
              <a:rPr lang="en-US" sz="1200" dirty="0" err="1" smtClean="0"/>
              <a:t>grad_T</a:t>
            </a:r>
            <a:r>
              <a:rPr lang="en-US" sz="1200" dirty="0" smtClean="0"/>
              <a:t>(i,1,1,1)=</a:t>
            </a:r>
            <a:r>
              <a:rPr lang="en-US" sz="1200" dirty="0" err="1" smtClean="0"/>
              <a:t>grad_T</a:t>
            </a:r>
            <a:r>
              <a:rPr lang="en-US" sz="1200" dirty="0" smtClean="0"/>
              <a:t>(i,1,1,1)+ </a:t>
            </a:r>
            <a:r>
              <a:rPr lang="en-US" sz="1200" dirty="0" err="1" smtClean="0"/>
              <a:t>h_spec</a:t>
            </a:r>
            <a:r>
              <a:rPr lang="en-US" sz="1200" dirty="0" smtClean="0"/>
              <a:t>(i,1,1,n)*</a:t>
            </a:r>
            <a:r>
              <a:rPr lang="en-US" sz="1200" dirty="0" err="1" smtClean="0"/>
              <a:t>diffFlux</a:t>
            </a:r>
            <a:r>
              <a:rPr lang="en-US" sz="1200" dirty="0" smtClean="0"/>
              <a:t>(i,1,1,n,1)</a:t>
            </a:r>
          </a:p>
          <a:p>
            <a:r>
              <a:rPr lang="en-US" sz="1200" dirty="0" smtClean="0"/>
              <a:t>       </a:t>
            </a:r>
            <a:r>
              <a:rPr lang="en-US" sz="1200" dirty="0" err="1" smtClean="0"/>
              <a:t>grad_T</a:t>
            </a:r>
            <a:r>
              <a:rPr lang="en-US" sz="1200" dirty="0" smtClean="0"/>
              <a:t>(i,1,1,2)=</a:t>
            </a:r>
            <a:r>
              <a:rPr lang="en-US" sz="1200" dirty="0" err="1" smtClean="0"/>
              <a:t>grad_T</a:t>
            </a:r>
            <a:r>
              <a:rPr lang="en-US" sz="1200" dirty="0" smtClean="0"/>
              <a:t>(i,1,1,2)+ </a:t>
            </a:r>
            <a:r>
              <a:rPr lang="en-US" sz="1200" dirty="0" err="1" smtClean="0"/>
              <a:t>h_spec</a:t>
            </a:r>
            <a:r>
              <a:rPr lang="en-US" sz="1200" dirty="0" smtClean="0"/>
              <a:t>(i,1,1,n)*</a:t>
            </a:r>
            <a:r>
              <a:rPr lang="en-US" sz="1200" dirty="0" err="1" smtClean="0"/>
              <a:t>diffFlux</a:t>
            </a:r>
            <a:r>
              <a:rPr lang="en-US" sz="1200" dirty="0" smtClean="0"/>
              <a:t>(i,1,1,n,2)</a:t>
            </a:r>
          </a:p>
          <a:p>
            <a:r>
              <a:rPr lang="en-US" sz="1200" dirty="0" smtClean="0"/>
              <a:t>       </a:t>
            </a:r>
            <a:r>
              <a:rPr lang="en-US" sz="1200" dirty="0" err="1" smtClean="0"/>
              <a:t>grad_T</a:t>
            </a:r>
            <a:r>
              <a:rPr lang="en-US" sz="1200" dirty="0" smtClean="0"/>
              <a:t>(i,1,1,3)=</a:t>
            </a:r>
            <a:r>
              <a:rPr lang="en-US" sz="1200" dirty="0" err="1" smtClean="0"/>
              <a:t>grad_T</a:t>
            </a:r>
            <a:r>
              <a:rPr lang="en-US" sz="1200" dirty="0" smtClean="0"/>
              <a:t>(i,1,1,3)+ </a:t>
            </a:r>
            <a:r>
              <a:rPr lang="en-US" sz="1200" dirty="0" err="1" smtClean="0"/>
              <a:t>h_spec</a:t>
            </a:r>
            <a:r>
              <a:rPr lang="en-US" sz="1200" dirty="0" smtClean="0"/>
              <a:t>(i,1,1,n)*</a:t>
            </a:r>
            <a:r>
              <a:rPr lang="en-US" sz="1200" dirty="0" err="1" smtClean="0"/>
              <a:t>diffFlux</a:t>
            </a:r>
            <a:r>
              <a:rPr lang="en-US" sz="1200" dirty="0" smtClean="0"/>
              <a:t>(i,1,1,n,3)</a:t>
            </a:r>
          </a:p>
          <a:p>
            <a:r>
              <a:rPr lang="en-US" sz="1200" dirty="0" err="1" smtClean="0"/>
              <a:t>enddo</a:t>
            </a:r>
            <a:r>
              <a:rPr lang="en-US" sz="1200" dirty="0" smtClean="0"/>
              <a:t>	! </a:t>
            </a:r>
            <a:r>
              <a:rPr lang="en-US" sz="1200" dirty="0" err="1" smtClean="0"/>
              <a:t>i</a:t>
            </a:r>
            <a:r>
              <a:rPr lang="en-US" sz="1200" dirty="0" smtClean="0"/>
              <a:t>		! k</a:t>
            </a:r>
            <a:endParaRPr lang="en-US" sz="1200" dirty="0"/>
          </a:p>
        </p:txBody>
      </p:sp>
    </p:spTree>
    <p:extLst>
      <p:ext uri="{BB962C8B-B14F-4D97-AF65-F5344CB8AC3E}">
        <p14:creationId xmlns:p14="http://schemas.microsoft.com/office/powerpoint/2010/main" val="381154153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Interpolation loop</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156</a:t>
            </a:fld>
            <a:endParaRPr lang="en-US"/>
          </a:p>
        </p:txBody>
      </p:sp>
      <p:sp>
        <p:nvSpPr>
          <p:cNvPr id="6" name="TextBox 5"/>
          <p:cNvSpPr txBox="1"/>
          <p:nvPr/>
        </p:nvSpPr>
        <p:spPr>
          <a:xfrm>
            <a:off x="609600" y="1600200"/>
            <a:ext cx="3996607" cy="4801314"/>
          </a:xfrm>
          <a:prstGeom prst="rect">
            <a:avLst/>
          </a:prstGeom>
          <a:noFill/>
        </p:spPr>
        <p:txBody>
          <a:bodyPr wrap="none" rtlCol="0">
            <a:spAutoFit/>
          </a:bodyPr>
          <a:lstStyle/>
          <a:p>
            <a:r>
              <a:rPr lang="en-US" sz="1200" dirty="0">
                <a:latin typeface="Courier New" pitchFamily="49" charset="0"/>
                <a:cs typeface="Courier New" pitchFamily="49" charset="0"/>
              </a:rPr>
              <a:t>tmp1(</a:t>
            </a:r>
            <a:r>
              <a:rPr lang="en-US" sz="1200" dirty="0" err="1">
                <a:latin typeface="Courier New" pitchFamily="49" charset="0"/>
                <a:cs typeface="Courier New" pitchFamily="49" charset="0"/>
              </a:rPr>
              <a:t>ml:mu</a:t>
            </a:r>
            <a:r>
              <a:rPr lang="en-US" sz="1200" dirty="0">
                <a:latin typeface="Courier New" pitchFamily="49" charset="0"/>
                <a:cs typeface="Courier New" pitchFamily="49" charset="0"/>
              </a:rPr>
              <a:t>) = e0(</a:t>
            </a:r>
            <a:r>
              <a:rPr lang="en-US" sz="1200" dirty="0" err="1">
                <a:latin typeface="Courier New" pitchFamily="49" charset="0"/>
                <a:cs typeface="Courier New" pitchFamily="49" charset="0"/>
              </a:rPr>
              <a:t>ml:mu</a:t>
            </a:r>
            <a:r>
              <a:rPr lang="en-US" sz="1200" dirty="0">
                <a:latin typeface="Courier New" pitchFamily="49" charset="0"/>
                <a:cs typeface="Courier New" pitchFamily="49" charset="0"/>
              </a:rPr>
              <a:t>) - 0.5*tmp1(</a:t>
            </a:r>
            <a:r>
              <a:rPr lang="en-US" sz="1200" dirty="0" err="1">
                <a:latin typeface="Courier New" pitchFamily="49" charset="0"/>
                <a:cs typeface="Courier New" pitchFamily="49" charset="0"/>
              </a:rPr>
              <a:t>ml:mu</a:t>
            </a:r>
            <a:r>
              <a:rPr lang="en-US" sz="1200" dirty="0">
                <a:latin typeface="Courier New" pitchFamily="49" charset="0"/>
                <a:cs typeface="Courier New" pitchFamily="49" charset="0"/>
              </a:rPr>
              <a:t>)</a:t>
            </a:r>
          </a:p>
          <a:p>
            <a:r>
              <a:rPr lang="en-US" sz="1200" dirty="0">
                <a:latin typeface="Courier New" pitchFamily="49" charset="0"/>
                <a:cs typeface="Courier New" pitchFamily="49" charset="0"/>
              </a:rPr>
              <a:t>LOOPM: DO m = ml, mu</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icount</a:t>
            </a:r>
            <a:r>
              <a:rPr lang="en-US" sz="1200" dirty="0">
                <a:latin typeface="Courier New" pitchFamily="49" charset="0"/>
                <a:cs typeface="Courier New" pitchFamily="49" charset="0"/>
              </a:rPr>
              <a:t> = 1</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r_gas</a:t>
            </a:r>
            <a:r>
              <a:rPr lang="en-US" sz="1200" dirty="0">
                <a:latin typeface="Courier New" pitchFamily="49" charset="0"/>
                <a:cs typeface="Courier New" pitchFamily="49" charset="0"/>
              </a:rPr>
              <a:t> = </a:t>
            </a:r>
            <a:r>
              <a:rPr lang="en-US" sz="1200" dirty="0" err="1">
                <a:latin typeface="Courier New" pitchFamily="49" charset="0"/>
                <a:cs typeface="Courier New" pitchFamily="49" charset="0"/>
              </a:rPr>
              <a:t>Ru</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avmolwt</a:t>
            </a:r>
            <a:r>
              <a:rPr lang="en-US" sz="1200" dirty="0">
                <a:latin typeface="Courier New" pitchFamily="49" charset="0"/>
                <a:cs typeface="Courier New" pitchFamily="49" charset="0"/>
              </a:rPr>
              <a:t>(m)</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yspec</a:t>
            </a:r>
            <a:r>
              <a:rPr lang="en-US" sz="1200" dirty="0">
                <a:latin typeface="Courier New" pitchFamily="49" charset="0"/>
                <a:cs typeface="Courier New" pitchFamily="49" charset="0"/>
              </a:rPr>
              <a:t>(:) = </a:t>
            </a:r>
            <a:r>
              <a:rPr lang="en-US" sz="1200" dirty="0" err="1">
                <a:latin typeface="Courier New" pitchFamily="49" charset="0"/>
                <a:cs typeface="Courier New" pitchFamily="49" charset="0"/>
              </a:rPr>
              <a:t>ys</a:t>
            </a:r>
            <a:r>
              <a:rPr lang="en-US" sz="1200" dirty="0">
                <a:latin typeface="Courier New" pitchFamily="49" charset="0"/>
                <a:cs typeface="Courier New" pitchFamily="49" charset="0"/>
              </a:rPr>
              <a:t>(m, :)</a:t>
            </a:r>
          </a:p>
          <a:p>
            <a:r>
              <a:rPr lang="en-US" sz="1200" dirty="0">
                <a:latin typeface="Courier New" pitchFamily="49" charset="0"/>
                <a:cs typeface="Courier New" pitchFamily="49" charset="0"/>
              </a:rPr>
              <a:t>   ITERATION: DO</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cpmix</a:t>
            </a:r>
            <a:r>
              <a:rPr lang="en-US" sz="1200" dirty="0">
                <a:latin typeface="Courier New" pitchFamily="49" charset="0"/>
                <a:cs typeface="Courier New" pitchFamily="49" charset="0"/>
              </a:rPr>
              <a:t>(m) = </a:t>
            </a:r>
            <a:r>
              <a:rPr lang="en-US" sz="1200" dirty="0" err="1">
                <a:latin typeface="Courier New" pitchFamily="49" charset="0"/>
                <a:cs typeface="Courier New" pitchFamily="49" charset="0"/>
              </a:rPr>
              <a:t>mixCp</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yspec</a:t>
            </a:r>
            <a:r>
              <a:rPr lang="en-US" sz="1200" dirty="0">
                <a:latin typeface="Courier New" pitchFamily="49" charset="0"/>
                <a:cs typeface="Courier New" pitchFamily="49" charset="0"/>
              </a:rPr>
              <a:t>, temp(m) )</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enthmix</a:t>
            </a:r>
            <a:r>
              <a:rPr lang="en-US" sz="1200" dirty="0">
                <a:latin typeface="Courier New" pitchFamily="49" charset="0"/>
                <a:cs typeface="Courier New" pitchFamily="49" charset="0"/>
              </a:rPr>
              <a:t>  = </a:t>
            </a:r>
            <a:r>
              <a:rPr lang="en-US" sz="1200" dirty="0" err="1">
                <a:latin typeface="Courier New" pitchFamily="49" charset="0"/>
                <a:cs typeface="Courier New" pitchFamily="49" charset="0"/>
              </a:rPr>
              <a:t>mixEnth</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yspec</a:t>
            </a:r>
            <a:r>
              <a:rPr lang="en-US" sz="1200" dirty="0">
                <a:latin typeface="Courier New" pitchFamily="49" charset="0"/>
                <a:cs typeface="Courier New" pitchFamily="49" charset="0"/>
              </a:rPr>
              <a:t>, temp(m) )</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deltat</a:t>
            </a:r>
            <a:r>
              <a:rPr lang="en-US" sz="1200" dirty="0">
                <a:latin typeface="Courier New" pitchFamily="49" charset="0"/>
                <a:cs typeface="Courier New" pitchFamily="49" charset="0"/>
              </a:rPr>
              <a:t> =   &amp;</a:t>
            </a:r>
          </a:p>
          <a:p>
            <a:r>
              <a:rPr lang="en-US" sz="1200" dirty="0">
                <a:latin typeface="Courier New" pitchFamily="49" charset="0"/>
                <a:cs typeface="Courier New" pitchFamily="49" charset="0"/>
              </a:rPr>
              <a:t>       ( tmp1(m) - (</a:t>
            </a:r>
            <a:r>
              <a:rPr lang="en-US" sz="1200" dirty="0" err="1">
                <a:latin typeface="Courier New" pitchFamily="49" charset="0"/>
                <a:cs typeface="Courier New" pitchFamily="49" charset="0"/>
              </a:rPr>
              <a:t>enthmix</a:t>
            </a:r>
            <a:r>
              <a:rPr lang="en-US" sz="1200" dirty="0">
                <a:latin typeface="Courier New" pitchFamily="49" charset="0"/>
                <a:cs typeface="Courier New" pitchFamily="49" charset="0"/>
              </a:rPr>
              <a:t>- &amp;</a:t>
            </a:r>
            <a:br>
              <a:rPr lang="en-US" sz="1200" dirty="0">
                <a:latin typeface="Courier New" pitchFamily="49" charset="0"/>
                <a:cs typeface="Courier New" pitchFamily="49" charset="0"/>
              </a:rPr>
            </a:b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r_gas</a:t>
            </a:r>
            <a:r>
              <a:rPr lang="en-US" sz="1200" dirty="0">
                <a:latin typeface="Courier New" pitchFamily="49" charset="0"/>
                <a:cs typeface="Courier New" pitchFamily="49" charset="0"/>
              </a:rPr>
              <a:t>*temp(m)) )  &amp;</a:t>
            </a:r>
          </a:p>
          <a:p>
            <a:r>
              <a:rPr lang="en-US" sz="1200" dirty="0">
                <a:latin typeface="Courier New" pitchFamily="49" charset="0"/>
                <a:cs typeface="Courier New" pitchFamily="49" charset="0"/>
              </a:rPr>
              <a:t>          / ( </a:t>
            </a:r>
            <a:r>
              <a:rPr lang="en-US" sz="1200" dirty="0" err="1">
                <a:latin typeface="Courier New" pitchFamily="49" charset="0"/>
                <a:cs typeface="Courier New" pitchFamily="49" charset="0"/>
              </a:rPr>
              <a:t>cpmix</a:t>
            </a:r>
            <a:r>
              <a:rPr lang="en-US" sz="1200" dirty="0">
                <a:latin typeface="Courier New" pitchFamily="49" charset="0"/>
                <a:cs typeface="Courier New" pitchFamily="49" charset="0"/>
              </a:rPr>
              <a:t>(m) - </a:t>
            </a:r>
            <a:r>
              <a:rPr lang="en-US" sz="1200" dirty="0" err="1">
                <a:latin typeface="Courier New" pitchFamily="49" charset="0"/>
                <a:cs typeface="Courier New" pitchFamily="49" charset="0"/>
              </a:rPr>
              <a:t>r_gas</a:t>
            </a:r>
            <a:r>
              <a:rPr lang="en-US" sz="1200" dirty="0">
                <a:latin typeface="Courier New" pitchFamily="49" charset="0"/>
                <a:cs typeface="Courier New" pitchFamily="49" charset="0"/>
              </a:rPr>
              <a:t> )</a:t>
            </a:r>
          </a:p>
          <a:p>
            <a:r>
              <a:rPr lang="en-US" sz="1200" dirty="0">
                <a:latin typeface="Courier New" pitchFamily="49" charset="0"/>
                <a:cs typeface="Courier New" pitchFamily="49" charset="0"/>
              </a:rPr>
              <a:t>    temp(m) = temp(m) + </a:t>
            </a:r>
            <a:r>
              <a:rPr lang="en-US" sz="1200" dirty="0" err="1">
                <a:latin typeface="Courier New" pitchFamily="49" charset="0"/>
                <a:cs typeface="Courier New" pitchFamily="49" charset="0"/>
              </a:rPr>
              <a:t>deltat</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IF( ABS(</a:t>
            </a:r>
            <a:r>
              <a:rPr lang="en-US" sz="1200" dirty="0" err="1">
                <a:latin typeface="Courier New" pitchFamily="49" charset="0"/>
                <a:cs typeface="Courier New" pitchFamily="49" charset="0"/>
              </a:rPr>
              <a:t>deltat</a:t>
            </a:r>
            <a:r>
              <a:rPr lang="en-US" sz="1200" dirty="0">
                <a:latin typeface="Courier New" pitchFamily="49" charset="0"/>
                <a:cs typeface="Courier New" pitchFamily="49" charset="0"/>
              </a:rPr>
              <a:t>) &lt; </a:t>
            </a:r>
            <a:r>
              <a:rPr lang="en-US" sz="1200" dirty="0" err="1">
                <a:latin typeface="Courier New" pitchFamily="49" charset="0"/>
                <a:cs typeface="Courier New" pitchFamily="49" charset="0"/>
              </a:rPr>
              <a:t>atol</a:t>
            </a:r>
            <a:r>
              <a:rPr lang="en-US" sz="1200" dirty="0">
                <a:latin typeface="Courier New" pitchFamily="49" charset="0"/>
                <a:cs typeface="Courier New" pitchFamily="49" charset="0"/>
              </a:rPr>
              <a:t> ) THEN  </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cpmix</a:t>
            </a:r>
            <a:r>
              <a:rPr lang="en-US" sz="1200" dirty="0">
                <a:latin typeface="Courier New" pitchFamily="49" charset="0"/>
                <a:cs typeface="Courier New" pitchFamily="49" charset="0"/>
              </a:rPr>
              <a:t>(m) = </a:t>
            </a:r>
            <a:r>
              <a:rPr lang="en-US" sz="1200" dirty="0" err="1">
                <a:latin typeface="Courier New" pitchFamily="49" charset="0"/>
                <a:cs typeface="Courier New" pitchFamily="49" charset="0"/>
              </a:rPr>
              <a:t>mixCp</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yspec</a:t>
            </a:r>
            <a:r>
              <a:rPr lang="en-US" sz="1200" dirty="0">
                <a:latin typeface="Courier New" pitchFamily="49" charset="0"/>
                <a:cs typeface="Courier New" pitchFamily="49" charset="0"/>
              </a:rPr>
              <a:t>, &amp;</a:t>
            </a:r>
            <a:br>
              <a:rPr lang="en-US" sz="1200" dirty="0">
                <a:latin typeface="Courier New" pitchFamily="49" charset="0"/>
                <a:cs typeface="Courier New" pitchFamily="49" charset="0"/>
              </a:rPr>
            </a:br>
            <a:r>
              <a:rPr lang="en-US" sz="1200" dirty="0">
                <a:latin typeface="Courier New" pitchFamily="49" charset="0"/>
                <a:cs typeface="Courier New" pitchFamily="49" charset="0"/>
              </a:rPr>
              <a:t>     temp(m) )</a:t>
            </a:r>
          </a:p>
          <a:p>
            <a:r>
              <a:rPr lang="en-US" sz="1200" dirty="0">
                <a:latin typeface="Courier New" pitchFamily="49" charset="0"/>
                <a:cs typeface="Courier New" pitchFamily="49" charset="0"/>
              </a:rPr>
              <a:t>     EXIT ITERATION</a:t>
            </a:r>
          </a:p>
          <a:p>
            <a:r>
              <a:rPr lang="en-US" sz="1200" dirty="0">
                <a:latin typeface="Courier New" pitchFamily="49" charset="0"/>
                <a:cs typeface="Courier New" pitchFamily="49" charset="0"/>
              </a:rPr>
              <a:t>   ELSEIF( </a:t>
            </a:r>
            <a:r>
              <a:rPr lang="en-US" sz="1200" dirty="0" err="1">
                <a:latin typeface="Courier New" pitchFamily="49" charset="0"/>
                <a:cs typeface="Courier New" pitchFamily="49" charset="0"/>
              </a:rPr>
              <a:t>icount</a:t>
            </a:r>
            <a:r>
              <a:rPr lang="en-US" sz="1200" dirty="0">
                <a:latin typeface="Courier New" pitchFamily="49" charset="0"/>
                <a:cs typeface="Courier New" pitchFamily="49" charset="0"/>
              </a:rPr>
              <a:t> &gt; </a:t>
            </a:r>
            <a:r>
              <a:rPr lang="en-US" sz="1200" dirty="0" err="1">
                <a:latin typeface="Courier New" pitchFamily="49" charset="0"/>
                <a:cs typeface="Courier New" pitchFamily="49" charset="0"/>
              </a:rPr>
              <a:t>icountmax</a:t>
            </a:r>
            <a:r>
              <a:rPr lang="en-US" sz="1200" dirty="0">
                <a:latin typeface="Courier New" pitchFamily="49" charset="0"/>
                <a:cs typeface="Courier New" pitchFamily="49" charset="0"/>
              </a:rPr>
              <a:t> ) THEN</a:t>
            </a:r>
          </a:p>
          <a:p>
            <a:r>
              <a:rPr lang="en-US" sz="1200" dirty="0">
                <a:latin typeface="Courier New" pitchFamily="49" charset="0"/>
                <a:cs typeface="Courier New" pitchFamily="49" charset="0"/>
              </a:rPr>
              <a:t>     STOP  </a:t>
            </a:r>
          </a:p>
          <a:p>
            <a:r>
              <a:rPr lang="en-US" sz="1200" dirty="0">
                <a:latin typeface="Courier New" pitchFamily="49" charset="0"/>
                <a:cs typeface="Courier New" pitchFamily="49" charset="0"/>
              </a:rPr>
              <a:t>   ELSE</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icount</a:t>
            </a:r>
            <a:r>
              <a:rPr lang="en-US" sz="1200" dirty="0">
                <a:latin typeface="Courier New" pitchFamily="49" charset="0"/>
                <a:cs typeface="Courier New" pitchFamily="49" charset="0"/>
              </a:rPr>
              <a:t> = </a:t>
            </a:r>
            <a:r>
              <a:rPr lang="en-US" sz="1200" dirty="0" err="1">
                <a:latin typeface="Courier New" pitchFamily="49" charset="0"/>
                <a:cs typeface="Courier New" pitchFamily="49" charset="0"/>
              </a:rPr>
              <a:t>icount</a:t>
            </a:r>
            <a:r>
              <a:rPr lang="en-US" sz="1200" dirty="0">
                <a:latin typeface="Courier New" pitchFamily="49" charset="0"/>
                <a:cs typeface="Courier New" pitchFamily="49" charset="0"/>
              </a:rPr>
              <a:t> + 1</a:t>
            </a:r>
          </a:p>
          <a:p>
            <a:r>
              <a:rPr lang="en-US" sz="1200" dirty="0">
                <a:latin typeface="Courier New" pitchFamily="49" charset="0"/>
                <a:cs typeface="Courier New" pitchFamily="49" charset="0"/>
              </a:rPr>
              <a:t>   ENDIF</a:t>
            </a:r>
          </a:p>
          <a:p>
            <a:r>
              <a:rPr lang="en-US" sz="1200" dirty="0">
                <a:latin typeface="Courier New" pitchFamily="49" charset="0"/>
                <a:cs typeface="Courier New" pitchFamily="49" charset="0"/>
              </a:rPr>
              <a:t>  ENDDO ITERATION</a:t>
            </a:r>
          </a:p>
          <a:p>
            <a:r>
              <a:rPr lang="en-US" sz="1200" dirty="0">
                <a:latin typeface="Courier New" pitchFamily="49" charset="0"/>
                <a:cs typeface="Courier New" pitchFamily="49" charset="0"/>
              </a:rPr>
              <a:t>ENDDO LOOPM</a:t>
            </a:r>
          </a:p>
          <a:p>
            <a:endParaRPr lang="en-US" dirty="0"/>
          </a:p>
        </p:txBody>
      </p:sp>
    </p:spTree>
    <p:extLst>
      <p:ext uri="{BB962C8B-B14F-4D97-AF65-F5344CB8AC3E}">
        <p14:creationId xmlns:p14="http://schemas.microsoft.com/office/powerpoint/2010/main" val="206687177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Interpolation loop</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157</a:t>
            </a:fld>
            <a:endParaRPr lang="en-US"/>
          </a:p>
        </p:txBody>
      </p:sp>
      <p:sp>
        <p:nvSpPr>
          <p:cNvPr id="6" name="TextBox 5"/>
          <p:cNvSpPr txBox="1"/>
          <p:nvPr/>
        </p:nvSpPr>
        <p:spPr>
          <a:xfrm>
            <a:off x="533400" y="671691"/>
            <a:ext cx="7287572" cy="6186309"/>
          </a:xfrm>
          <a:prstGeom prst="rect">
            <a:avLst/>
          </a:prstGeom>
          <a:noFill/>
        </p:spPr>
        <p:txBody>
          <a:bodyPr wrap="none" rtlCol="0">
            <a:spAutoFit/>
          </a:bodyPr>
          <a:lstStyle/>
          <a:p>
            <a:r>
              <a:rPr lang="en-US" sz="1200" dirty="0"/>
              <a:t> ITERATION: do</a:t>
            </a:r>
          </a:p>
          <a:p>
            <a:r>
              <a:rPr lang="en-US" sz="1200" dirty="0" smtClean="0"/>
              <a:t>do </a:t>
            </a:r>
            <a:r>
              <a:rPr lang="en-US" sz="1200" dirty="0"/>
              <a:t>m = ml, mu</a:t>
            </a:r>
          </a:p>
          <a:p>
            <a:r>
              <a:rPr lang="en-US" sz="1200" dirty="0"/>
              <a:t>       !-- compute mixture heat capacity and enthalpy for this temperature</a:t>
            </a:r>
          </a:p>
          <a:p>
            <a:r>
              <a:rPr lang="en-US" sz="1200" dirty="0"/>
              <a:t>      n = max(1,min(2001,int((temp(m)-</a:t>
            </a:r>
            <a:r>
              <a:rPr lang="en-US" sz="1200" dirty="0" err="1"/>
              <a:t>temp_lobound</a:t>
            </a:r>
            <a:r>
              <a:rPr lang="en-US" sz="1200" dirty="0"/>
              <a:t>)*</a:t>
            </a:r>
            <a:r>
              <a:rPr lang="en-US" sz="1200" dirty="0" err="1"/>
              <a:t>invEnthInc</a:t>
            </a:r>
            <a:r>
              <a:rPr lang="en-US" sz="1200" dirty="0"/>
              <a:t>)+1))</a:t>
            </a:r>
          </a:p>
          <a:p>
            <a:r>
              <a:rPr lang="en-US" sz="1200" dirty="0"/>
              <a:t>      </a:t>
            </a:r>
            <a:r>
              <a:rPr lang="en-US" sz="1200" dirty="0" err="1"/>
              <a:t>cpmix</a:t>
            </a:r>
            <a:r>
              <a:rPr lang="en-US" sz="1200" dirty="0"/>
              <a:t>(m) = 0.0</a:t>
            </a:r>
          </a:p>
          <a:p>
            <a:r>
              <a:rPr lang="en-US" sz="1200" dirty="0"/>
              <a:t>      do mm=1,n_spec</a:t>
            </a:r>
          </a:p>
          <a:p>
            <a:r>
              <a:rPr lang="en-US" sz="1200" dirty="0"/>
              <a:t>         </a:t>
            </a:r>
            <a:r>
              <a:rPr lang="en-US" sz="1200" dirty="0" err="1"/>
              <a:t>cpmix</a:t>
            </a:r>
            <a:r>
              <a:rPr lang="en-US" sz="1200" dirty="0"/>
              <a:t>(m) = </a:t>
            </a:r>
            <a:r>
              <a:rPr lang="en-US" sz="1200" dirty="0" err="1"/>
              <a:t>cpmix</a:t>
            </a:r>
            <a:r>
              <a:rPr lang="en-US" sz="1200" dirty="0"/>
              <a:t>(m) +  &amp;</a:t>
            </a:r>
          </a:p>
          <a:p>
            <a:r>
              <a:rPr lang="en-US" sz="1200" dirty="0"/>
              <a:t>             </a:t>
            </a:r>
            <a:r>
              <a:rPr lang="en-US" sz="1200" dirty="0" err="1"/>
              <a:t>yspecies</a:t>
            </a:r>
            <a:r>
              <a:rPr lang="en-US" sz="1200" dirty="0"/>
              <a:t>(</a:t>
            </a:r>
            <a:r>
              <a:rPr lang="en-US" sz="1200" dirty="0" err="1"/>
              <a:t>m,mm</a:t>
            </a:r>
            <a:r>
              <a:rPr lang="en-US" sz="1200" dirty="0"/>
              <a:t>)*(</a:t>
            </a:r>
            <a:r>
              <a:rPr lang="en-US" sz="1200" dirty="0" err="1"/>
              <a:t>cpCoef_aa</a:t>
            </a:r>
            <a:r>
              <a:rPr lang="en-US" sz="1200" dirty="0"/>
              <a:t>(</a:t>
            </a:r>
            <a:r>
              <a:rPr lang="en-US" sz="1200" dirty="0" err="1"/>
              <a:t>mm,n</a:t>
            </a:r>
            <a:r>
              <a:rPr lang="en-US" sz="1200" dirty="0"/>
              <a:t>) * temp(m) + </a:t>
            </a:r>
            <a:r>
              <a:rPr lang="en-US" sz="1200" dirty="0" err="1"/>
              <a:t>cpCoef_bb</a:t>
            </a:r>
            <a:r>
              <a:rPr lang="en-US" sz="1200" dirty="0"/>
              <a:t>(</a:t>
            </a:r>
            <a:r>
              <a:rPr lang="en-US" sz="1200" dirty="0" err="1"/>
              <a:t>mm,n</a:t>
            </a:r>
            <a:r>
              <a:rPr lang="en-US" sz="1200" dirty="0"/>
              <a:t>) )</a:t>
            </a:r>
          </a:p>
          <a:p>
            <a:r>
              <a:rPr lang="en-US" sz="1200" dirty="0"/>
              <a:t>      </a:t>
            </a:r>
            <a:r>
              <a:rPr lang="en-US" sz="1200" dirty="0" err="1"/>
              <a:t>enddo</a:t>
            </a:r>
            <a:endParaRPr lang="en-US" sz="1200" dirty="0"/>
          </a:p>
          <a:p>
            <a:r>
              <a:rPr lang="en-US" sz="1200" dirty="0"/>
              <a:t>      </a:t>
            </a:r>
            <a:r>
              <a:rPr lang="en-US" sz="1200" dirty="0" err="1"/>
              <a:t>enthmix</a:t>
            </a:r>
            <a:r>
              <a:rPr lang="en-US" sz="1200" dirty="0"/>
              <a:t>(m) = 0.0</a:t>
            </a:r>
          </a:p>
          <a:p>
            <a:r>
              <a:rPr lang="en-US" sz="1200" dirty="0"/>
              <a:t>      do mm=1,n_spec</a:t>
            </a:r>
          </a:p>
          <a:p>
            <a:r>
              <a:rPr lang="en-US" sz="1200" dirty="0"/>
              <a:t>         </a:t>
            </a:r>
            <a:r>
              <a:rPr lang="en-US" sz="1200" dirty="0" err="1"/>
              <a:t>enthmix</a:t>
            </a:r>
            <a:r>
              <a:rPr lang="en-US" sz="1200" dirty="0"/>
              <a:t>(m) = </a:t>
            </a:r>
            <a:r>
              <a:rPr lang="en-US" sz="1200" dirty="0" err="1"/>
              <a:t>enthmix</a:t>
            </a:r>
            <a:r>
              <a:rPr lang="en-US" sz="1200" dirty="0"/>
              <a:t>(m) + </a:t>
            </a:r>
            <a:r>
              <a:rPr lang="en-US" sz="1200" dirty="0" err="1"/>
              <a:t>yspecies</a:t>
            </a:r>
            <a:r>
              <a:rPr lang="en-US" sz="1200" dirty="0"/>
              <a:t>(</a:t>
            </a:r>
            <a:r>
              <a:rPr lang="en-US" sz="1200" dirty="0" err="1"/>
              <a:t>m,mm</a:t>
            </a:r>
            <a:r>
              <a:rPr lang="en-US" sz="1200" dirty="0"/>
              <a:t>)*(</a:t>
            </a:r>
            <a:r>
              <a:rPr lang="en-US" sz="1200" dirty="0" err="1"/>
              <a:t>enthCoef_aa</a:t>
            </a:r>
            <a:r>
              <a:rPr lang="en-US" sz="1200" dirty="0"/>
              <a:t>(</a:t>
            </a:r>
            <a:r>
              <a:rPr lang="en-US" sz="1200" dirty="0" err="1"/>
              <a:t>mm,n</a:t>
            </a:r>
            <a:r>
              <a:rPr lang="en-US" sz="1200" dirty="0"/>
              <a:t>)*temp(m) + </a:t>
            </a:r>
            <a:r>
              <a:rPr lang="en-US" sz="1200" dirty="0" err="1"/>
              <a:t>enthCoef_bb</a:t>
            </a:r>
            <a:r>
              <a:rPr lang="en-US" sz="1200" dirty="0"/>
              <a:t>(</a:t>
            </a:r>
            <a:r>
              <a:rPr lang="en-US" sz="1200" dirty="0" err="1"/>
              <a:t>mm,n</a:t>
            </a:r>
            <a:r>
              <a:rPr lang="en-US" sz="1200" dirty="0"/>
              <a:t>))</a:t>
            </a:r>
          </a:p>
          <a:p>
            <a:r>
              <a:rPr lang="en-US" sz="1200" dirty="0"/>
              <a:t>      </a:t>
            </a:r>
            <a:r>
              <a:rPr lang="en-US" sz="1200" dirty="0" err="1"/>
              <a:t>enddo</a:t>
            </a:r>
            <a:endParaRPr lang="en-US" sz="1200" dirty="0"/>
          </a:p>
          <a:p>
            <a:endParaRPr lang="en-US" sz="1200" dirty="0"/>
          </a:p>
          <a:p>
            <a:r>
              <a:rPr lang="en-US" sz="1200" dirty="0"/>
              <a:t>       !-- calculate </a:t>
            </a:r>
            <a:r>
              <a:rPr lang="en-US" sz="1200" dirty="0" err="1"/>
              <a:t>deltat</a:t>
            </a:r>
            <a:r>
              <a:rPr lang="en-US" sz="1200" dirty="0"/>
              <a:t>, new temp</a:t>
            </a:r>
          </a:p>
          <a:p>
            <a:r>
              <a:rPr lang="en-US" sz="1200" dirty="0"/>
              <a:t>       !   remember tmp1 holds the internal energy</a:t>
            </a:r>
          </a:p>
          <a:p>
            <a:r>
              <a:rPr lang="en-US" sz="1200" dirty="0"/>
              <a:t>      </a:t>
            </a:r>
            <a:r>
              <a:rPr lang="en-US" sz="1200" dirty="0" err="1"/>
              <a:t>deltat</a:t>
            </a:r>
            <a:r>
              <a:rPr lang="en-US" sz="1200" dirty="0"/>
              <a:t>(m) = ( tmp1(m) - (</a:t>
            </a:r>
            <a:r>
              <a:rPr lang="en-US" sz="1200" dirty="0" err="1"/>
              <a:t>enthmix</a:t>
            </a:r>
            <a:r>
              <a:rPr lang="en-US" sz="1200" dirty="0"/>
              <a:t>(m)-</a:t>
            </a:r>
            <a:r>
              <a:rPr lang="en-US" sz="1200" dirty="0" err="1"/>
              <a:t>Ru</a:t>
            </a:r>
            <a:r>
              <a:rPr lang="en-US" sz="1200" dirty="0"/>
              <a:t>*</a:t>
            </a:r>
            <a:r>
              <a:rPr lang="en-US" sz="1200" dirty="0" err="1"/>
              <a:t>avmolwt</a:t>
            </a:r>
            <a:r>
              <a:rPr lang="en-US" sz="1200" dirty="0"/>
              <a:t>(m)*temp(m)) )  &amp;</a:t>
            </a:r>
          </a:p>
          <a:p>
            <a:r>
              <a:rPr lang="en-US" sz="1200" dirty="0"/>
              <a:t>                 /( </a:t>
            </a:r>
            <a:r>
              <a:rPr lang="en-US" sz="1200" dirty="0" err="1"/>
              <a:t>cpmix</a:t>
            </a:r>
            <a:r>
              <a:rPr lang="en-US" sz="1200" dirty="0"/>
              <a:t>(m) - </a:t>
            </a:r>
            <a:r>
              <a:rPr lang="en-US" sz="1200" dirty="0" err="1"/>
              <a:t>Ru</a:t>
            </a:r>
            <a:r>
              <a:rPr lang="en-US" sz="1200" dirty="0"/>
              <a:t>*</a:t>
            </a:r>
            <a:r>
              <a:rPr lang="en-US" sz="1200" dirty="0" err="1"/>
              <a:t>avmolwt</a:t>
            </a:r>
            <a:r>
              <a:rPr lang="en-US" sz="1200" dirty="0"/>
              <a:t>(m) )</a:t>
            </a:r>
          </a:p>
          <a:p>
            <a:r>
              <a:rPr lang="en-US" sz="1200" dirty="0"/>
              <a:t>      if(</a:t>
            </a:r>
            <a:r>
              <a:rPr lang="en-US" sz="1200" dirty="0" err="1"/>
              <a:t>iconverge</a:t>
            </a:r>
            <a:r>
              <a:rPr lang="en-US" sz="1200" dirty="0"/>
              <a:t>(m).eq.0)temp(m) = temp(m) + </a:t>
            </a:r>
            <a:r>
              <a:rPr lang="en-US" sz="1200" dirty="0" err="1"/>
              <a:t>deltat</a:t>
            </a:r>
            <a:r>
              <a:rPr lang="en-US" sz="1200" dirty="0"/>
              <a:t>(m)</a:t>
            </a:r>
          </a:p>
          <a:p>
            <a:r>
              <a:rPr lang="en-US" sz="1200" dirty="0"/>
              <a:t>    </a:t>
            </a:r>
            <a:r>
              <a:rPr lang="en-US" sz="1200" dirty="0" err="1"/>
              <a:t>enddo</a:t>
            </a:r>
            <a:endParaRPr lang="en-US" sz="1200" dirty="0"/>
          </a:p>
          <a:p>
            <a:r>
              <a:rPr lang="en-US" sz="1200" dirty="0" smtClean="0"/>
              <a:t>    do </a:t>
            </a:r>
            <a:r>
              <a:rPr lang="en-US" sz="1200" dirty="0"/>
              <a:t>m = ml, mu</a:t>
            </a:r>
          </a:p>
          <a:p>
            <a:r>
              <a:rPr lang="en-US" sz="1200" dirty="0"/>
              <a:t>       !-- check for convergence</a:t>
            </a:r>
          </a:p>
          <a:p>
            <a:r>
              <a:rPr lang="en-US" sz="1200" dirty="0"/>
              <a:t>!     if( abs(</a:t>
            </a:r>
            <a:r>
              <a:rPr lang="en-US" sz="1200" dirty="0" err="1"/>
              <a:t>deltat</a:t>
            </a:r>
            <a:r>
              <a:rPr lang="en-US" sz="1200" dirty="0"/>
              <a:t>(m)) &lt; </a:t>
            </a:r>
            <a:r>
              <a:rPr lang="en-US" sz="1200" dirty="0" err="1"/>
              <a:t>atol.and.iconverge</a:t>
            </a:r>
            <a:r>
              <a:rPr lang="en-US" sz="1200" dirty="0"/>
              <a:t>(m).eq.0 ) then  ! converged</a:t>
            </a:r>
          </a:p>
          <a:p>
            <a:r>
              <a:rPr lang="en-US" sz="1200" dirty="0"/>
              <a:t>!           BUG- FIX AUG-16-04 - </a:t>
            </a:r>
            <a:r>
              <a:rPr lang="en-US" sz="1200" dirty="0" err="1"/>
              <a:t>cpmix</a:t>
            </a:r>
            <a:r>
              <a:rPr lang="en-US" sz="1200" dirty="0"/>
              <a:t> was not updated after successful convergence</a:t>
            </a:r>
          </a:p>
          <a:p>
            <a:r>
              <a:rPr lang="en-US" sz="1200" dirty="0"/>
              <a:t>          </a:t>
            </a:r>
            <a:r>
              <a:rPr lang="en-US" sz="1200" dirty="0" err="1"/>
              <a:t>iconverge</a:t>
            </a:r>
            <a:r>
              <a:rPr lang="en-US" sz="1200" dirty="0"/>
              <a:t>(m) = 1</a:t>
            </a:r>
          </a:p>
          <a:p>
            <a:r>
              <a:rPr lang="en-US" sz="1200" dirty="0"/>
              <a:t>          n = max(1,min(2001,int((temp(m)-</a:t>
            </a:r>
            <a:r>
              <a:rPr lang="en-US" sz="1200" dirty="0" err="1"/>
              <a:t>temp_lobound</a:t>
            </a:r>
            <a:r>
              <a:rPr lang="en-US" sz="1200" dirty="0"/>
              <a:t>)*</a:t>
            </a:r>
            <a:r>
              <a:rPr lang="en-US" sz="1200" dirty="0" err="1"/>
              <a:t>invEnthInc</a:t>
            </a:r>
            <a:r>
              <a:rPr lang="en-US" sz="1200" dirty="0"/>
              <a:t>)+1))</a:t>
            </a:r>
          </a:p>
          <a:p>
            <a:r>
              <a:rPr lang="en-US" sz="1200" dirty="0"/>
              <a:t>          </a:t>
            </a:r>
            <a:r>
              <a:rPr lang="en-US" sz="1200" dirty="0" err="1"/>
              <a:t>cpmix</a:t>
            </a:r>
            <a:r>
              <a:rPr lang="en-US" sz="1200" dirty="0"/>
              <a:t>(m) = 0.0</a:t>
            </a:r>
          </a:p>
          <a:p>
            <a:r>
              <a:rPr lang="en-US" sz="1200" dirty="0"/>
              <a:t>          do mm=1,n_spec</a:t>
            </a:r>
          </a:p>
          <a:p>
            <a:r>
              <a:rPr lang="en-US" sz="1200" dirty="0"/>
              <a:t>             </a:t>
            </a:r>
            <a:r>
              <a:rPr lang="en-US" sz="1200" dirty="0" err="1"/>
              <a:t>cpmix</a:t>
            </a:r>
            <a:r>
              <a:rPr lang="en-US" sz="1200" dirty="0"/>
              <a:t>(m) = </a:t>
            </a:r>
            <a:r>
              <a:rPr lang="en-US" sz="1200" dirty="0" err="1"/>
              <a:t>cpmix</a:t>
            </a:r>
            <a:r>
              <a:rPr lang="en-US" sz="1200" dirty="0"/>
              <a:t>(m) +  &amp;</a:t>
            </a:r>
          </a:p>
          <a:p>
            <a:r>
              <a:rPr lang="en-US" sz="1200" dirty="0"/>
              <a:t>                 </a:t>
            </a:r>
            <a:r>
              <a:rPr lang="en-US" sz="1200" dirty="0" err="1"/>
              <a:t>yspecies</a:t>
            </a:r>
            <a:r>
              <a:rPr lang="en-US" sz="1200" dirty="0"/>
              <a:t>(</a:t>
            </a:r>
            <a:r>
              <a:rPr lang="en-US" sz="1200" dirty="0" err="1"/>
              <a:t>m,mm</a:t>
            </a:r>
            <a:r>
              <a:rPr lang="en-US" sz="1200" dirty="0"/>
              <a:t>)*(</a:t>
            </a:r>
            <a:r>
              <a:rPr lang="en-US" sz="1200" dirty="0" err="1"/>
              <a:t>cpCoef_aa</a:t>
            </a:r>
            <a:r>
              <a:rPr lang="en-US" sz="1200" dirty="0"/>
              <a:t>(</a:t>
            </a:r>
            <a:r>
              <a:rPr lang="en-US" sz="1200" dirty="0" err="1"/>
              <a:t>mm,n</a:t>
            </a:r>
            <a:r>
              <a:rPr lang="en-US" sz="1200" dirty="0"/>
              <a:t>) * temp(m) + </a:t>
            </a:r>
            <a:r>
              <a:rPr lang="en-US" sz="1200" dirty="0" err="1"/>
              <a:t>cpCoef_bb</a:t>
            </a:r>
            <a:r>
              <a:rPr lang="en-US" sz="1200" dirty="0"/>
              <a:t>(</a:t>
            </a:r>
            <a:r>
              <a:rPr lang="en-US" sz="1200" dirty="0" err="1"/>
              <a:t>mm,n</a:t>
            </a:r>
            <a:r>
              <a:rPr lang="en-US" sz="1200" dirty="0"/>
              <a:t>) )</a:t>
            </a:r>
          </a:p>
          <a:p>
            <a:r>
              <a:rPr lang="en-US" sz="1200" dirty="0"/>
              <a:t>          </a:t>
            </a:r>
            <a:r>
              <a:rPr lang="en-US" sz="1200" dirty="0" err="1"/>
              <a:t>enddo</a:t>
            </a:r>
            <a:endParaRPr lang="en-US" sz="1200" dirty="0"/>
          </a:p>
          <a:p>
            <a:r>
              <a:rPr lang="en-US" sz="1200" dirty="0"/>
              <a:t>!     </a:t>
            </a:r>
            <a:r>
              <a:rPr lang="en-US" sz="1200" dirty="0" err="1"/>
              <a:t>endif</a:t>
            </a:r>
            <a:endParaRPr lang="en-US" sz="1200" dirty="0"/>
          </a:p>
          <a:p>
            <a:r>
              <a:rPr lang="en-US" sz="1200" dirty="0"/>
              <a:t>    </a:t>
            </a:r>
            <a:r>
              <a:rPr lang="en-US" sz="1200" dirty="0" err="1" smtClean="0"/>
              <a:t>enddo</a:t>
            </a:r>
            <a:endParaRPr lang="en-US" sz="1200" dirty="0"/>
          </a:p>
        </p:txBody>
      </p:sp>
    </p:spTree>
    <p:extLst>
      <p:ext uri="{BB962C8B-B14F-4D97-AF65-F5344CB8AC3E}">
        <p14:creationId xmlns:p14="http://schemas.microsoft.com/office/powerpoint/2010/main" val="397245601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Interpolation loop</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158</a:t>
            </a:fld>
            <a:endParaRPr lang="en-US"/>
          </a:p>
        </p:txBody>
      </p:sp>
      <p:sp>
        <p:nvSpPr>
          <p:cNvPr id="6" name="TextBox 5"/>
          <p:cNvSpPr txBox="1"/>
          <p:nvPr/>
        </p:nvSpPr>
        <p:spPr>
          <a:xfrm>
            <a:off x="533400" y="914400"/>
            <a:ext cx="5505033" cy="3046988"/>
          </a:xfrm>
          <a:prstGeom prst="rect">
            <a:avLst/>
          </a:prstGeom>
          <a:noFill/>
        </p:spPr>
        <p:txBody>
          <a:bodyPr wrap="none" rtlCol="0">
            <a:spAutoFit/>
          </a:bodyPr>
          <a:lstStyle/>
          <a:p>
            <a:r>
              <a:rPr lang="en-US" sz="1200" dirty="0" smtClean="0"/>
              <a:t>if(all(</a:t>
            </a:r>
            <a:r>
              <a:rPr lang="en-US" sz="1200" dirty="0" err="1" smtClean="0"/>
              <a:t>iconverge</a:t>
            </a:r>
            <a:r>
              <a:rPr lang="en-US" sz="1200" dirty="0" smtClean="0"/>
              <a:t>(</a:t>
            </a:r>
            <a:r>
              <a:rPr lang="en-US" sz="1200" dirty="0" err="1" smtClean="0"/>
              <a:t>ml:mu</a:t>
            </a:r>
            <a:r>
              <a:rPr lang="en-US" sz="1200" dirty="0"/>
              <a:t>).eq.1))EXIT ITERATION</a:t>
            </a:r>
          </a:p>
          <a:p>
            <a:r>
              <a:rPr lang="en-US" sz="1200" dirty="0"/>
              <a:t>         EXIT ITERATION</a:t>
            </a:r>
          </a:p>
          <a:p>
            <a:r>
              <a:rPr lang="en-US" sz="1200" dirty="0"/>
              <a:t>         do m = </a:t>
            </a:r>
            <a:r>
              <a:rPr lang="en-US" sz="1200" dirty="0" err="1"/>
              <a:t>ml,mu</a:t>
            </a:r>
            <a:endParaRPr lang="en-US" sz="1200" dirty="0"/>
          </a:p>
          <a:p>
            <a:r>
              <a:rPr lang="en-US" sz="1200" dirty="0"/>
              <a:t>         if(</a:t>
            </a:r>
            <a:r>
              <a:rPr lang="en-US" sz="1200" dirty="0" err="1"/>
              <a:t>iconverge</a:t>
            </a:r>
            <a:r>
              <a:rPr lang="en-US" sz="1200" dirty="0"/>
              <a:t>(m).eq.0)then</a:t>
            </a:r>
          </a:p>
          <a:p>
            <a:r>
              <a:rPr lang="en-US" sz="1200" dirty="0"/>
              <a:t>          if( </a:t>
            </a:r>
            <a:r>
              <a:rPr lang="en-US" sz="1200" dirty="0" err="1"/>
              <a:t>icount</a:t>
            </a:r>
            <a:r>
              <a:rPr lang="en-US" sz="1200" dirty="0"/>
              <a:t>(m) &gt; </a:t>
            </a:r>
            <a:r>
              <a:rPr lang="en-US" sz="1200" dirty="0" err="1"/>
              <a:t>icountmax</a:t>
            </a:r>
            <a:r>
              <a:rPr lang="en-US" sz="1200" dirty="0"/>
              <a:t> ) then  ! maximum count violation</a:t>
            </a:r>
          </a:p>
          <a:p>
            <a:r>
              <a:rPr lang="en-US" sz="1200" dirty="0"/>
              <a:t>            write(6,*)'</a:t>
            </a:r>
            <a:r>
              <a:rPr lang="en-US" sz="1200" dirty="0" err="1"/>
              <a:t>calc_temp</a:t>
            </a:r>
            <a:r>
              <a:rPr lang="en-US" sz="1200" dirty="0"/>
              <a:t> cannot converge after 100 iterations'</a:t>
            </a:r>
          </a:p>
          <a:p>
            <a:r>
              <a:rPr lang="en-US" sz="1200" dirty="0"/>
              <a:t>            write(6,*) 'for processor with rank =',</a:t>
            </a:r>
            <a:r>
              <a:rPr lang="en-US" sz="1200" dirty="0" err="1"/>
              <a:t>myid</a:t>
            </a:r>
            <a:endParaRPr lang="en-US" sz="1200" dirty="0"/>
          </a:p>
          <a:p>
            <a:r>
              <a:rPr lang="en-US" sz="1200" dirty="0"/>
              <a:t>            write(6,*) 'm=',m</a:t>
            </a:r>
          </a:p>
          <a:p>
            <a:r>
              <a:rPr lang="en-US" sz="1200" dirty="0"/>
              <a:t>            stop  !ugly termination but that's the way it is without doing a broadcast</a:t>
            </a:r>
          </a:p>
          <a:p>
            <a:r>
              <a:rPr lang="en-US" sz="1200" dirty="0"/>
              <a:t>          else</a:t>
            </a:r>
          </a:p>
          <a:p>
            <a:r>
              <a:rPr lang="en-US" sz="1200" dirty="0"/>
              <a:t>            </a:t>
            </a:r>
            <a:r>
              <a:rPr lang="en-US" sz="1200" dirty="0" err="1"/>
              <a:t>icount</a:t>
            </a:r>
            <a:r>
              <a:rPr lang="en-US" sz="1200" dirty="0"/>
              <a:t>(m) = </a:t>
            </a:r>
            <a:r>
              <a:rPr lang="en-US" sz="1200" dirty="0" err="1"/>
              <a:t>icount</a:t>
            </a:r>
            <a:r>
              <a:rPr lang="en-US" sz="1200" dirty="0"/>
              <a:t>(m) + 1</a:t>
            </a:r>
          </a:p>
          <a:p>
            <a:r>
              <a:rPr lang="en-US" sz="1200" dirty="0"/>
              <a:t>          </a:t>
            </a:r>
            <a:r>
              <a:rPr lang="en-US" sz="1200" dirty="0" err="1"/>
              <a:t>endif</a:t>
            </a:r>
            <a:endParaRPr lang="en-US" sz="1200" dirty="0"/>
          </a:p>
          <a:p>
            <a:r>
              <a:rPr lang="en-US" sz="1200" dirty="0"/>
              <a:t>         </a:t>
            </a:r>
            <a:r>
              <a:rPr lang="en-US" sz="1200" dirty="0" err="1"/>
              <a:t>endif</a:t>
            </a:r>
            <a:endParaRPr lang="en-US" sz="1200" dirty="0"/>
          </a:p>
          <a:p>
            <a:r>
              <a:rPr lang="en-US" sz="1200" dirty="0"/>
              <a:t>         </a:t>
            </a:r>
            <a:r>
              <a:rPr lang="en-US" sz="1200" dirty="0" err="1"/>
              <a:t>enddo</a:t>
            </a:r>
            <a:endParaRPr lang="en-US" sz="1200" dirty="0"/>
          </a:p>
          <a:p>
            <a:r>
              <a:rPr lang="en-US" sz="1200" dirty="0"/>
              <a:t>      </a:t>
            </a:r>
            <a:r>
              <a:rPr lang="en-US" sz="1200" dirty="0" err="1"/>
              <a:t>enddo</a:t>
            </a:r>
            <a:r>
              <a:rPr lang="en-US" sz="1200" dirty="0"/>
              <a:t> ITERATION</a:t>
            </a:r>
          </a:p>
          <a:p>
            <a:r>
              <a:rPr lang="en-US" sz="1200" dirty="0"/>
              <a:t> end do</a:t>
            </a:r>
            <a:endParaRPr lang="en-US" dirty="0"/>
          </a:p>
        </p:txBody>
      </p:sp>
    </p:spTree>
    <p:extLst>
      <p:ext uri="{BB962C8B-B14F-4D97-AF65-F5344CB8AC3E}">
        <p14:creationId xmlns:p14="http://schemas.microsoft.com/office/powerpoint/2010/main" val="345171632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14. Consider introducing CUDA streams</a:t>
            </a:r>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159</a:t>
            </a:fld>
            <a:endParaRPr lang="en-US"/>
          </a:p>
        </p:txBody>
      </p:sp>
      <p:sp>
        <p:nvSpPr>
          <p:cNvPr id="7" name="TextBox 6"/>
          <p:cNvSpPr txBox="1"/>
          <p:nvPr/>
        </p:nvSpPr>
        <p:spPr>
          <a:xfrm>
            <a:off x="228600" y="1066800"/>
            <a:ext cx="8552341" cy="5262979"/>
          </a:xfrm>
          <a:prstGeom prst="rect">
            <a:avLst/>
          </a:prstGeom>
          <a:noFill/>
        </p:spPr>
        <p:txBody>
          <a:bodyPr wrap="none" rtlCol="0">
            <a:spAutoFit/>
          </a:bodyPr>
          <a:lstStyle/>
          <a:p>
            <a:r>
              <a:rPr lang="en-US" sz="1200" dirty="0">
                <a:latin typeface="Courier New" pitchFamily="49" charset="0"/>
                <a:cs typeface="Courier New" pitchFamily="49" charset="0"/>
              </a:rPr>
              <a:t> if (</a:t>
            </a:r>
            <a:r>
              <a:rPr lang="en-US" sz="1200" dirty="0" err="1">
                <a:latin typeface="Courier New" pitchFamily="49" charset="0"/>
                <a:cs typeface="Courier New" pitchFamily="49" charset="0"/>
              </a:rPr>
              <a:t>vary_in_x</a:t>
            </a:r>
            <a:r>
              <a:rPr lang="en-US" sz="1200" dirty="0">
                <a:latin typeface="Courier New" pitchFamily="49" charset="0"/>
                <a:cs typeface="Courier New" pitchFamily="49" charset="0"/>
              </a:rPr>
              <a:t>==1) then</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derivative_x_pack_np</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yspecies</a:t>
            </a:r>
            <a:r>
              <a:rPr lang="en-US" sz="1200" dirty="0">
                <a:latin typeface="Courier New" pitchFamily="49" charset="0"/>
                <a:cs typeface="Courier New" pitchFamily="49" charset="0"/>
              </a:rPr>
              <a:t>(1,1,1,1), 5, 'yspecies-x',n_spec,25)</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endif</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if (</a:t>
            </a:r>
            <a:r>
              <a:rPr lang="en-US" sz="1200" dirty="0" err="1">
                <a:latin typeface="Courier New" pitchFamily="49" charset="0"/>
                <a:cs typeface="Courier New" pitchFamily="49" charset="0"/>
              </a:rPr>
              <a:t>vary_in_y</a:t>
            </a:r>
            <a:r>
              <a:rPr lang="en-US" sz="1200" dirty="0">
                <a:latin typeface="Courier New" pitchFamily="49" charset="0"/>
                <a:cs typeface="Courier New" pitchFamily="49" charset="0"/>
              </a:rPr>
              <a:t>==1) then</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derivative_y_pack_np</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yspecies</a:t>
            </a:r>
            <a:r>
              <a:rPr lang="en-US" sz="1200" dirty="0">
                <a:latin typeface="Courier New" pitchFamily="49" charset="0"/>
                <a:cs typeface="Courier New" pitchFamily="49" charset="0"/>
              </a:rPr>
              <a:t>(1,1,1,1),5, 'yspecies-y',n_spec,27)</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endif</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if (</a:t>
            </a:r>
            <a:r>
              <a:rPr lang="en-US" sz="1200" dirty="0" err="1">
                <a:latin typeface="Courier New" pitchFamily="49" charset="0"/>
                <a:cs typeface="Courier New" pitchFamily="49" charset="0"/>
              </a:rPr>
              <a:t>vary_in_z</a:t>
            </a:r>
            <a:r>
              <a:rPr lang="en-US" sz="1200" dirty="0">
                <a:latin typeface="Courier New" pitchFamily="49" charset="0"/>
                <a:cs typeface="Courier New" pitchFamily="49" charset="0"/>
              </a:rPr>
              <a:t>==1) then</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derivative_z_pack_np</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yspecies</a:t>
            </a:r>
            <a:r>
              <a:rPr lang="en-US" sz="1200" dirty="0">
                <a:latin typeface="Courier New" pitchFamily="49" charset="0"/>
                <a:cs typeface="Courier New" pitchFamily="49" charset="0"/>
              </a:rPr>
              <a:t>(1,1,1,1),5, 'yspecies-z',n_spec,29)</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endif</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if (</a:t>
            </a:r>
            <a:r>
              <a:rPr lang="en-US" sz="1200" dirty="0" err="1">
                <a:latin typeface="Courier New" pitchFamily="49" charset="0"/>
                <a:cs typeface="Courier New" pitchFamily="49" charset="0"/>
              </a:rPr>
              <a:t>vary_in_x</a:t>
            </a:r>
            <a:r>
              <a:rPr lang="en-US" sz="1200" dirty="0">
                <a:latin typeface="Courier New" pitchFamily="49" charset="0"/>
                <a:cs typeface="Courier New" pitchFamily="49" charset="0"/>
              </a:rPr>
              <a:t>==1) then</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derivative_x_pack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temp(1,1,1),4,'temp-x',19)</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derivative_x_pack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u(1,1,1,1), 1,  'u-x1',1)</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derivative_x_pack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u(1,1,1,2), 2,  'u-x2',7)</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derivative_x_pack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u(1,1,1,3), 3,  'u-x3',13)</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endif</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if (</a:t>
            </a:r>
            <a:r>
              <a:rPr lang="en-US" sz="1200" dirty="0" err="1">
                <a:latin typeface="Courier New" pitchFamily="49" charset="0"/>
                <a:cs typeface="Courier New" pitchFamily="49" charset="0"/>
              </a:rPr>
              <a:t>vary_in_y</a:t>
            </a:r>
            <a:r>
              <a:rPr lang="en-US" sz="1200" dirty="0">
                <a:latin typeface="Courier New" pitchFamily="49" charset="0"/>
                <a:cs typeface="Courier New" pitchFamily="49" charset="0"/>
              </a:rPr>
              <a:t>==1) then</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derivative_y_pack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temp(1,1,1),4,'temp-y',21)</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derivative_y_pack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u(1,1,1,1), 1, 'u-y1',3)</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derivative_y_pack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u(1,1,1,2), 2, 'u-y2',9)</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derivative_y_pack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u(1,1,1,3), 3, 'u-y3',15)</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endif</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if (</a:t>
            </a:r>
            <a:r>
              <a:rPr lang="en-US" sz="1200" dirty="0" err="1">
                <a:latin typeface="Courier New" pitchFamily="49" charset="0"/>
                <a:cs typeface="Courier New" pitchFamily="49" charset="0"/>
              </a:rPr>
              <a:t>vary_in_z</a:t>
            </a:r>
            <a:r>
              <a:rPr lang="en-US" sz="1200" dirty="0">
                <a:latin typeface="Courier New" pitchFamily="49" charset="0"/>
                <a:cs typeface="Courier New" pitchFamily="49" charset="0"/>
              </a:rPr>
              <a:t>==1) then</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derivative_z_pack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temp(1,1,1),4,'temp-z',23)</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derivative_z_pack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u(1,1,1,1), 1, 'u-z1',5)</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derivative_z_pack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u(1,1,1,2), 2, 'u-z2',11)</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derivative_z_pack</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nx,ny,nz</a:t>
            </a:r>
            <a:r>
              <a:rPr lang="en-US" sz="1200" dirty="0">
                <a:latin typeface="Courier New" pitchFamily="49" charset="0"/>
                <a:cs typeface="Courier New" pitchFamily="49" charset="0"/>
              </a:rPr>
              <a:t>, u(1,1,1,3), 3, 'u-z3',17)</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endif</a:t>
            </a:r>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p:txBody>
      </p:sp>
    </p:spTree>
    <p:extLst>
      <p:ext uri="{BB962C8B-B14F-4D97-AF65-F5344CB8AC3E}">
        <p14:creationId xmlns:p14="http://schemas.microsoft.com/office/powerpoint/2010/main" val="8586277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5917"/>
            <a:ext cx="9144000" cy="5162083"/>
          </a:xfrm>
          <a:prstGeom prst="rect">
            <a:avLst/>
          </a:prstGeom>
        </p:spPr>
      </p:pic>
      <p:sp>
        <p:nvSpPr>
          <p:cNvPr id="2" name="Title 1"/>
          <p:cNvSpPr>
            <a:spLocks noGrp="1"/>
          </p:cNvSpPr>
          <p:nvPr>
            <p:ph type="title"/>
          </p:nvPr>
        </p:nvSpPr>
        <p:spPr>
          <a:xfrm>
            <a:off x="457729" y="275167"/>
            <a:ext cx="8143143" cy="656590"/>
          </a:xfrm>
        </p:spPr>
        <p:txBody>
          <a:bodyPr>
            <a:noAutofit/>
          </a:bodyPr>
          <a:lstStyle/>
          <a:p>
            <a:pPr algn="ctr"/>
            <a:r>
              <a:rPr lang="en-US" sz="4000" dirty="0" smtClean="0"/>
              <a:t>Power-Constrained Computing</a:t>
            </a:r>
            <a:endParaRPr lang="en-US" sz="4000" i="1" dirty="0"/>
          </a:p>
        </p:txBody>
      </p:sp>
      <p:sp>
        <p:nvSpPr>
          <p:cNvPr id="3" name="Content Placeholder 2"/>
          <p:cNvSpPr>
            <a:spLocks noGrp="1"/>
          </p:cNvSpPr>
          <p:nvPr>
            <p:ph idx="1"/>
          </p:nvPr>
        </p:nvSpPr>
        <p:spPr>
          <a:xfrm>
            <a:off x="387614" y="1715156"/>
            <a:ext cx="8368771" cy="588467"/>
          </a:xfrm>
        </p:spPr>
        <p:txBody>
          <a:bodyPr/>
          <a:lstStyle/>
          <a:p>
            <a:pPr marL="0" indent="0" algn="ctr">
              <a:buNone/>
            </a:pPr>
            <a:r>
              <a:rPr lang="en-US" sz="3200" b="0" dirty="0" smtClean="0">
                <a:solidFill>
                  <a:schemeClr val="tx1"/>
                </a:solidFill>
              </a:rPr>
              <a:t>Classic voltage scaling is over</a:t>
            </a:r>
          </a:p>
        </p:txBody>
      </p:sp>
      <p:sp>
        <p:nvSpPr>
          <p:cNvPr id="5" name="Content Placeholder 2"/>
          <p:cNvSpPr txBox="1">
            <a:spLocks/>
          </p:cNvSpPr>
          <p:nvPr/>
        </p:nvSpPr>
        <p:spPr bwMode="auto">
          <a:xfrm>
            <a:off x="396803" y="2447137"/>
            <a:ext cx="8368771" cy="13016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100000"/>
              <a:buFontTx/>
              <a:buBlip>
                <a:blip r:embed="rId3"/>
              </a:buBlip>
              <a:defRPr sz="2400" b="1">
                <a:solidFill>
                  <a:schemeClr val="tx1"/>
                </a:solidFill>
                <a:latin typeface="+mn-lt"/>
                <a:ea typeface="+mn-ea"/>
                <a:cs typeface="+mn-cs"/>
              </a:defRPr>
            </a:lvl1pPr>
            <a:lvl2pPr marL="914400" indent="-342900" algn="l" rtl="0" eaLnBrk="0" fontAlgn="base" hangingPunct="0">
              <a:spcBef>
                <a:spcPct val="20000"/>
              </a:spcBef>
              <a:spcAft>
                <a:spcPct val="0"/>
              </a:spcAft>
              <a:buSzPct val="100000"/>
              <a:buFontTx/>
              <a:buBlip>
                <a:blip r:embed="rId3"/>
              </a:buBlip>
              <a:defRPr sz="2000" b="1">
                <a:solidFill>
                  <a:schemeClr val="tx1"/>
                </a:solidFill>
                <a:latin typeface="+mn-lt"/>
              </a:defRPr>
            </a:lvl2pPr>
            <a:lvl3pPr marL="1371600" indent="-282575" algn="l" rtl="0" eaLnBrk="0" fontAlgn="base" hangingPunct="0">
              <a:spcBef>
                <a:spcPct val="20000"/>
              </a:spcBef>
              <a:spcAft>
                <a:spcPct val="0"/>
              </a:spcAft>
              <a:buSzPct val="100000"/>
              <a:buFontTx/>
              <a:buBlip>
                <a:blip r:embed="rId3"/>
              </a:buBlip>
              <a:defRPr sz="1800" b="1">
                <a:solidFill>
                  <a:schemeClr val="tx1"/>
                </a:solidFill>
                <a:latin typeface="+mn-lt"/>
              </a:defRPr>
            </a:lvl3pPr>
            <a:lvl4pPr marL="1774825" indent="-228600" algn="l" rtl="0" eaLnBrk="0" fontAlgn="base" hangingPunct="0">
              <a:spcBef>
                <a:spcPct val="20000"/>
              </a:spcBef>
              <a:spcAft>
                <a:spcPct val="0"/>
              </a:spcAft>
              <a:buChar char="–"/>
              <a:defRPr sz="2000">
                <a:solidFill>
                  <a:schemeClr val="bg1"/>
                </a:solidFill>
                <a:latin typeface="+mn-lt"/>
              </a:defRPr>
            </a:lvl4pPr>
            <a:lvl5pPr marL="2117725" indent="-228600" algn="l" rtl="0" eaLnBrk="0" fontAlgn="base" hangingPunct="0">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a:buFontTx/>
              <a:buNone/>
            </a:pPr>
            <a:r>
              <a:rPr lang="en-US" b="0" dirty="0" smtClean="0">
                <a:solidFill>
                  <a:srgbClr val="FFFFFF"/>
                </a:solidFill>
                <a:sym typeface="Symbol"/>
              </a:rPr>
              <a:t> </a:t>
            </a:r>
            <a:r>
              <a:rPr lang="en-US" b="0" dirty="0">
                <a:solidFill>
                  <a:srgbClr val="FFFFFF"/>
                </a:solidFill>
                <a:sym typeface="Symbol"/>
              </a:rPr>
              <a:t>c</a:t>
            </a:r>
            <a:r>
              <a:rPr lang="en-US" b="0" dirty="0" smtClean="0">
                <a:solidFill>
                  <a:srgbClr val="FFFFFF"/>
                </a:solidFill>
              </a:rPr>
              <a:t>hips have become power (not area) constrained</a:t>
            </a:r>
          </a:p>
          <a:p>
            <a:pPr marL="0" indent="0" algn="ctr">
              <a:buFontTx/>
              <a:buNone/>
            </a:pPr>
            <a:r>
              <a:rPr lang="en-US" b="0" dirty="0" smtClean="0">
                <a:solidFill>
                  <a:srgbClr val="FFFFFF"/>
                </a:solidFill>
              </a:rPr>
              <a:t>and it’s getting worse with each generation</a:t>
            </a:r>
          </a:p>
        </p:txBody>
      </p:sp>
      <p:sp>
        <p:nvSpPr>
          <p:cNvPr id="6" name="TextBox 5"/>
          <p:cNvSpPr txBox="1"/>
          <p:nvPr/>
        </p:nvSpPr>
        <p:spPr>
          <a:xfrm>
            <a:off x="3203847" y="6381328"/>
            <a:ext cx="4837109" cy="369332"/>
          </a:xfrm>
          <a:prstGeom prst="rect">
            <a:avLst/>
          </a:prstGeom>
          <a:noFill/>
        </p:spPr>
        <p:txBody>
          <a:bodyPr wrap="square" rtlCol="0">
            <a:spAutoFit/>
          </a:bodyPr>
          <a:lstStyle/>
          <a:p>
            <a:r>
              <a:rPr lang="en-US" dirty="0" smtClean="0">
                <a:solidFill>
                  <a:srgbClr val="FFFFFF"/>
                </a:solidFill>
              </a:rPr>
              <a:t>Steve Scott – Cray Technical Workshop Oct 2012</a:t>
            </a:r>
            <a:endParaRPr lang="en-US" dirty="0">
              <a:solidFill>
                <a:srgbClr val="FFFFFF"/>
              </a:solidFill>
            </a:endParaRPr>
          </a:p>
        </p:txBody>
      </p:sp>
      <p:sp>
        <p:nvSpPr>
          <p:cNvPr id="7" name="Date Placeholder 6"/>
          <p:cNvSpPr>
            <a:spLocks noGrp="1"/>
          </p:cNvSpPr>
          <p:nvPr>
            <p:ph type="dt" sz="half" idx="10"/>
          </p:nvPr>
        </p:nvSpPr>
        <p:spPr/>
        <p:txBody>
          <a:bodyPr/>
          <a:lstStyle/>
          <a:p>
            <a:pPr>
              <a:defRPr/>
            </a:pPr>
            <a:fld id="{11343E81-F753-4881-9D54-F1CD698308E2}" type="datetime1">
              <a:rPr lang="en-US" smtClean="0">
                <a:solidFill>
                  <a:srgbClr val="000000"/>
                </a:solidFill>
              </a:rPr>
              <a:pPr>
                <a:defRPr/>
              </a:pPr>
              <a:t>7/15/2013</a:t>
            </a:fld>
            <a:endParaRPr lang="en-US" dirty="0">
              <a:solidFill>
                <a:srgbClr val="000000"/>
              </a:solidFill>
            </a:endParaRPr>
          </a:p>
        </p:txBody>
      </p:sp>
      <p:sp>
        <p:nvSpPr>
          <p:cNvPr id="8" name="Footer Placeholder 7"/>
          <p:cNvSpPr>
            <a:spLocks noGrp="1"/>
          </p:cNvSpPr>
          <p:nvPr>
            <p:ph type="ftr" sz="quarter" idx="11"/>
          </p:nvPr>
        </p:nvSpPr>
        <p:spPr/>
        <p:txBody>
          <a:bodyPr/>
          <a:lstStyle/>
          <a:p>
            <a:pPr>
              <a:defRPr/>
            </a:pPr>
            <a:r>
              <a:rPr lang="en-US" smtClean="0">
                <a:solidFill>
                  <a:srgbClr val="000000"/>
                </a:solidFill>
              </a:rPr>
              <a:t>Huntington Beach March 5, 2013</a:t>
            </a:r>
            <a:endParaRPr lang="en-US">
              <a:solidFill>
                <a:srgbClr val="000000"/>
              </a:solidFill>
            </a:endParaRPr>
          </a:p>
        </p:txBody>
      </p:sp>
      <p:sp>
        <p:nvSpPr>
          <p:cNvPr id="9" name="Slide Number Placeholder 8"/>
          <p:cNvSpPr>
            <a:spLocks noGrp="1"/>
          </p:cNvSpPr>
          <p:nvPr>
            <p:ph type="sldNum" sz="quarter" idx="12"/>
          </p:nvPr>
        </p:nvSpPr>
        <p:spPr/>
        <p:txBody>
          <a:bodyPr/>
          <a:lstStyle/>
          <a:p>
            <a:pPr>
              <a:defRPr/>
            </a:pPr>
            <a:fld id="{23EE361E-1761-41D9-9B96-39BF2FC76586}" type="slidenum">
              <a:rPr lang="en-US" smtClean="0">
                <a:solidFill>
                  <a:srgbClr val="000000"/>
                </a:solidFill>
              </a:rPr>
              <a:pPr>
                <a:defRPr/>
              </a:pPr>
              <a:t>16</a:t>
            </a:fld>
            <a:r>
              <a:rPr lang="en-US" smtClean="0">
                <a:solidFill>
                  <a:srgbClr val="000000"/>
                </a:solidFill>
              </a:rPr>
              <a:t> </a:t>
            </a:r>
            <a:endParaRPr lang="en-US" dirty="0">
              <a:solidFill>
                <a:srgbClr val="000000"/>
              </a:solidFill>
            </a:endParaRPr>
          </a:p>
        </p:txBody>
      </p:sp>
    </p:spTree>
    <p:extLst>
      <p:ext uri="{BB962C8B-B14F-4D97-AF65-F5344CB8AC3E}">
        <p14:creationId xmlns:p14="http://schemas.microsoft.com/office/powerpoint/2010/main" val="917526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14. </a:t>
            </a:r>
            <a:r>
              <a:rPr lang="en-US" dirty="0" smtClean="0"/>
              <a:t>Continued</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160</a:t>
            </a:fld>
            <a:endParaRPr lang="en-US"/>
          </a:p>
        </p:txBody>
      </p:sp>
      <p:sp>
        <p:nvSpPr>
          <p:cNvPr id="7" name="TextBox 6"/>
          <p:cNvSpPr txBox="1"/>
          <p:nvPr/>
        </p:nvSpPr>
        <p:spPr>
          <a:xfrm>
            <a:off x="228600" y="1066800"/>
            <a:ext cx="7250703" cy="1938992"/>
          </a:xfrm>
          <a:prstGeom prst="rect">
            <a:avLst/>
          </a:prstGeom>
          <a:noFill/>
        </p:spPr>
        <p:txBody>
          <a:bodyPr wrap="none" rtlCol="0">
            <a:spAutoFit/>
          </a:bodyPr>
          <a:lstStyle/>
          <a:p>
            <a:r>
              <a:rPr lang="en-US" sz="1200" dirty="0">
                <a:latin typeface="Courier New" pitchFamily="49" charset="0"/>
                <a:cs typeface="Courier New" pitchFamily="49" charset="0"/>
              </a:rPr>
              <a:t>  ! Start communication - the _prep routines do posts and sends using buffer</a:t>
            </a:r>
          </a:p>
          <a:p>
            <a:r>
              <a:rPr lang="en-US" sz="1200" dirty="0">
                <a:latin typeface="Courier New" pitchFamily="49" charset="0"/>
                <a:cs typeface="Courier New" pitchFamily="49" charset="0"/>
              </a:rPr>
              <a:t>  ! identified by </a:t>
            </a:r>
            <a:r>
              <a:rPr lang="en-US" sz="1200" dirty="0" err="1">
                <a:latin typeface="Courier New" pitchFamily="49" charset="0"/>
                <a:cs typeface="Courier New" pitchFamily="49" charset="0"/>
              </a:rPr>
              <a:t>itmp</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computeScalarGradient_prep_np</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yspecies</a:t>
            </a:r>
            <a:r>
              <a:rPr lang="en-US" sz="1200" dirty="0">
                <a:latin typeface="Courier New" pitchFamily="49" charset="0"/>
                <a:cs typeface="Courier New" pitchFamily="49" charset="0"/>
              </a:rPr>
              <a:t>(1,1,1,1), 5,25,n_spec)</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itmp</a:t>
            </a:r>
            <a:r>
              <a:rPr lang="en-US" sz="1200" dirty="0">
                <a:latin typeface="Courier New" pitchFamily="49" charset="0"/>
                <a:cs typeface="Courier New" pitchFamily="49" charset="0"/>
              </a:rPr>
              <a:t> = 4</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istr</a:t>
            </a:r>
            <a:r>
              <a:rPr lang="en-US" sz="1200" dirty="0">
                <a:latin typeface="Courier New" pitchFamily="49" charset="0"/>
                <a:cs typeface="Courier New" pitchFamily="49" charset="0"/>
              </a:rPr>
              <a:t> = 19</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computeScalarGradient_prep</a:t>
            </a:r>
            <a:r>
              <a:rPr lang="en-US" sz="1200" dirty="0">
                <a:latin typeface="Courier New" pitchFamily="49" charset="0"/>
                <a:cs typeface="Courier New" pitchFamily="49" charset="0"/>
              </a:rPr>
              <a:t>( temp, </a:t>
            </a:r>
            <a:r>
              <a:rPr lang="en-US" sz="1200" dirty="0" err="1">
                <a:latin typeface="Courier New" pitchFamily="49" charset="0"/>
                <a:cs typeface="Courier New" pitchFamily="49" charset="0"/>
              </a:rPr>
              <a:t>itmp</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istr</a:t>
            </a:r>
            <a:r>
              <a:rPr lang="en-US" sz="1200" dirty="0">
                <a:latin typeface="Courier New" pitchFamily="49" charset="0"/>
                <a:cs typeface="Courier New" pitchFamily="49" charset="0"/>
              </a:rPr>
              <a:t> )</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itmp</a:t>
            </a:r>
            <a:r>
              <a:rPr lang="en-US" sz="1200" dirty="0">
                <a:latin typeface="Courier New" pitchFamily="49" charset="0"/>
                <a:cs typeface="Courier New" pitchFamily="49" charset="0"/>
              </a:rPr>
              <a:t> = 1</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istr</a:t>
            </a:r>
            <a:r>
              <a:rPr lang="en-US" sz="1200" dirty="0">
                <a:latin typeface="Courier New" pitchFamily="49" charset="0"/>
                <a:cs typeface="Courier New" pitchFamily="49" charset="0"/>
              </a:rPr>
              <a:t> = 1</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computeVectorGradient_prep</a:t>
            </a:r>
            <a:r>
              <a:rPr lang="en-US" sz="1200" dirty="0">
                <a:latin typeface="Courier New" pitchFamily="49" charset="0"/>
                <a:cs typeface="Courier New" pitchFamily="49" charset="0"/>
              </a:rPr>
              <a:t>( u, </a:t>
            </a:r>
            <a:r>
              <a:rPr lang="en-US" sz="1200" dirty="0" err="1">
                <a:latin typeface="Courier New" pitchFamily="49" charset="0"/>
                <a:cs typeface="Courier New" pitchFamily="49" charset="0"/>
              </a:rPr>
              <a:t>itmp,istr</a:t>
            </a:r>
            <a:r>
              <a:rPr lang="en-US" sz="1200" dirty="0">
                <a:latin typeface="Courier New" pitchFamily="49" charset="0"/>
                <a:cs typeface="Courier New" pitchFamily="49" charset="0"/>
              </a:rPr>
              <a:t> )     </a:t>
            </a:r>
            <a:r>
              <a:rPr lang="en-US" sz="1200" dirty="0" err="1">
                <a:latin typeface="Courier New" pitchFamily="49" charset="0"/>
                <a:cs typeface="Courier New" pitchFamily="49" charset="0"/>
              </a:rPr>
              <a:t>endif</a:t>
            </a:r>
            <a:endParaRPr lang="en-US" sz="1200" dirty="0">
              <a:latin typeface="Courier New" pitchFamily="49" charset="0"/>
              <a:cs typeface="Courier New" pitchFamily="49" charset="0"/>
            </a:endParaRPr>
          </a:p>
          <a:p>
            <a:endParaRPr lang="en-US" sz="1200" dirty="0">
              <a:latin typeface="Courier New" pitchFamily="49" charset="0"/>
              <a:cs typeface="Courier New" pitchFamily="49" charset="0"/>
            </a:endParaRPr>
          </a:p>
        </p:txBody>
      </p:sp>
    </p:spTree>
    <p:extLst>
      <p:ext uri="{BB962C8B-B14F-4D97-AF65-F5344CB8AC3E}">
        <p14:creationId xmlns:p14="http://schemas.microsoft.com/office/powerpoint/2010/main" val="138857724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14. </a:t>
            </a:r>
            <a:r>
              <a:rPr lang="en-US" dirty="0" smtClean="0"/>
              <a:t>Continued</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161</a:t>
            </a:fld>
            <a:endParaRPr lang="en-US"/>
          </a:p>
        </p:txBody>
      </p:sp>
      <p:sp>
        <p:nvSpPr>
          <p:cNvPr id="7" name="TextBox 6"/>
          <p:cNvSpPr txBox="1"/>
          <p:nvPr/>
        </p:nvSpPr>
        <p:spPr>
          <a:xfrm>
            <a:off x="222422" y="762000"/>
            <a:ext cx="8180445" cy="4154984"/>
          </a:xfrm>
          <a:prstGeom prst="rect">
            <a:avLst/>
          </a:prstGeom>
          <a:noFill/>
        </p:spPr>
        <p:txBody>
          <a:bodyPr wrap="none" rtlCol="0">
            <a:spAutoFit/>
          </a:bodyPr>
          <a:lstStyle/>
          <a:p>
            <a:r>
              <a:rPr lang="en-US" sz="1200" dirty="0">
                <a:latin typeface="Courier New" pitchFamily="49" charset="0"/>
                <a:cs typeface="Courier New" pitchFamily="49" charset="0"/>
              </a:rPr>
              <a:t>   do </a:t>
            </a:r>
            <a:r>
              <a:rPr lang="en-US" sz="1200" dirty="0" err="1">
                <a:latin typeface="Courier New" pitchFamily="49" charset="0"/>
                <a:cs typeface="Courier New" pitchFamily="49" charset="0"/>
              </a:rPr>
              <a:t>i</a:t>
            </a:r>
            <a:r>
              <a:rPr lang="en-US" sz="1200" dirty="0">
                <a:latin typeface="Courier New" pitchFamily="49" charset="0"/>
                <a:cs typeface="Courier New" pitchFamily="49" charset="0"/>
              </a:rPr>
              <a:t> = 1, </a:t>
            </a:r>
            <a:r>
              <a:rPr lang="en-US" sz="1200" dirty="0" err="1">
                <a:latin typeface="Courier New" pitchFamily="49" charset="0"/>
                <a:cs typeface="Courier New" pitchFamily="49" charset="0"/>
              </a:rPr>
              <a:t>reqcount</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call MPI_WAITANY(</a:t>
            </a:r>
            <a:r>
              <a:rPr lang="en-US" sz="1200" dirty="0" err="1">
                <a:latin typeface="Courier New" pitchFamily="49" charset="0"/>
                <a:cs typeface="Courier New" pitchFamily="49" charset="0"/>
              </a:rPr>
              <a:t>reqcount,req,index</a:t>
            </a:r>
            <a:r>
              <a:rPr lang="en-US" sz="1200" dirty="0">
                <a:latin typeface="Courier New" pitchFamily="49" charset="0"/>
                <a:cs typeface="Courier New" pitchFamily="49" charset="0"/>
              </a:rPr>
              <a:t>, stat, </a:t>
            </a:r>
            <a:r>
              <a:rPr lang="en-US" sz="1200" dirty="0" err="1">
                <a:latin typeface="Courier New" pitchFamily="49" charset="0"/>
                <a:cs typeface="Courier New" pitchFamily="49" charset="0"/>
              </a:rPr>
              <a:t>ierr</a:t>
            </a:r>
            <a:r>
              <a:rPr lang="en-US" sz="1200" dirty="0">
                <a:latin typeface="Courier New" pitchFamily="49" charset="0"/>
                <a:cs typeface="Courier New" pitchFamily="49" charset="0"/>
              </a:rPr>
              <a:t> )</a:t>
            </a:r>
          </a:p>
          <a:p>
            <a:r>
              <a:rPr lang="en-US" sz="1200" dirty="0">
                <a:latin typeface="Courier New" pitchFamily="49" charset="0"/>
                <a:cs typeface="Courier New" pitchFamily="49" charset="0"/>
              </a:rPr>
              <a:t>if(direction(index).eq.1)then</a:t>
            </a:r>
          </a:p>
          <a:p>
            <a:r>
              <a:rPr lang="en-US" sz="1200" dirty="0" smtClean="0">
                <a:latin typeface="Courier New" pitchFamily="49" charset="0"/>
                <a:cs typeface="Courier New" pitchFamily="49" charset="0"/>
              </a:rPr>
              <a:t>!$</a:t>
            </a:r>
            <a:r>
              <a:rPr lang="en-US" sz="1200" dirty="0" err="1">
                <a:latin typeface="Courier New" pitchFamily="49" charset="0"/>
                <a:cs typeface="Courier New" pitchFamily="49" charset="0"/>
              </a:rPr>
              <a:t>acc</a:t>
            </a:r>
            <a:r>
              <a:rPr lang="en-US" sz="1200" dirty="0">
                <a:latin typeface="Courier New" pitchFamily="49" charset="0"/>
                <a:cs typeface="Courier New" pitchFamily="49" charset="0"/>
              </a:rPr>
              <a:t> update device(</a:t>
            </a:r>
            <a:r>
              <a:rPr lang="en-US" sz="1200" dirty="0" err="1">
                <a:latin typeface="Courier New" pitchFamily="49" charset="0"/>
                <a:cs typeface="Courier New" pitchFamily="49" charset="0"/>
              </a:rPr>
              <a:t>pos_f_x_buf</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idx</a:t>
            </a:r>
            <a:r>
              <a:rPr lang="en-US" sz="1200" dirty="0">
                <a:latin typeface="Courier New" pitchFamily="49" charset="0"/>
                <a:cs typeface="Courier New" pitchFamily="49" charset="0"/>
              </a:rPr>
              <a:t>(index):</a:t>
            </a:r>
            <a:r>
              <a:rPr lang="en-US" sz="1200" dirty="0" err="1">
                <a:latin typeface="Courier New" pitchFamily="49" charset="0"/>
                <a:cs typeface="Courier New" pitchFamily="49" charset="0"/>
              </a:rPr>
              <a:t>idx</a:t>
            </a:r>
            <a:r>
              <a:rPr lang="en-US" sz="1200" dirty="0">
                <a:latin typeface="Courier New" pitchFamily="49" charset="0"/>
                <a:cs typeface="Courier New" pitchFamily="49" charset="0"/>
              </a:rPr>
              <a:t>(index)+</a:t>
            </a:r>
            <a:r>
              <a:rPr lang="en-US" sz="1200" dirty="0" err="1">
                <a:latin typeface="Courier New" pitchFamily="49" charset="0"/>
                <a:cs typeface="Courier New" pitchFamily="49" charset="0"/>
              </a:rPr>
              <a:t>nb</a:t>
            </a:r>
            <a:r>
              <a:rPr lang="en-US" sz="1200" dirty="0">
                <a:latin typeface="Courier New" pitchFamily="49" charset="0"/>
                <a:cs typeface="Courier New" pitchFamily="49" charset="0"/>
              </a:rPr>
              <a:t>(index)-1)) </a:t>
            </a:r>
            <a:r>
              <a:rPr lang="en-US" sz="1200" dirty="0" err="1">
                <a:latin typeface="Courier New" pitchFamily="49" charset="0"/>
                <a:cs typeface="Courier New" pitchFamily="49" charset="0"/>
              </a:rPr>
              <a:t>async</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isync</a:t>
            </a:r>
            <a:r>
              <a:rPr lang="en-US" sz="1200" dirty="0">
                <a:latin typeface="Courier New" pitchFamily="49" charset="0"/>
                <a:cs typeface="Courier New" pitchFamily="49" charset="0"/>
              </a:rPr>
              <a:t>)</a:t>
            </a:r>
          </a:p>
          <a:p>
            <a:r>
              <a:rPr lang="en-US" sz="1200" dirty="0" err="1" smtClean="0">
                <a:latin typeface="Courier New" pitchFamily="49" charset="0"/>
                <a:cs typeface="Courier New" pitchFamily="49" charset="0"/>
              </a:rPr>
              <a:t>endif</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if(direction(index).eq.2)then</a:t>
            </a:r>
          </a:p>
          <a:p>
            <a:r>
              <a:rPr lang="en-US" sz="1200" dirty="0" smtClean="0">
                <a:latin typeface="Courier New" pitchFamily="49" charset="0"/>
                <a:cs typeface="Courier New" pitchFamily="49" charset="0"/>
              </a:rPr>
              <a:t>!$</a:t>
            </a:r>
            <a:r>
              <a:rPr lang="en-US" sz="1200" dirty="0" err="1">
                <a:latin typeface="Courier New" pitchFamily="49" charset="0"/>
                <a:cs typeface="Courier New" pitchFamily="49" charset="0"/>
              </a:rPr>
              <a:t>acc</a:t>
            </a:r>
            <a:r>
              <a:rPr lang="en-US" sz="1200" dirty="0">
                <a:latin typeface="Courier New" pitchFamily="49" charset="0"/>
                <a:cs typeface="Courier New" pitchFamily="49" charset="0"/>
              </a:rPr>
              <a:t> update device(</a:t>
            </a:r>
            <a:r>
              <a:rPr lang="en-US" sz="1200" dirty="0" err="1">
                <a:latin typeface="Courier New" pitchFamily="49" charset="0"/>
                <a:cs typeface="Courier New" pitchFamily="49" charset="0"/>
              </a:rPr>
              <a:t>neg_f_x_buf</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idx</a:t>
            </a:r>
            <a:r>
              <a:rPr lang="en-US" sz="1200" dirty="0">
                <a:latin typeface="Courier New" pitchFamily="49" charset="0"/>
                <a:cs typeface="Courier New" pitchFamily="49" charset="0"/>
              </a:rPr>
              <a:t>(index):</a:t>
            </a:r>
            <a:r>
              <a:rPr lang="en-US" sz="1200" dirty="0" err="1">
                <a:latin typeface="Courier New" pitchFamily="49" charset="0"/>
                <a:cs typeface="Courier New" pitchFamily="49" charset="0"/>
              </a:rPr>
              <a:t>idx</a:t>
            </a:r>
            <a:r>
              <a:rPr lang="en-US" sz="1200" dirty="0">
                <a:latin typeface="Courier New" pitchFamily="49" charset="0"/>
                <a:cs typeface="Courier New" pitchFamily="49" charset="0"/>
              </a:rPr>
              <a:t>(index)+</a:t>
            </a:r>
            <a:r>
              <a:rPr lang="en-US" sz="1200" dirty="0" err="1">
                <a:latin typeface="Courier New" pitchFamily="49" charset="0"/>
                <a:cs typeface="Courier New" pitchFamily="49" charset="0"/>
              </a:rPr>
              <a:t>nb</a:t>
            </a:r>
            <a:r>
              <a:rPr lang="en-US" sz="1200" dirty="0">
                <a:latin typeface="Courier New" pitchFamily="49" charset="0"/>
                <a:cs typeface="Courier New" pitchFamily="49" charset="0"/>
              </a:rPr>
              <a:t>(index)-1)) </a:t>
            </a:r>
            <a:r>
              <a:rPr lang="en-US" sz="1200" dirty="0" err="1">
                <a:latin typeface="Courier New" pitchFamily="49" charset="0"/>
                <a:cs typeface="Courier New" pitchFamily="49" charset="0"/>
              </a:rPr>
              <a:t>async</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isync</a:t>
            </a:r>
            <a:r>
              <a:rPr lang="en-US" sz="1200" dirty="0">
                <a:latin typeface="Courier New" pitchFamily="49" charset="0"/>
                <a:cs typeface="Courier New" pitchFamily="49" charset="0"/>
              </a:rPr>
              <a:t>)</a:t>
            </a:r>
          </a:p>
          <a:p>
            <a:r>
              <a:rPr lang="en-US" sz="1200" dirty="0" err="1" smtClean="0">
                <a:latin typeface="Courier New" pitchFamily="49" charset="0"/>
                <a:cs typeface="Courier New" pitchFamily="49" charset="0"/>
              </a:rPr>
              <a:t>endif</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if(direction(index).eq.3)then</a:t>
            </a:r>
          </a:p>
          <a:p>
            <a:r>
              <a:rPr lang="en-US" sz="1200" dirty="0" smtClean="0">
                <a:latin typeface="Courier New" pitchFamily="49" charset="0"/>
                <a:cs typeface="Courier New" pitchFamily="49" charset="0"/>
              </a:rPr>
              <a:t>!$</a:t>
            </a:r>
            <a:r>
              <a:rPr lang="en-US" sz="1200" dirty="0" err="1">
                <a:latin typeface="Courier New" pitchFamily="49" charset="0"/>
                <a:cs typeface="Courier New" pitchFamily="49" charset="0"/>
              </a:rPr>
              <a:t>acc</a:t>
            </a:r>
            <a:r>
              <a:rPr lang="en-US" sz="1200" dirty="0">
                <a:latin typeface="Courier New" pitchFamily="49" charset="0"/>
                <a:cs typeface="Courier New" pitchFamily="49" charset="0"/>
              </a:rPr>
              <a:t> update device(</a:t>
            </a:r>
            <a:r>
              <a:rPr lang="en-US" sz="1200" dirty="0" err="1">
                <a:latin typeface="Courier New" pitchFamily="49" charset="0"/>
                <a:cs typeface="Courier New" pitchFamily="49" charset="0"/>
              </a:rPr>
              <a:t>pos_f_y_buf</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idx</a:t>
            </a:r>
            <a:r>
              <a:rPr lang="en-US" sz="1200" dirty="0">
                <a:latin typeface="Courier New" pitchFamily="49" charset="0"/>
                <a:cs typeface="Courier New" pitchFamily="49" charset="0"/>
              </a:rPr>
              <a:t>(index):</a:t>
            </a:r>
            <a:r>
              <a:rPr lang="en-US" sz="1200" dirty="0" err="1">
                <a:latin typeface="Courier New" pitchFamily="49" charset="0"/>
                <a:cs typeface="Courier New" pitchFamily="49" charset="0"/>
              </a:rPr>
              <a:t>idx</a:t>
            </a:r>
            <a:r>
              <a:rPr lang="en-US" sz="1200" dirty="0">
                <a:latin typeface="Courier New" pitchFamily="49" charset="0"/>
                <a:cs typeface="Courier New" pitchFamily="49" charset="0"/>
              </a:rPr>
              <a:t>(index)+</a:t>
            </a:r>
            <a:r>
              <a:rPr lang="en-US" sz="1200" dirty="0" err="1">
                <a:latin typeface="Courier New" pitchFamily="49" charset="0"/>
                <a:cs typeface="Courier New" pitchFamily="49" charset="0"/>
              </a:rPr>
              <a:t>nb</a:t>
            </a:r>
            <a:r>
              <a:rPr lang="en-US" sz="1200" dirty="0">
                <a:latin typeface="Courier New" pitchFamily="49" charset="0"/>
                <a:cs typeface="Courier New" pitchFamily="49" charset="0"/>
              </a:rPr>
              <a:t>(index)-1)) </a:t>
            </a:r>
            <a:r>
              <a:rPr lang="en-US" sz="1200" dirty="0" err="1">
                <a:latin typeface="Courier New" pitchFamily="49" charset="0"/>
                <a:cs typeface="Courier New" pitchFamily="49" charset="0"/>
              </a:rPr>
              <a:t>async</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isync</a:t>
            </a:r>
            <a:r>
              <a:rPr lang="en-US" sz="1200" dirty="0">
                <a:latin typeface="Courier New" pitchFamily="49" charset="0"/>
                <a:cs typeface="Courier New" pitchFamily="49" charset="0"/>
              </a:rPr>
              <a:t>)</a:t>
            </a:r>
          </a:p>
          <a:p>
            <a:r>
              <a:rPr lang="en-US" sz="1200" dirty="0" err="1" smtClean="0">
                <a:latin typeface="Courier New" pitchFamily="49" charset="0"/>
                <a:cs typeface="Courier New" pitchFamily="49" charset="0"/>
              </a:rPr>
              <a:t>endif</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if(direction(index).eq.4)then</a:t>
            </a:r>
          </a:p>
          <a:p>
            <a:r>
              <a:rPr lang="en-US" sz="1200" dirty="0" smtClean="0">
                <a:latin typeface="Courier New" pitchFamily="49" charset="0"/>
                <a:cs typeface="Courier New" pitchFamily="49" charset="0"/>
              </a:rPr>
              <a:t>!$</a:t>
            </a:r>
            <a:r>
              <a:rPr lang="en-US" sz="1200" dirty="0" err="1">
                <a:latin typeface="Courier New" pitchFamily="49" charset="0"/>
                <a:cs typeface="Courier New" pitchFamily="49" charset="0"/>
              </a:rPr>
              <a:t>acc</a:t>
            </a:r>
            <a:r>
              <a:rPr lang="en-US" sz="1200" dirty="0">
                <a:latin typeface="Courier New" pitchFamily="49" charset="0"/>
                <a:cs typeface="Courier New" pitchFamily="49" charset="0"/>
              </a:rPr>
              <a:t> update device(</a:t>
            </a:r>
            <a:r>
              <a:rPr lang="en-US" sz="1200" dirty="0" err="1">
                <a:latin typeface="Courier New" pitchFamily="49" charset="0"/>
                <a:cs typeface="Courier New" pitchFamily="49" charset="0"/>
              </a:rPr>
              <a:t>neg_f_y_buf</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idx</a:t>
            </a:r>
            <a:r>
              <a:rPr lang="en-US" sz="1200" dirty="0">
                <a:latin typeface="Courier New" pitchFamily="49" charset="0"/>
                <a:cs typeface="Courier New" pitchFamily="49" charset="0"/>
              </a:rPr>
              <a:t>(index):</a:t>
            </a:r>
            <a:r>
              <a:rPr lang="en-US" sz="1200" dirty="0" err="1">
                <a:latin typeface="Courier New" pitchFamily="49" charset="0"/>
                <a:cs typeface="Courier New" pitchFamily="49" charset="0"/>
              </a:rPr>
              <a:t>idx</a:t>
            </a:r>
            <a:r>
              <a:rPr lang="en-US" sz="1200" dirty="0">
                <a:latin typeface="Courier New" pitchFamily="49" charset="0"/>
                <a:cs typeface="Courier New" pitchFamily="49" charset="0"/>
              </a:rPr>
              <a:t>(index)+</a:t>
            </a:r>
            <a:r>
              <a:rPr lang="en-US" sz="1200" dirty="0" err="1">
                <a:latin typeface="Courier New" pitchFamily="49" charset="0"/>
                <a:cs typeface="Courier New" pitchFamily="49" charset="0"/>
              </a:rPr>
              <a:t>nb</a:t>
            </a:r>
            <a:r>
              <a:rPr lang="en-US" sz="1200" dirty="0">
                <a:latin typeface="Courier New" pitchFamily="49" charset="0"/>
                <a:cs typeface="Courier New" pitchFamily="49" charset="0"/>
              </a:rPr>
              <a:t>(index)-1)) </a:t>
            </a:r>
            <a:r>
              <a:rPr lang="en-US" sz="1200" dirty="0" err="1">
                <a:latin typeface="Courier New" pitchFamily="49" charset="0"/>
                <a:cs typeface="Courier New" pitchFamily="49" charset="0"/>
              </a:rPr>
              <a:t>async</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isync</a:t>
            </a:r>
            <a:r>
              <a:rPr lang="en-US" sz="1200" dirty="0">
                <a:latin typeface="Courier New" pitchFamily="49" charset="0"/>
                <a:cs typeface="Courier New" pitchFamily="49" charset="0"/>
              </a:rPr>
              <a:t>)</a:t>
            </a:r>
          </a:p>
          <a:p>
            <a:r>
              <a:rPr lang="en-US" sz="1200" dirty="0" err="1" smtClean="0">
                <a:latin typeface="Courier New" pitchFamily="49" charset="0"/>
                <a:cs typeface="Courier New" pitchFamily="49" charset="0"/>
              </a:rPr>
              <a:t>endif</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if(direction(index).eq.5)then</a:t>
            </a:r>
          </a:p>
          <a:p>
            <a:r>
              <a:rPr lang="en-US" sz="1200" dirty="0" smtClean="0">
                <a:latin typeface="Courier New" pitchFamily="49" charset="0"/>
                <a:cs typeface="Courier New" pitchFamily="49" charset="0"/>
              </a:rPr>
              <a:t>!$</a:t>
            </a:r>
            <a:r>
              <a:rPr lang="en-US" sz="1200" dirty="0" err="1">
                <a:latin typeface="Courier New" pitchFamily="49" charset="0"/>
                <a:cs typeface="Courier New" pitchFamily="49" charset="0"/>
              </a:rPr>
              <a:t>acc</a:t>
            </a:r>
            <a:r>
              <a:rPr lang="en-US" sz="1200" dirty="0">
                <a:latin typeface="Courier New" pitchFamily="49" charset="0"/>
                <a:cs typeface="Courier New" pitchFamily="49" charset="0"/>
              </a:rPr>
              <a:t> update device(</a:t>
            </a:r>
            <a:r>
              <a:rPr lang="en-US" sz="1200" dirty="0" err="1">
                <a:latin typeface="Courier New" pitchFamily="49" charset="0"/>
                <a:cs typeface="Courier New" pitchFamily="49" charset="0"/>
              </a:rPr>
              <a:t>pos_f_z_buf</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idx</a:t>
            </a:r>
            <a:r>
              <a:rPr lang="en-US" sz="1200" dirty="0">
                <a:latin typeface="Courier New" pitchFamily="49" charset="0"/>
                <a:cs typeface="Courier New" pitchFamily="49" charset="0"/>
              </a:rPr>
              <a:t>(index):</a:t>
            </a:r>
            <a:r>
              <a:rPr lang="en-US" sz="1200" dirty="0" err="1">
                <a:latin typeface="Courier New" pitchFamily="49" charset="0"/>
                <a:cs typeface="Courier New" pitchFamily="49" charset="0"/>
              </a:rPr>
              <a:t>idx</a:t>
            </a:r>
            <a:r>
              <a:rPr lang="en-US" sz="1200" dirty="0">
                <a:latin typeface="Courier New" pitchFamily="49" charset="0"/>
                <a:cs typeface="Courier New" pitchFamily="49" charset="0"/>
              </a:rPr>
              <a:t>(index)+</a:t>
            </a:r>
            <a:r>
              <a:rPr lang="en-US" sz="1200" dirty="0" err="1">
                <a:latin typeface="Courier New" pitchFamily="49" charset="0"/>
                <a:cs typeface="Courier New" pitchFamily="49" charset="0"/>
              </a:rPr>
              <a:t>nb</a:t>
            </a:r>
            <a:r>
              <a:rPr lang="en-US" sz="1200" dirty="0">
                <a:latin typeface="Courier New" pitchFamily="49" charset="0"/>
                <a:cs typeface="Courier New" pitchFamily="49" charset="0"/>
              </a:rPr>
              <a:t>(index)-1)) </a:t>
            </a:r>
            <a:r>
              <a:rPr lang="en-US" sz="1200" dirty="0" err="1">
                <a:latin typeface="Courier New" pitchFamily="49" charset="0"/>
                <a:cs typeface="Courier New" pitchFamily="49" charset="0"/>
              </a:rPr>
              <a:t>async</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isync</a:t>
            </a:r>
            <a:r>
              <a:rPr lang="en-US" sz="1200" dirty="0">
                <a:latin typeface="Courier New" pitchFamily="49" charset="0"/>
                <a:cs typeface="Courier New" pitchFamily="49" charset="0"/>
              </a:rPr>
              <a:t>)</a:t>
            </a:r>
          </a:p>
          <a:p>
            <a:r>
              <a:rPr lang="en-US" sz="1200" dirty="0" err="1" smtClean="0">
                <a:latin typeface="Courier New" pitchFamily="49" charset="0"/>
                <a:cs typeface="Courier New" pitchFamily="49" charset="0"/>
              </a:rPr>
              <a:t>endif</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if(direction(index).eq.6)then</a:t>
            </a:r>
          </a:p>
          <a:p>
            <a:r>
              <a:rPr lang="en-US" sz="1200" dirty="0" smtClean="0">
                <a:latin typeface="Courier New" pitchFamily="49" charset="0"/>
                <a:cs typeface="Courier New" pitchFamily="49" charset="0"/>
              </a:rPr>
              <a:t>!$</a:t>
            </a:r>
            <a:r>
              <a:rPr lang="en-US" sz="1200" dirty="0" err="1">
                <a:latin typeface="Courier New" pitchFamily="49" charset="0"/>
                <a:cs typeface="Courier New" pitchFamily="49" charset="0"/>
              </a:rPr>
              <a:t>acc</a:t>
            </a:r>
            <a:r>
              <a:rPr lang="en-US" sz="1200" dirty="0">
                <a:latin typeface="Courier New" pitchFamily="49" charset="0"/>
                <a:cs typeface="Courier New" pitchFamily="49" charset="0"/>
              </a:rPr>
              <a:t> update device(</a:t>
            </a:r>
            <a:r>
              <a:rPr lang="en-US" sz="1200" dirty="0" err="1">
                <a:latin typeface="Courier New" pitchFamily="49" charset="0"/>
                <a:cs typeface="Courier New" pitchFamily="49" charset="0"/>
              </a:rPr>
              <a:t>neg_f_z_buf</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idx</a:t>
            </a:r>
            <a:r>
              <a:rPr lang="en-US" sz="1200" dirty="0">
                <a:latin typeface="Courier New" pitchFamily="49" charset="0"/>
                <a:cs typeface="Courier New" pitchFamily="49" charset="0"/>
              </a:rPr>
              <a:t>(index):</a:t>
            </a:r>
            <a:r>
              <a:rPr lang="en-US" sz="1200" dirty="0" err="1">
                <a:latin typeface="Courier New" pitchFamily="49" charset="0"/>
                <a:cs typeface="Courier New" pitchFamily="49" charset="0"/>
              </a:rPr>
              <a:t>idx</a:t>
            </a:r>
            <a:r>
              <a:rPr lang="en-US" sz="1200" dirty="0">
                <a:latin typeface="Courier New" pitchFamily="49" charset="0"/>
                <a:cs typeface="Courier New" pitchFamily="49" charset="0"/>
              </a:rPr>
              <a:t>(index)+</a:t>
            </a:r>
            <a:r>
              <a:rPr lang="en-US" sz="1200" dirty="0" err="1">
                <a:latin typeface="Courier New" pitchFamily="49" charset="0"/>
                <a:cs typeface="Courier New" pitchFamily="49" charset="0"/>
              </a:rPr>
              <a:t>nb</a:t>
            </a:r>
            <a:r>
              <a:rPr lang="en-US" sz="1200" dirty="0">
                <a:latin typeface="Courier New" pitchFamily="49" charset="0"/>
                <a:cs typeface="Courier New" pitchFamily="49" charset="0"/>
              </a:rPr>
              <a:t>(index)-1)) </a:t>
            </a:r>
            <a:r>
              <a:rPr lang="en-US" sz="1200" dirty="0" err="1">
                <a:latin typeface="Courier New" pitchFamily="49" charset="0"/>
                <a:cs typeface="Courier New" pitchFamily="49" charset="0"/>
              </a:rPr>
              <a:t>async</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isync</a:t>
            </a:r>
            <a:r>
              <a:rPr lang="en-US" sz="1200" dirty="0">
                <a:latin typeface="Courier New" pitchFamily="49" charset="0"/>
                <a:cs typeface="Courier New" pitchFamily="49" charset="0"/>
              </a:rPr>
              <a:t>)</a:t>
            </a:r>
          </a:p>
          <a:p>
            <a:r>
              <a:rPr lang="en-US" sz="1200" dirty="0" err="1" smtClean="0">
                <a:latin typeface="Courier New" pitchFamily="49" charset="0"/>
                <a:cs typeface="Courier New" pitchFamily="49" charset="0"/>
              </a:rPr>
              <a:t>endif</a:t>
            </a:r>
            <a:endParaRPr lang="en-US" sz="1200" dirty="0">
              <a:latin typeface="Courier New" pitchFamily="49" charset="0"/>
              <a:cs typeface="Courier New" pitchFamily="49" charset="0"/>
            </a:endParaRPr>
          </a:p>
          <a:p>
            <a:r>
              <a:rPr lang="en-US" sz="1200" dirty="0" err="1">
                <a:latin typeface="Courier New" pitchFamily="49" charset="0"/>
                <a:cs typeface="Courier New" pitchFamily="49" charset="0"/>
              </a:rPr>
              <a:t>isync</a:t>
            </a:r>
            <a:r>
              <a:rPr lang="en-US" sz="1200" dirty="0">
                <a:latin typeface="Courier New" pitchFamily="49" charset="0"/>
                <a:cs typeface="Courier New" pitchFamily="49" charset="0"/>
              </a:rPr>
              <a:t>=isync+1</a:t>
            </a:r>
          </a:p>
          <a:p>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enddo</a:t>
            </a:r>
            <a:endParaRPr lang="en-US" sz="1200" dirty="0">
              <a:latin typeface="Courier New" pitchFamily="49" charset="0"/>
              <a:cs typeface="Courier New" pitchFamily="49" charset="0"/>
            </a:endParaRPr>
          </a:p>
        </p:txBody>
      </p:sp>
    </p:spTree>
    <p:extLst>
      <p:ext uri="{BB962C8B-B14F-4D97-AF65-F5344CB8AC3E}">
        <p14:creationId xmlns:p14="http://schemas.microsoft.com/office/powerpoint/2010/main" val="79609420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15. Start </a:t>
            </a:r>
            <a:r>
              <a:rPr lang="en-US" dirty="0"/>
              <a:t>looking at timelines showing communication, host execution and </a:t>
            </a:r>
            <a:r>
              <a:rPr lang="en-US" dirty="0" smtClean="0"/>
              <a:t>accelerator</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162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7694"/>
            <a:ext cx="9144000" cy="4522611"/>
          </a:xfrm>
          <a:prstGeom prst="rect">
            <a:avLst/>
          </a:prstGeom>
        </p:spPr>
      </p:pic>
    </p:spTree>
    <p:extLst>
      <p:ext uri="{BB962C8B-B14F-4D97-AF65-F5344CB8AC3E}">
        <p14:creationId xmlns:p14="http://schemas.microsoft.com/office/powerpoint/2010/main" val="1511042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refactoring the application</a:t>
            </a:r>
          </a:p>
        </p:txBody>
      </p:sp>
      <p:sp>
        <p:nvSpPr>
          <p:cNvPr id="3" name="Date Placeholder 2"/>
          <p:cNvSpPr>
            <a:spLocks noGrp="1"/>
          </p:cNvSpPr>
          <p:nvPr>
            <p:ph type="dt" sz="half" idx="10"/>
          </p:nvPr>
        </p:nvSpPr>
        <p:spPr/>
        <p:txBody>
          <a:bodyPr/>
          <a:lstStyle/>
          <a:p>
            <a:r>
              <a:rPr lang="en-US" smtClean="0">
                <a:solidFill>
                  <a:srgbClr val="005596"/>
                </a:solidFill>
              </a:rPr>
              <a:t>7/15/2013</a:t>
            </a:r>
            <a:endParaRPr lang="en-US">
              <a:solidFill>
                <a:srgbClr val="005596"/>
              </a:solidFill>
            </a:endParaRPr>
          </a:p>
        </p:txBody>
      </p:sp>
      <p:sp>
        <p:nvSpPr>
          <p:cNvPr id="4" name="Footer Placeholder 3"/>
          <p:cNvSpPr>
            <a:spLocks noGrp="1"/>
          </p:cNvSpPr>
          <p:nvPr>
            <p:ph type="ftr" sz="quarter" idx="11"/>
          </p:nvPr>
        </p:nvSpPr>
        <p:spPr/>
        <p:txBody>
          <a:bodyPr/>
          <a:lstStyle/>
          <a:p>
            <a:r>
              <a:rPr lang="en-US" smtClean="0">
                <a:solidFill>
                  <a:srgbClr val="005596"/>
                </a:solidFill>
              </a:rPr>
              <a:t>ORNL - Titan - OpenACC Worrkshop</a:t>
            </a:r>
            <a:endParaRPr lang="en-US">
              <a:solidFill>
                <a:srgbClr val="005596"/>
              </a:solidFill>
            </a:endParaRPr>
          </a:p>
        </p:txBody>
      </p:sp>
      <p:sp>
        <p:nvSpPr>
          <p:cNvPr id="5" name="Slide Number Placeholder 4"/>
          <p:cNvSpPr>
            <a:spLocks noGrp="1"/>
          </p:cNvSpPr>
          <p:nvPr>
            <p:ph type="sldNum" sz="quarter" idx="4"/>
          </p:nvPr>
        </p:nvSpPr>
        <p:spPr/>
        <p:txBody>
          <a:bodyPr/>
          <a:lstStyle/>
          <a:p>
            <a:fld id="{F040BB64-8804-472C-89C9-1468A4B407E9}" type="slidenum">
              <a:rPr lang="en-US" smtClean="0">
                <a:solidFill>
                  <a:srgbClr val="005596"/>
                </a:solidFill>
              </a:rPr>
              <a:pPr/>
              <a:t>163</a:t>
            </a:fld>
            <a:endParaRPr lang="en-US">
              <a:solidFill>
                <a:srgbClr val="005596"/>
              </a:solidFill>
            </a:endParaRPr>
          </a:p>
        </p:txBody>
      </p:sp>
      <p:sp>
        <p:nvSpPr>
          <p:cNvPr id="6" name="Content Placeholder 5"/>
          <p:cNvSpPr>
            <a:spLocks noGrp="1"/>
          </p:cNvSpPr>
          <p:nvPr>
            <p:ph sz="quarter" idx="13"/>
          </p:nvPr>
        </p:nvSpPr>
        <p:spPr/>
        <p:txBody>
          <a:bodyPr/>
          <a:lstStyle/>
          <a:p>
            <a:pPr marL="457200" indent="-457200">
              <a:buFont typeface="+mj-lt"/>
              <a:buAutoNum type="arabicPeriod"/>
            </a:pPr>
            <a:r>
              <a:rPr lang="en-US" dirty="0" smtClean="0"/>
              <a:t>First and foremost – Profile the application</a:t>
            </a:r>
          </a:p>
          <a:p>
            <a:pPr marL="363474" lvl="1" indent="0">
              <a:buNone/>
            </a:pPr>
            <a:r>
              <a:rPr lang="en-US" dirty="0" smtClean="0"/>
              <a:t>Must identify looping structure within the time step loop</a:t>
            </a:r>
          </a:p>
          <a:p>
            <a:pPr marL="363474" lvl="1" indent="0">
              <a:buNone/>
            </a:pPr>
            <a:r>
              <a:rPr lang="en-US" dirty="0" smtClean="0"/>
              <a:t>Use –h </a:t>
            </a:r>
            <a:r>
              <a:rPr lang="en-US" dirty="0" err="1" smtClean="0"/>
              <a:t>profile_generate</a:t>
            </a:r>
            <a:r>
              <a:rPr lang="en-US" dirty="0" smtClean="0"/>
              <a:t> on compile and –</a:t>
            </a:r>
            <a:r>
              <a:rPr lang="en-US" dirty="0" err="1" smtClean="0"/>
              <a:t>Ocalltree</a:t>
            </a:r>
            <a:r>
              <a:rPr lang="en-US" dirty="0" smtClean="0"/>
              <a:t> or –</a:t>
            </a:r>
            <a:r>
              <a:rPr lang="en-US" dirty="0" err="1" smtClean="0"/>
              <a:t>Ocallers</a:t>
            </a:r>
            <a:endParaRPr lang="en-US" dirty="0" smtClean="0"/>
          </a:p>
          <a:p>
            <a:pPr marL="457200" indent="-457200">
              <a:buFont typeface="+mj-lt"/>
              <a:buAutoNum type="arabicPeriod"/>
            </a:pPr>
            <a:r>
              <a:rPr lang="en-US" dirty="0" smtClean="0"/>
              <a:t>Use Reveal to identify scoping of variables in the major loop – may call subroutines and functions</a:t>
            </a:r>
          </a:p>
          <a:p>
            <a:pPr marL="363474" lvl="1" indent="0">
              <a:buNone/>
            </a:pPr>
            <a:r>
              <a:rPr lang="en-US" dirty="0" smtClean="0"/>
              <a:t>The idea is to first generate </a:t>
            </a:r>
            <a:r>
              <a:rPr lang="en-US" dirty="0" err="1" smtClean="0"/>
              <a:t>OpenMP</a:t>
            </a:r>
            <a:r>
              <a:rPr lang="en-US" dirty="0" smtClean="0"/>
              <a:t> version of the loop and then add some </a:t>
            </a:r>
            <a:r>
              <a:rPr lang="en-US" dirty="0" err="1" smtClean="0"/>
              <a:t>OpenACC</a:t>
            </a:r>
            <a:endParaRPr lang="en-US" dirty="0" smtClean="0"/>
          </a:p>
          <a:p>
            <a:pPr marL="457200" indent="-457200">
              <a:buFont typeface="+mj-lt"/>
              <a:buAutoNum type="arabicPeriod"/>
            </a:pPr>
            <a:r>
              <a:rPr lang="en-US" dirty="0" smtClean="0"/>
              <a:t>Use </a:t>
            </a:r>
            <a:r>
              <a:rPr lang="en-US" dirty="0" err="1" smtClean="0"/>
              <a:t>OpenACC</a:t>
            </a:r>
            <a:r>
              <a:rPr lang="en-US" dirty="0" smtClean="0"/>
              <a:t> to identify data motion require to run with companion accelerator</a:t>
            </a:r>
          </a:p>
          <a:p>
            <a:pPr marL="363474" lvl="1" indent="0">
              <a:buNone/>
            </a:pPr>
            <a:r>
              <a:rPr lang="en-US" dirty="0" smtClean="0"/>
              <a:t>Once scoping is obtained, the </a:t>
            </a:r>
            <a:r>
              <a:rPr lang="en-US" dirty="0" err="1" smtClean="0"/>
              <a:t>OpenACC</a:t>
            </a:r>
            <a:r>
              <a:rPr lang="en-US" dirty="0" smtClean="0"/>
              <a:t> compiler will indicate what data would need to be moved to run on the accelerator – user must have the variable scoping correct</a:t>
            </a:r>
          </a:p>
          <a:p>
            <a:pPr marL="457200" indent="-457200">
              <a:buFont typeface="+mj-lt"/>
              <a:buAutoNum type="arabicPeriod"/>
            </a:pPr>
            <a:r>
              <a:rPr lang="en-US" dirty="0" smtClean="0"/>
              <a:t>Once one loop is analyze, now look at next highest compute loop, perform steps 2 and 3.</a:t>
            </a:r>
          </a:p>
          <a:p>
            <a:pPr marL="457200" indent="-457200">
              <a:buFont typeface="+mj-lt"/>
              <a:buAutoNum type="arabicPeriod"/>
            </a:pPr>
            <a:r>
              <a:rPr lang="en-US" dirty="0" smtClean="0"/>
              <a:t>Soon multiple loops can be combined within a </a:t>
            </a:r>
            <a:r>
              <a:rPr lang="en-US" dirty="0" err="1" smtClean="0"/>
              <a:t>OpenACC</a:t>
            </a:r>
            <a:r>
              <a:rPr lang="en-US" dirty="0" smtClean="0"/>
              <a:t> data region for </a:t>
            </a:r>
            <a:r>
              <a:rPr lang="en-US" dirty="0" err="1" smtClean="0"/>
              <a:t>elminating</a:t>
            </a:r>
            <a:r>
              <a:rPr lang="en-US" dirty="0" smtClean="0"/>
              <a:t> transfers to and from the host.</a:t>
            </a:r>
          </a:p>
        </p:txBody>
      </p:sp>
    </p:spTree>
    <p:extLst>
      <p:ext uri="{BB962C8B-B14F-4D97-AF65-F5344CB8AC3E}">
        <p14:creationId xmlns:p14="http://schemas.microsoft.com/office/powerpoint/2010/main" val="397050451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refactoring the application</a:t>
            </a:r>
          </a:p>
        </p:txBody>
      </p:sp>
      <p:sp>
        <p:nvSpPr>
          <p:cNvPr id="3" name="Date Placeholder 2"/>
          <p:cNvSpPr>
            <a:spLocks noGrp="1"/>
          </p:cNvSpPr>
          <p:nvPr>
            <p:ph type="dt" sz="half" idx="10"/>
          </p:nvPr>
        </p:nvSpPr>
        <p:spPr/>
        <p:txBody>
          <a:bodyPr/>
          <a:lstStyle/>
          <a:p>
            <a:r>
              <a:rPr lang="en-US" smtClean="0">
                <a:solidFill>
                  <a:srgbClr val="005596"/>
                </a:solidFill>
              </a:rPr>
              <a:t>7/15/2013</a:t>
            </a:r>
            <a:endParaRPr lang="en-US">
              <a:solidFill>
                <a:srgbClr val="005596"/>
              </a:solidFill>
            </a:endParaRPr>
          </a:p>
        </p:txBody>
      </p:sp>
      <p:sp>
        <p:nvSpPr>
          <p:cNvPr id="4" name="Footer Placeholder 3"/>
          <p:cNvSpPr>
            <a:spLocks noGrp="1"/>
          </p:cNvSpPr>
          <p:nvPr>
            <p:ph type="ftr" sz="quarter" idx="11"/>
          </p:nvPr>
        </p:nvSpPr>
        <p:spPr/>
        <p:txBody>
          <a:bodyPr/>
          <a:lstStyle/>
          <a:p>
            <a:r>
              <a:rPr lang="en-US" smtClean="0">
                <a:solidFill>
                  <a:srgbClr val="005596"/>
                </a:solidFill>
              </a:rPr>
              <a:t>ORNL - Titan - OpenACC Worrkshop</a:t>
            </a:r>
            <a:endParaRPr lang="en-US">
              <a:solidFill>
                <a:srgbClr val="005596"/>
              </a:solidFill>
            </a:endParaRPr>
          </a:p>
        </p:txBody>
      </p:sp>
      <p:sp>
        <p:nvSpPr>
          <p:cNvPr id="5" name="Slide Number Placeholder 4"/>
          <p:cNvSpPr>
            <a:spLocks noGrp="1"/>
          </p:cNvSpPr>
          <p:nvPr>
            <p:ph type="sldNum" sz="quarter" idx="4"/>
          </p:nvPr>
        </p:nvSpPr>
        <p:spPr/>
        <p:txBody>
          <a:bodyPr/>
          <a:lstStyle/>
          <a:p>
            <a:fld id="{F040BB64-8804-472C-89C9-1468A4B407E9}" type="slidenum">
              <a:rPr lang="en-US" smtClean="0">
                <a:solidFill>
                  <a:srgbClr val="005596"/>
                </a:solidFill>
              </a:rPr>
              <a:pPr/>
              <a:t>164</a:t>
            </a:fld>
            <a:endParaRPr lang="en-US">
              <a:solidFill>
                <a:srgbClr val="005596"/>
              </a:solidFill>
            </a:endParaRPr>
          </a:p>
        </p:txBody>
      </p:sp>
      <p:sp>
        <p:nvSpPr>
          <p:cNvPr id="6" name="Content Placeholder 5"/>
          <p:cNvSpPr>
            <a:spLocks noGrp="1"/>
          </p:cNvSpPr>
          <p:nvPr>
            <p:ph sz="quarter" idx="13"/>
          </p:nvPr>
        </p:nvSpPr>
        <p:spPr/>
        <p:txBody>
          <a:bodyPr>
            <a:normAutofit/>
          </a:bodyPr>
          <a:lstStyle/>
          <a:p>
            <a:pPr marL="457200" indent="-457200">
              <a:buFont typeface="+mj-lt"/>
              <a:buAutoNum type="arabicPeriod" startAt="6"/>
            </a:pPr>
            <a:r>
              <a:rPr lang="en-US" dirty="0" smtClean="0"/>
              <a:t>Work outward until a data region encompasses a communication, I/O or looping structure more suited for the host</a:t>
            </a:r>
          </a:p>
          <a:p>
            <a:pPr marL="822960" lvl="1" indent="-457200">
              <a:buFont typeface="+mj-lt"/>
              <a:buAutoNum type="alphaLcPeriod"/>
            </a:pPr>
            <a:r>
              <a:rPr lang="en-US" dirty="0" smtClean="0"/>
              <a:t>Must use updates to move data to and from the host to supply host with up-to-date data</a:t>
            </a:r>
          </a:p>
          <a:p>
            <a:pPr marL="457200" indent="-457200">
              <a:buFont typeface="+mj-lt"/>
              <a:buAutoNum type="arabicPeriod" startAt="6"/>
            </a:pPr>
            <a:r>
              <a:rPr lang="en-US" dirty="0" smtClean="0"/>
              <a:t>Move data region outside time step loop</a:t>
            </a:r>
          </a:p>
          <a:p>
            <a:pPr marL="822960" lvl="1" indent="-457200">
              <a:buFont typeface="+mj-lt"/>
              <a:buAutoNum type="alphaLcPeriod"/>
            </a:pPr>
            <a:r>
              <a:rPr lang="en-US" dirty="0" smtClean="0"/>
              <a:t>Now must account for all updates to keep host and accelerator with consistent data</a:t>
            </a:r>
          </a:p>
          <a:p>
            <a:pPr marL="457200" indent="-457200">
              <a:buFont typeface="+mj-lt"/>
              <a:buAutoNum type="arabicPeriod" startAt="6"/>
            </a:pPr>
            <a:r>
              <a:rPr lang="en-US" dirty="0" smtClean="0"/>
              <a:t>Test versions after each step – don’t worry about performance yet – just accuracy</a:t>
            </a:r>
          </a:p>
          <a:p>
            <a:pPr marL="457200" indent="-457200">
              <a:buFont typeface="+mj-lt"/>
              <a:buAutoNum type="arabicPeriod" startAt="6"/>
            </a:pPr>
            <a:r>
              <a:rPr lang="en-US" dirty="0" smtClean="0"/>
              <a:t>The compiler may introduce data transfer so look at –</a:t>
            </a:r>
            <a:r>
              <a:rPr lang="en-US" dirty="0" err="1" smtClean="0"/>
              <a:t>rm</a:t>
            </a:r>
            <a:r>
              <a:rPr lang="en-US" dirty="0" smtClean="0"/>
              <a:t> listing for each individual </a:t>
            </a:r>
            <a:r>
              <a:rPr lang="en-US" dirty="0" err="1" smtClean="0"/>
              <a:t>OpenACC</a:t>
            </a:r>
            <a:r>
              <a:rPr lang="en-US" dirty="0" smtClean="0"/>
              <a:t> loop.</a:t>
            </a:r>
          </a:p>
          <a:p>
            <a:pPr marL="457200" indent="-457200">
              <a:buFont typeface="+mj-lt"/>
              <a:buAutoNum type="arabicPeriod" startAt="6"/>
            </a:pPr>
            <a:r>
              <a:rPr lang="en-US" dirty="0" smtClean="0"/>
              <a:t>Optimize/Minimize data transfers first by using present on data clause. </a:t>
            </a:r>
          </a:p>
        </p:txBody>
      </p:sp>
    </p:spTree>
    <p:extLst>
      <p:ext uri="{BB962C8B-B14F-4D97-AF65-F5344CB8AC3E}">
        <p14:creationId xmlns:p14="http://schemas.microsoft.com/office/powerpoint/2010/main" val="422969924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Strategy for refactoring the application</a:t>
            </a:r>
          </a:p>
        </p:txBody>
      </p:sp>
      <p:sp>
        <p:nvSpPr>
          <p:cNvPr id="3" name="Date Placeholder 2"/>
          <p:cNvSpPr>
            <a:spLocks noGrp="1"/>
          </p:cNvSpPr>
          <p:nvPr>
            <p:ph type="dt" sz="half" idx="10"/>
          </p:nvPr>
        </p:nvSpPr>
        <p:spPr/>
        <p:txBody>
          <a:bodyPr/>
          <a:lstStyle/>
          <a:p>
            <a:r>
              <a:rPr lang="en-US" smtClean="0">
                <a:solidFill>
                  <a:srgbClr val="005596"/>
                </a:solidFill>
              </a:rPr>
              <a:t>7/15/2013</a:t>
            </a:r>
            <a:endParaRPr lang="en-US">
              <a:solidFill>
                <a:srgbClr val="005596"/>
              </a:solidFill>
            </a:endParaRPr>
          </a:p>
        </p:txBody>
      </p:sp>
      <p:sp>
        <p:nvSpPr>
          <p:cNvPr id="4" name="Footer Placeholder 3"/>
          <p:cNvSpPr>
            <a:spLocks noGrp="1"/>
          </p:cNvSpPr>
          <p:nvPr>
            <p:ph type="ftr" sz="quarter" idx="11"/>
          </p:nvPr>
        </p:nvSpPr>
        <p:spPr/>
        <p:txBody>
          <a:bodyPr/>
          <a:lstStyle/>
          <a:p>
            <a:r>
              <a:rPr lang="en-US" smtClean="0">
                <a:solidFill>
                  <a:srgbClr val="005596"/>
                </a:solidFill>
              </a:rPr>
              <a:t>ORNL - Titan - OpenACC Worrkshop</a:t>
            </a:r>
            <a:endParaRPr lang="en-US">
              <a:solidFill>
                <a:srgbClr val="005596"/>
              </a:solidFill>
            </a:endParaRPr>
          </a:p>
        </p:txBody>
      </p:sp>
      <p:sp>
        <p:nvSpPr>
          <p:cNvPr id="5" name="Slide Number Placeholder 4"/>
          <p:cNvSpPr>
            <a:spLocks noGrp="1"/>
          </p:cNvSpPr>
          <p:nvPr>
            <p:ph type="sldNum" sz="quarter" idx="4"/>
          </p:nvPr>
        </p:nvSpPr>
        <p:spPr/>
        <p:txBody>
          <a:bodyPr/>
          <a:lstStyle/>
          <a:p>
            <a:fld id="{F040BB64-8804-472C-89C9-1468A4B407E9}" type="slidenum">
              <a:rPr lang="en-US" smtClean="0">
                <a:solidFill>
                  <a:srgbClr val="005596"/>
                </a:solidFill>
              </a:rPr>
              <a:pPr/>
              <a:t>165</a:t>
            </a:fld>
            <a:endParaRPr lang="en-US">
              <a:solidFill>
                <a:srgbClr val="005596"/>
              </a:solidFill>
            </a:endParaRPr>
          </a:p>
        </p:txBody>
      </p:sp>
      <p:sp>
        <p:nvSpPr>
          <p:cNvPr id="6" name="Content Placeholder 5"/>
          <p:cNvSpPr>
            <a:spLocks noGrp="1"/>
          </p:cNvSpPr>
          <p:nvPr>
            <p:ph sz="quarter" idx="13"/>
          </p:nvPr>
        </p:nvSpPr>
        <p:spPr/>
        <p:txBody>
          <a:bodyPr>
            <a:normAutofit lnSpcReduction="10000"/>
          </a:bodyPr>
          <a:lstStyle/>
          <a:p>
            <a:pPr marL="457200" indent="-457200">
              <a:buFont typeface="+mj-lt"/>
              <a:buAutoNum type="arabicPeriod" startAt="11"/>
            </a:pPr>
            <a:r>
              <a:rPr lang="en-US" dirty="0"/>
              <a:t>Gather </a:t>
            </a:r>
            <a:r>
              <a:rPr lang="en-US" dirty="0" err="1"/>
              <a:t>perftools</a:t>
            </a:r>
            <a:r>
              <a:rPr lang="en-US" dirty="0"/>
              <a:t> statistics on code and identify bottlenecks </a:t>
            </a:r>
          </a:p>
          <a:p>
            <a:pPr marL="457200" indent="-457200">
              <a:buFont typeface="+mj-lt"/>
              <a:buAutoNum type="arabicPeriod" startAt="11"/>
            </a:pPr>
            <a:r>
              <a:rPr lang="en-US" dirty="0" smtClean="0"/>
              <a:t>If bottleneck is data copies look at step 9</a:t>
            </a:r>
          </a:p>
          <a:p>
            <a:pPr marL="457200" indent="-457200">
              <a:buFont typeface="+mj-lt"/>
              <a:buAutoNum type="arabicPeriod" startAt="11"/>
            </a:pPr>
            <a:r>
              <a:rPr lang="en-US" dirty="0" smtClean="0"/>
              <a:t>If bottleneck is kernel performance</a:t>
            </a:r>
          </a:p>
          <a:p>
            <a:pPr marL="822960" lvl="1" indent="-457200">
              <a:buFont typeface="+mj-lt"/>
              <a:buAutoNum type="alphaUcPeriod"/>
            </a:pPr>
            <a:r>
              <a:rPr lang="en-US" dirty="0" smtClean="0"/>
              <a:t>Look at –</a:t>
            </a:r>
            <a:r>
              <a:rPr lang="en-US" dirty="0" err="1" smtClean="0"/>
              <a:t>rm</a:t>
            </a:r>
            <a:r>
              <a:rPr lang="en-US" dirty="0" smtClean="0"/>
              <a:t> and see what the compiler did to optimize the loop</a:t>
            </a:r>
          </a:p>
          <a:p>
            <a:pPr marL="822960" lvl="1" indent="-457200">
              <a:buFont typeface="+mj-lt"/>
              <a:buAutoNum type="alphaUcPeriod"/>
            </a:pPr>
            <a:r>
              <a:rPr lang="en-US" dirty="0" smtClean="0"/>
              <a:t>Ideally we want three levels of parallelism, gang, worker, vector</a:t>
            </a:r>
          </a:p>
          <a:p>
            <a:pPr marL="822960" lvl="1" indent="-457200">
              <a:buFont typeface="+mj-lt"/>
              <a:buAutoNum type="alphaUcPeriod"/>
            </a:pPr>
            <a:r>
              <a:rPr lang="en-US" dirty="0" smtClean="0"/>
              <a:t>Inner loop needs to be g on listing</a:t>
            </a:r>
            <a:endParaRPr lang="en-US" dirty="0"/>
          </a:p>
          <a:p>
            <a:pPr marL="822960" lvl="1" indent="-457200">
              <a:buFont typeface="+mj-lt"/>
              <a:buAutoNum type="alphaUcPeriod"/>
            </a:pPr>
            <a:r>
              <a:rPr lang="en-US" dirty="0" smtClean="0"/>
              <a:t>If inner loop is indicated by a loop level, that means that it is running in scalar – BAD</a:t>
            </a:r>
          </a:p>
          <a:p>
            <a:pPr marL="457200" indent="-457200">
              <a:buFont typeface="+mj-lt"/>
              <a:buAutoNum type="arabicPeriod" startAt="11"/>
            </a:pPr>
            <a:r>
              <a:rPr lang="en-US" dirty="0" smtClean="0"/>
              <a:t>Consider introducing CUDA streams</a:t>
            </a:r>
          </a:p>
          <a:p>
            <a:pPr marL="822960" lvl="1" indent="-457200">
              <a:buFont typeface="+mj-lt"/>
              <a:buAutoNum type="alphaUcPeriod"/>
            </a:pPr>
            <a:r>
              <a:rPr lang="en-US" dirty="0" smtClean="0"/>
              <a:t>Either by taking an outer loop that cannot be parallelized due to communication and running that in a streaming mode</a:t>
            </a:r>
          </a:p>
          <a:p>
            <a:pPr marL="822960" lvl="1" indent="-457200">
              <a:buFont typeface="+mj-lt"/>
              <a:buAutoNum type="alphaUcPeriod"/>
            </a:pPr>
            <a:r>
              <a:rPr lang="en-US" dirty="0" smtClean="0"/>
              <a:t>Taking several independent operations and running that in a stream mode</a:t>
            </a:r>
          </a:p>
          <a:p>
            <a:pPr marL="457200" indent="-457200">
              <a:buFont typeface="+mj-lt"/>
              <a:buAutoNum type="arabicPeriod" startAt="11"/>
            </a:pPr>
            <a:r>
              <a:rPr lang="en-US" dirty="0" smtClean="0"/>
              <a:t>Start looking at timelines showing communication, host execution and accelerator</a:t>
            </a:r>
          </a:p>
          <a:p>
            <a:pPr marL="822960" lvl="1" indent="-457200">
              <a:buFont typeface="+mj-lt"/>
              <a:buAutoNum type="alphaUcPeriod"/>
            </a:pPr>
            <a:r>
              <a:rPr lang="en-US" dirty="0" smtClean="0"/>
              <a:t>What can be overlapped</a:t>
            </a:r>
          </a:p>
        </p:txBody>
      </p:sp>
    </p:spTree>
    <p:extLst>
      <p:ext uri="{BB962C8B-B14F-4D97-AF65-F5344CB8AC3E}">
        <p14:creationId xmlns:p14="http://schemas.microsoft.com/office/powerpoint/2010/main" val="166828414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Analyze the code</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166</a:t>
            </a:fld>
            <a:endParaRPr lang="en-US"/>
          </a:p>
        </p:txBody>
      </p:sp>
      <p:sp>
        <p:nvSpPr>
          <p:cNvPr id="6" name="Content Placeholder 5"/>
          <p:cNvSpPr>
            <a:spLocks noGrp="1"/>
          </p:cNvSpPr>
          <p:nvPr>
            <p:ph sz="quarter" idx="13"/>
          </p:nvPr>
        </p:nvSpPr>
        <p:spPr/>
        <p:txBody>
          <a:bodyPr>
            <a:normAutofit/>
          </a:bodyPr>
          <a:lstStyle/>
          <a:p>
            <a:r>
              <a:rPr lang="en-US" dirty="0" smtClean="0"/>
              <a:t>Considering getting the maximum overlap of computation and communication</a:t>
            </a:r>
          </a:p>
          <a:p>
            <a:pPr lvl="1"/>
            <a:r>
              <a:rPr lang="en-US" dirty="0" smtClean="0"/>
              <a:t>Can some computation be delayed to allow for overlap of computation and communication</a:t>
            </a:r>
          </a:p>
          <a:p>
            <a:pPr lvl="1"/>
            <a:endParaRPr lang="en-US" dirty="0"/>
          </a:p>
          <a:p>
            <a:pPr lvl="1"/>
            <a:endParaRPr lang="en-US" dirty="0" smtClean="0"/>
          </a:p>
          <a:p>
            <a:pPr lvl="1"/>
            <a:endParaRPr lang="en-US" dirty="0"/>
          </a:p>
          <a:p>
            <a:pPr lvl="1"/>
            <a:endParaRPr lang="en-US" dirty="0" smtClean="0"/>
          </a:p>
          <a:p>
            <a:pPr lvl="1"/>
            <a:endParaRPr lang="en-US" dirty="0" smtClean="0"/>
          </a:p>
          <a:p>
            <a:pPr lvl="1"/>
            <a:r>
              <a:rPr lang="en-US" dirty="0" smtClean="0"/>
              <a:t>Originally in S3D, all of the above computation was grouped and then halos </a:t>
            </a:r>
            <a:r>
              <a:rPr lang="en-US" dirty="0" err="1" smtClean="0"/>
              <a:t>temp,u</a:t>
            </a:r>
            <a:r>
              <a:rPr lang="en-US" dirty="0" smtClean="0"/>
              <a:t> and </a:t>
            </a:r>
            <a:r>
              <a:rPr lang="en-US" dirty="0" err="1" smtClean="0"/>
              <a:t>yspecies</a:t>
            </a:r>
            <a:r>
              <a:rPr lang="en-US" dirty="0" smtClean="0"/>
              <a:t> where communicated</a:t>
            </a:r>
          </a:p>
          <a:p>
            <a:pPr lvl="1"/>
            <a:endParaRPr lang="en-US" dirty="0" smtClean="0"/>
          </a:p>
        </p:txBody>
      </p:sp>
      <p:sp>
        <p:nvSpPr>
          <p:cNvPr id="7" name="TextBox 6"/>
          <p:cNvSpPr txBox="1"/>
          <p:nvPr/>
        </p:nvSpPr>
        <p:spPr>
          <a:xfrm>
            <a:off x="304800" y="2590800"/>
            <a:ext cx="8738290" cy="1938992"/>
          </a:xfrm>
          <a:prstGeom prst="rect">
            <a:avLst/>
          </a:prstGeom>
          <a:noFill/>
        </p:spPr>
        <p:txBody>
          <a:bodyPr wrap="none" rtlCol="0">
            <a:spAutoFit/>
          </a:bodyPr>
          <a:lstStyle/>
          <a:p>
            <a:r>
              <a:rPr lang="en-US" sz="1200" dirty="0" smtClean="0">
                <a:latin typeface="Courier New" pitchFamily="49" charset="0"/>
                <a:cs typeface="Courier New" pitchFamily="49" charset="0"/>
              </a:rPr>
              <a:t>  call </a:t>
            </a:r>
            <a:r>
              <a:rPr lang="en-US" sz="1200" dirty="0" err="1">
                <a:latin typeface="Courier New" pitchFamily="49" charset="0"/>
                <a:cs typeface="Courier New" pitchFamily="49" charset="0"/>
              </a:rPr>
              <a:t>get_mass_frac</a:t>
            </a:r>
            <a:r>
              <a:rPr lang="en-US" sz="1200" dirty="0">
                <a:latin typeface="Courier New" pitchFamily="49" charset="0"/>
                <a:cs typeface="Courier New" pitchFamily="49" charset="0"/>
              </a:rPr>
              <a:t>( q, </a:t>
            </a:r>
            <a:r>
              <a:rPr lang="en-US" sz="1200" dirty="0" err="1">
                <a:latin typeface="Courier New" pitchFamily="49" charset="0"/>
                <a:cs typeface="Courier New" pitchFamily="49" charset="0"/>
              </a:rPr>
              <a:t>volum</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yspecies</a:t>
            </a:r>
            <a:r>
              <a:rPr lang="en-US" sz="1200" dirty="0">
                <a:latin typeface="Courier New" pitchFamily="49" charset="0"/>
                <a:cs typeface="Courier New" pitchFamily="49" charset="0"/>
              </a:rPr>
              <a:t> )              ! get </a:t>
            </a:r>
            <a:r>
              <a:rPr lang="en-US" sz="1200" dirty="0" err="1">
                <a:latin typeface="Courier New" pitchFamily="49" charset="0"/>
                <a:cs typeface="Courier New" pitchFamily="49" charset="0"/>
              </a:rPr>
              <a:t>Ys</a:t>
            </a:r>
            <a:r>
              <a:rPr lang="en-US" sz="1200" dirty="0">
                <a:latin typeface="Courier New" pitchFamily="49" charset="0"/>
                <a:cs typeface="Courier New" pitchFamily="49" charset="0"/>
              </a:rPr>
              <a:t> from rho*</a:t>
            </a:r>
            <a:r>
              <a:rPr lang="en-US" sz="1200" dirty="0" err="1">
                <a:latin typeface="Courier New" pitchFamily="49" charset="0"/>
                <a:cs typeface="Courier New" pitchFamily="49" charset="0"/>
              </a:rPr>
              <a:t>Ys</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volum</a:t>
            </a:r>
            <a:r>
              <a:rPr lang="en-US" sz="1200" dirty="0">
                <a:latin typeface="Courier New" pitchFamily="49" charset="0"/>
                <a:cs typeface="Courier New" pitchFamily="49" charset="0"/>
              </a:rPr>
              <a:t> from rho</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get_velocity_vec</a:t>
            </a:r>
            <a:r>
              <a:rPr lang="en-US" sz="1200" dirty="0">
                <a:latin typeface="Courier New" pitchFamily="49" charset="0"/>
                <a:cs typeface="Courier New" pitchFamily="49" charset="0"/>
              </a:rPr>
              <a:t>( u, q, </a:t>
            </a:r>
            <a:r>
              <a:rPr lang="en-US" sz="1200" dirty="0" err="1">
                <a:latin typeface="Courier New" pitchFamily="49" charset="0"/>
                <a:cs typeface="Courier New" pitchFamily="49" charset="0"/>
              </a:rPr>
              <a:t>volum</a:t>
            </a:r>
            <a:r>
              <a:rPr lang="en-US" sz="1200" dirty="0">
                <a:latin typeface="Courier New" pitchFamily="49" charset="0"/>
                <a:cs typeface="Courier New" pitchFamily="49" charset="0"/>
              </a:rPr>
              <a:t> )                  ! fill the velocity vector</a:t>
            </a:r>
          </a:p>
          <a:p>
            <a:r>
              <a:rPr lang="en-US" sz="1200" dirty="0">
                <a:latin typeface="Courier New" pitchFamily="49" charset="0"/>
                <a:cs typeface="Courier New" pitchFamily="49" charset="0"/>
              </a:rPr>
              <a:t>  </a:t>
            </a:r>
            <a:r>
              <a:rPr lang="en-US" sz="1200" dirty="0">
                <a:solidFill>
                  <a:srgbClr val="FF0000"/>
                </a:solidFill>
                <a:latin typeface="Courier New" pitchFamily="49" charset="0"/>
                <a:cs typeface="Courier New" pitchFamily="49" charset="0"/>
              </a:rPr>
              <a:t>call </a:t>
            </a:r>
            <a:r>
              <a:rPr lang="en-US" sz="1200" dirty="0" err="1">
                <a:solidFill>
                  <a:srgbClr val="FF0000"/>
                </a:solidFill>
                <a:latin typeface="Courier New" pitchFamily="49" charset="0"/>
                <a:cs typeface="Courier New" pitchFamily="49" charset="0"/>
              </a:rPr>
              <a:t>calc_inv_avg_mol_wt</a:t>
            </a:r>
            <a:r>
              <a:rPr lang="en-US" sz="1200" dirty="0">
                <a:solidFill>
                  <a:srgbClr val="FF0000"/>
                </a:solidFill>
                <a:latin typeface="Courier New" pitchFamily="49" charset="0"/>
                <a:cs typeface="Courier New" pitchFamily="49" charset="0"/>
              </a:rPr>
              <a:t>( </a:t>
            </a:r>
            <a:r>
              <a:rPr lang="en-US" sz="1200" dirty="0" err="1">
                <a:solidFill>
                  <a:srgbClr val="FF0000"/>
                </a:solidFill>
                <a:latin typeface="Courier New" pitchFamily="49" charset="0"/>
                <a:cs typeface="Courier New" pitchFamily="49" charset="0"/>
              </a:rPr>
              <a:t>yspecies</a:t>
            </a:r>
            <a:r>
              <a:rPr lang="en-US" sz="1200" dirty="0">
                <a:solidFill>
                  <a:srgbClr val="FF0000"/>
                </a:solidFill>
                <a:latin typeface="Courier New" pitchFamily="49" charset="0"/>
                <a:cs typeface="Courier New" pitchFamily="49" charset="0"/>
              </a:rPr>
              <a:t>, </a:t>
            </a:r>
            <a:r>
              <a:rPr lang="en-US" sz="1200" dirty="0" err="1">
                <a:solidFill>
                  <a:srgbClr val="FF0000"/>
                </a:solidFill>
                <a:latin typeface="Courier New" pitchFamily="49" charset="0"/>
                <a:cs typeface="Courier New" pitchFamily="49" charset="0"/>
              </a:rPr>
              <a:t>avmolwt</a:t>
            </a:r>
            <a:r>
              <a:rPr lang="en-US" sz="1200" dirty="0">
                <a:solidFill>
                  <a:srgbClr val="FF0000"/>
                </a:solidFill>
                <a:latin typeface="Courier New" pitchFamily="49" charset="0"/>
                <a:cs typeface="Courier New" pitchFamily="49" charset="0"/>
              </a:rPr>
              <a:t> )         ! set inverse of mixture MW</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calc_temp</a:t>
            </a:r>
            <a:r>
              <a:rPr lang="en-US" sz="1200" dirty="0">
                <a:latin typeface="Courier New" pitchFamily="49" charset="0"/>
                <a:cs typeface="Courier New" pitchFamily="49" charset="0"/>
              </a:rPr>
              <a:t>(temp, q(:,:,:,5)*</a:t>
            </a:r>
            <a:r>
              <a:rPr lang="en-US" sz="1200" dirty="0" err="1">
                <a:latin typeface="Courier New" pitchFamily="49" charset="0"/>
                <a:cs typeface="Courier New" pitchFamily="49" charset="0"/>
              </a:rPr>
              <a:t>volum</a:t>
            </a:r>
            <a:r>
              <a:rPr lang="en-US" sz="1200" dirty="0">
                <a:latin typeface="Courier New" pitchFamily="49" charset="0"/>
                <a:cs typeface="Courier New" pitchFamily="49" charset="0"/>
              </a:rPr>
              <a:t>, u, </a:t>
            </a:r>
            <a:r>
              <a:rPr lang="en-US" sz="1200" dirty="0" err="1">
                <a:latin typeface="Courier New" pitchFamily="49" charset="0"/>
                <a:cs typeface="Courier New" pitchFamily="49" charset="0"/>
              </a:rPr>
              <a:t>yspecies</a:t>
            </a:r>
            <a:r>
              <a:rPr lang="en-US" sz="1200" dirty="0">
                <a:latin typeface="Courier New" pitchFamily="49" charset="0"/>
                <a:cs typeface="Courier New" pitchFamily="49" charset="0"/>
              </a:rPr>
              <a:t> )  ! set T, </a:t>
            </a:r>
            <a:r>
              <a:rPr lang="en-US" sz="1200" dirty="0" err="1">
                <a:latin typeface="Courier New" pitchFamily="49" charset="0"/>
                <a:cs typeface="Courier New" pitchFamily="49" charset="0"/>
              </a:rPr>
              <a:t>Cp_mix</a:t>
            </a:r>
            <a:endParaRPr lang="en-US" sz="1200" dirty="0">
              <a:latin typeface="Courier New" pitchFamily="49" charset="0"/>
              <a:cs typeface="Courier New" pitchFamily="49" charset="0"/>
            </a:endParaRP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calc_gamma</a:t>
            </a:r>
            <a:r>
              <a:rPr lang="en-US" sz="1200" dirty="0">
                <a:latin typeface="Courier New" pitchFamily="49" charset="0"/>
                <a:cs typeface="Courier New" pitchFamily="49" charset="0"/>
              </a:rPr>
              <a:t>( gamma, </a:t>
            </a:r>
            <a:r>
              <a:rPr lang="en-US" sz="1200" dirty="0" err="1">
                <a:latin typeface="Courier New" pitchFamily="49" charset="0"/>
                <a:cs typeface="Courier New" pitchFamily="49" charset="0"/>
              </a:rPr>
              <a:t>cpmix</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mixMW</a:t>
            </a:r>
            <a:r>
              <a:rPr lang="en-US" sz="1200" dirty="0">
                <a:latin typeface="Courier New" pitchFamily="49" charset="0"/>
                <a:cs typeface="Courier New" pitchFamily="49" charset="0"/>
              </a:rPr>
              <a:t> )                ! set gamma</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calc_press</a:t>
            </a:r>
            <a:r>
              <a:rPr lang="en-US" sz="1200" dirty="0">
                <a:latin typeface="Courier New" pitchFamily="49" charset="0"/>
                <a:cs typeface="Courier New" pitchFamily="49" charset="0"/>
              </a:rPr>
              <a:t>( pressure, q(:,:,:,4), temp, </a:t>
            </a:r>
            <a:r>
              <a:rPr lang="en-US" sz="1200" dirty="0" err="1">
                <a:latin typeface="Courier New" pitchFamily="49" charset="0"/>
                <a:cs typeface="Courier New" pitchFamily="49" charset="0"/>
              </a:rPr>
              <a:t>mixMW</a:t>
            </a:r>
            <a:r>
              <a:rPr lang="en-US" sz="1200" dirty="0">
                <a:latin typeface="Courier New" pitchFamily="49" charset="0"/>
                <a:cs typeface="Courier New" pitchFamily="49" charset="0"/>
              </a:rPr>
              <a:t> )  ! set </a:t>
            </a:r>
            <a:r>
              <a:rPr lang="en-US" sz="1200" dirty="0" smtClean="0">
                <a:latin typeface="Courier New" pitchFamily="49" charset="0"/>
                <a:cs typeface="Courier New" pitchFamily="49" charset="0"/>
              </a:rPr>
              <a:t>pressure</a:t>
            </a:r>
          </a:p>
          <a:p>
            <a:r>
              <a:rPr lang="en-US" sz="1200" dirty="0">
                <a:solidFill>
                  <a:srgbClr val="00B050"/>
                </a:solidFill>
                <a:latin typeface="Courier New" pitchFamily="49" charset="0"/>
                <a:cs typeface="Courier New" pitchFamily="49" charset="0"/>
              </a:rPr>
              <a:t>!!!  Initiate Communication of temp, u and </a:t>
            </a:r>
            <a:r>
              <a:rPr lang="en-US" sz="1200" dirty="0" err="1" smtClean="0">
                <a:solidFill>
                  <a:srgbClr val="00B050"/>
                </a:solidFill>
                <a:latin typeface="Courier New" pitchFamily="49" charset="0"/>
                <a:cs typeface="Courier New" pitchFamily="49" charset="0"/>
              </a:rPr>
              <a:t>yspecies,mixMW</a:t>
            </a:r>
            <a:endParaRPr lang="en-US" sz="1200" dirty="0" smtClean="0">
              <a:solidFill>
                <a:srgbClr val="00B050"/>
              </a:solidFill>
              <a:latin typeface="Courier New" pitchFamily="49" charset="0"/>
              <a:cs typeface="Courier New" pitchFamily="49" charset="0"/>
            </a:endParaRPr>
          </a:p>
          <a:p>
            <a:r>
              <a:rPr lang="en-US" sz="1200" dirty="0">
                <a:solidFill>
                  <a:srgbClr val="00B050"/>
                </a:solidFill>
                <a:latin typeface="Courier New" pitchFamily="49" charset="0"/>
                <a:cs typeface="Courier New" pitchFamily="49" charset="0"/>
              </a:rPr>
              <a:t>!!!  Wait for communication of halos of temp, u, </a:t>
            </a:r>
            <a:r>
              <a:rPr lang="en-US" sz="1200" dirty="0" err="1" smtClean="0">
                <a:solidFill>
                  <a:srgbClr val="00B050"/>
                </a:solidFill>
                <a:latin typeface="Courier New" pitchFamily="49" charset="0"/>
                <a:cs typeface="Courier New" pitchFamily="49" charset="0"/>
              </a:rPr>
              <a:t>yspecies,mixMW</a:t>
            </a:r>
            <a:endParaRPr lang="en-US" sz="1200" dirty="0">
              <a:solidFill>
                <a:srgbClr val="00B050"/>
              </a:solidFill>
              <a:latin typeface="Courier New" pitchFamily="49" charset="0"/>
              <a:cs typeface="Courier New" pitchFamily="49" charset="0"/>
            </a:endParaRPr>
          </a:p>
          <a:p>
            <a:endParaRPr lang="en-US" sz="1200" dirty="0">
              <a:solidFill>
                <a:srgbClr val="00B050"/>
              </a:solidFill>
              <a:latin typeface="Courier New" pitchFamily="49" charset="0"/>
              <a:cs typeface="Courier New" pitchFamily="49" charset="0"/>
            </a:endParaRPr>
          </a:p>
          <a:p>
            <a:endParaRPr lang="en-US" sz="1200" dirty="0">
              <a:latin typeface="Courier New" pitchFamily="49" charset="0"/>
              <a:cs typeface="Courier New" pitchFamily="49" charset="0"/>
            </a:endParaRPr>
          </a:p>
        </p:txBody>
      </p:sp>
      <p:sp>
        <p:nvSpPr>
          <p:cNvPr id="8" name="TextBox 7"/>
          <p:cNvSpPr txBox="1"/>
          <p:nvPr/>
        </p:nvSpPr>
        <p:spPr>
          <a:xfrm>
            <a:off x="285750" y="4648200"/>
            <a:ext cx="8738290" cy="1938992"/>
          </a:xfrm>
          <a:prstGeom prst="rect">
            <a:avLst/>
          </a:prstGeom>
          <a:noFill/>
        </p:spPr>
        <p:txBody>
          <a:bodyPr wrap="none" rtlCol="0">
            <a:spAutoFit/>
          </a:bodyPr>
          <a:lstStyle/>
          <a:p>
            <a:r>
              <a:rPr lang="en-US" sz="1200" dirty="0" smtClean="0">
                <a:latin typeface="Courier New" pitchFamily="49" charset="0"/>
                <a:cs typeface="Courier New" pitchFamily="49" charset="0"/>
              </a:rPr>
              <a:t>  call </a:t>
            </a:r>
            <a:r>
              <a:rPr lang="en-US" sz="1200" dirty="0" err="1">
                <a:latin typeface="Courier New" pitchFamily="49" charset="0"/>
                <a:cs typeface="Courier New" pitchFamily="49" charset="0"/>
              </a:rPr>
              <a:t>get_mass_frac</a:t>
            </a:r>
            <a:r>
              <a:rPr lang="en-US" sz="1200" dirty="0">
                <a:latin typeface="Courier New" pitchFamily="49" charset="0"/>
                <a:cs typeface="Courier New" pitchFamily="49" charset="0"/>
              </a:rPr>
              <a:t>( q, </a:t>
            </a:r>
            <a:r>
              <a:rPr lang="en-US" sz="1200" dirty="0" err="1">
                <a:latin typeface="Courier New" pitchFamily="49" charset="0"/>
                <a:cs typeface="Courier New" pitchFamily="49" charset="0"/>
              </a:rPr>
              <a:t>volum</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yspecies</a:t>
            </a:r>
            <a:r>
              <a:rPr lang="en-US" sz="1200" dirty="0">
                <a:latin typeface="Courier New" pitchFamily="49" charset="0"/>
                <a:cs typeface="Courier New" pitchFamily="49" charset="0"/>
              </a:rPr>
              <a:t> )              ! get </a:t>
            </a:r>
            <a:r>
              <a:rPr lang="en-US" sz="1200" dirty="0" err="1">
                <a:latin typeface="Courier New" pitchFamily="49" charset="0"/>
                <a:cs typeface="Courier New" pitchFamily="49" charset="0"/>
              </a:rPr>
              <a:t>Ys</a:t>
            </a:r>
            <a:r>
              <a:rPr lang="en-US" sz="1200" dirty="0">
                <a:latin typeface="Courier New" pitchFamily="49" charset="0"/>
                <a:cs typeface="Courier New" pitchFamily="49" charset="0"/>
              </a:rPr>
              <a:t> from rho*</a:t>
            </a:r>
            <a:r>
              <a:rPr lang="en-US" sz="1200" dirty="0" err="1">
                <a:latin typeface="Courier New" pitchFamily="49" charset="0"/>
                <a:cs typeface="Courier New" pitchFamily="49" charset="0"/>
              </a:rPr>
              <a:t>Ys</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volum</a:t>
            </a:r>
            <a:r>
              <a:rPr lang="en-US" sz="1200" dirty="0">
                <a:latin typeface="Courier New" pitchFamily="49" charset="0"/>
                <a:cs typeface="Courier New" pitchFamily="49" charset="0"/>
              </a:rPr>
              <a:t> from rho</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get_velocity_vec</a:t>
            </a:r>
            <a:r>
              <a:rPr lang="en-US" sz="1200" dirty="0">
                <a:latin typeface="Courier New" pitchFamily="49" charset="0"/>
                <a:cs typeface="Courier New" pitchFamily="49" charset="0"/>
              </a:rPr>
              <a:t>( u, q, </a:t>
            </a:r>
            <a:r>
              <a:rPr lang="en-US" sz="1200" dirty="0" err="1">
                <a:latin typeface="Courier New" pitchFamily="49" charset="0"/>
                <a:cs typeface="Courier New" pitchFamily="49" charset="0"/>
              </a:rPr>
              <a:t>volum</a:t>
            </a:r>
            <a:r>
              <a:rPr lang="en-US" sz="1200" dirty="0">
                <a:latin typeface="Courier New" pitchFamily="49" charset="0"/>
                <a:cs typeface="Courier New" pitchFamily="49" charset="0"/>
              </a:rPr>
              <a:t> )                  ! fill the velocity vector</a:t>
            </a:r>
          </a:p>
          <a:p>
            <a:r>
              <a:rPr lang="en-US" sz="1200" dirty="0" smtClean="0">
                <a:latin typeface="Courier New" pitchFamily="49" charset="0"/>
                <a:cs typeface="Courier New" pitchFamily="49" charset="0"/>
              </a:rPr>
              <a:t>  call </a:t>
            </a:r>
            <a:r>
              <a:rPr lang="en-US" sz="1200" dirty="0" err="1">
                <a:latin typeface="Courier New" pitchFamily="49" charset="0"/>
                <a:cs typeface="Courier New" pitchFamily="49" charset="0"/>
              </a:rPr>
              <a:t>calc_temp</a:t>
            </a:r>
            <a:r>
              <a:rPr lang="en-US" sz="1200" dirty="0">
                <a:latin typeface="Courier New" pitchFamily="49" charset="0"/>
                <a:cs typeface="Courier New" pitchFamily="49" charset="0"/>
              </a:rPr>
              <a:t>(temp, q(:,:,:,5)*</a:t>
            </a:r>
            <a:r>
              <a:rPr lang="en-US" sz="1200" dirty="0" err="1">
                <a:latin typeface="Courier New" pitchFamily="49" charset="0"/>
                <a:cs typeface="Courier New" pitchFamily="49" charset="0"/>
              </a:rPr>
              <a:t>volum</a:t>
            </a:r>
            <a:r>
              <a:rPr lang="en-US" sz="1200" dirty="0">
                <a:latin typeface="Courier New" pitchFamily="49" charset="0"/>
                <a:cs typeface="Courier New" pitchFamily="49" charset="0"/>
              </a:rPr>
              <a:t>, u, </a:t>
            </a:r>
            <a:r>
              <a:rPr lang="en-US" sz="1200" dirty="0" err="1">
                <a:latin typeface="Courier New" pitchFamily="49" charset="0"/>
                <a:cs typeface="Courier New" pitchFamily="49" charset="0"/>
              </a:rPr>
              <a:t>yspecies</a:t>
            </a:r>
            <a:r>
              <a:rPr lang="en-US" sz="1200" dirty="0">
                <a:latin typeface="Courier New" pitchFamily="49" charset="0"/>
                <a:cs typeface="Courier New" pitchFamily="49" charset="0"/>
              </a:rPr>
              <a:t> )  ! set T, </a:t>
            </a:r>
            <a:r>
              <a:rPr lang="en-US" sz="1200" dirty="0" err="1" smtClean="0">
                <a:latin typeface="Courier New" pitchFamily="49" charset="0"/>
                <a:cs typeface="Courier New" pitchFamily="49" charset="0"/>
              </a:rPr>
              <a:t>Cp_mix</a:t>
            </a:r>
            <a:endParaRPr lang="en-US" sz="1200" dirty="0" smtClean="0">
              <a:latin typeface="Courier New" pitchFamily="49" charset="0"/>
              <a:cs typeface="Courier New" pitchFamily="49" charset="0"/>
            </a:endParaRPr>
          </a:p>
          <a:p>
            <a:r>
              <a:rPr lang="en-US" sz="1200" dirty="0" smtClean="0">
                <a:solidFill>
                  <a:srgbClr val="00B050"/>
                </a:solidFill>
                <a:latin typeface="Courier New" pitchFamily="49" charset="0"/>
                <a:cs typeface="Courier New" pitchFamily="49" charset="0"/>
              </a:rPr>
              <a:t>!!!  Initiate Communication of temp, u and </a:t>
            </a:r>
            <a:r>
              <a:rPr lang="en-US" sz="1200" dirty="0" err="1" smtClean="0">
                <a:solidFill>
                  <a:srgbClr val="00B050"/>
                </a:solidFill>
                <a:latin typeface="Courier New" pitchFamily="49" charset="0"/>
                <a:cs typeface="Courier New" pitchFamily="49" charset="0"/>
              </a:rPr>
              <a:t>yspecies</a:t>
            </a:r>
            <a:endParaRPr lang="en-US" sz="1200" dirty="0" smtClean="0">
              <a:solidFill>
                <a:srgbClr val="00B050"/>
              </a:solidFill>
              <a:latin typeface="Courier New" pitchFamily="49" charset="0"/>
              <a:cs typeface="Courier New" pitchFamily="49" charset="0"/>
            </a:endParaRPr>
          </a:p>
          <a:p>
            <a:r>
              <a:rPr lang="en-US" sz="1200" dirty="0">
                <a:solidFill>
                  <a:srgbClr val="FF0000"/>
                </a:solidFill>
                <a:latin typeface="Courier New" pitchFamily="49" charset="0"/>
                <a:cs typeface="Courier New" pitchFamily="49" charset="0"/>
              </a:rPr>
              <a:t> </a:t>
            </a:r>
            <a:r>
              <a:rPr lang="en-US" sz="1200" dirty="0" smtClean="0">
                <a:solidFill>
                  <a:srgbClr val="FF0000"/>
                </a:solidFill>
                <a:latin typeface="Courier New" pitchFamily="49" charset="0"/>
                <a:cs typeface="Courier New" pitchFamily="49" charset="0"/>
              </a:rPr>
              <a:t> call </a:t>
            </a:r>
            <a:r>
              <a:rPr lang="en-US" sz="1200" dirty="0" err="1">
                <a:solidFill>
                  <a:srgbClr val="FF0000"/>
                </a:solidFill>
                <a:latin typeface="Courier New" pitchFamily="49" charset="0"/>
                <a:cs typeface="Courier New" pitchFamily="49" charset="0"/>
              </a:rPr>
              <a:t>calc_inv_avg_mol_wt</a:t>
            </a:r>
            <a:r>
              <a:rPr lang="en-US" sz="1200" dirty="0">
                <a:solidFill>
                  <a:srgbClr val="FF0000"/>
                </a:solidFill>
                <a:latin typeface="Courier New" pitchFamily="49" charset="0"/>
                <a:cs typeface="Courier New" pitchFamily="49" charset="0"/>
              </a:rPr>
              <a:t>( </a:t>
            </a:r>
            <a:r>
              <a:rPr lang="en-US" sz="1200" dirty="0" err="1">
                <a:solidFill>
                  <a:srgbClr val="FF0000"/>
                </a:solidFill>
                <a:latin typeface="Courier New" pitchFamily="49" charset="0"/>
                <a:cs typeface="Courier New" pitchFamily="49" charset="0"/>
              </a:rPr>
              <a:t>yspecies</a:t>
            </a:r>
            <a:r>
              <a:rPr lang="en-US" sz="1200" dirty="0">
                <a:solidFill>
                  <a:srgbClr val="FF0000"/>
                </a:solidFill>
                <a:latin typeface="Courier New" pitchFamily="49" charset="0"/>
                <a:cs typeface="Courier New" pitchFamily="49" charset="0"/>
              </a:rPr>
              <a:t>, </a:t>
            </a:r>
            <a:r>
              <a:rPr lang="en-US" sz="1200" dirty="0" err="1">
                <a:solidFill>
                  <a:srgbClr val="FF0000"/>
                </a:solidFill>
                <a:latin typeface="Courier New" pitchFamily="49" charset="0"/>
                <a:cs typeface="Courier New" pitchFamily="49" charset="0"/>
              </a:rPr>
              <a:t>avmolwt</a:t>
            </a:r>
            <a:r>
              <a:rPr lang="en-US" sz="1200" dirty="0">
                <a:solidFill>
                  <a:srgbClr val="FF0000"/>
                </a:solidFill>
                <a:latin typeface="Courier New" pitchFamily="49" charset="0"/>
                <a:cs typeface="Courier New" pitchFamily="49" charset="0"/>
              </a:rPr>
              <a:t> )         ! set inverse of mixture MW</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calc_gamma</a:t>
            </a:r>
            <a:r>
              <a:rPr lang="en-US" sz="1200" dirty="0">
                <a:latin typeface="Courier New" pitchFamily="49" charset="0"/>
                <a:cs typeface="Courier New" pitchFamily="49" charset="0"/>
              </a:rPr>
              <a:t>( gamma, </a:t>
            </a:r>
            <a:r>
              <a:rPr lang="en-US" sz="1200" dirty="0" err="1">
                <a:latin typeface="Courier New" pitchFamily="49" charset="0"/>
                <a:cs typeface="Courier New" pitchFamily="49" charset="0"/>
              </a:rPr>
              <a:t>cpmix</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mixMW</a:t>
            </a:r>
            <a:r>
              <a:rPr lang="en-US" sz="1200" dirty="0">
                <a:latin typeface="Courier New" pitchFamily="49" charset="0"/>
                <a:cs typeface="Courier New" pitchFamily="49" charset="0"/>
              </a:rPr>
              <a:t> )                ! set gamma</a:t>
            </a:r>
          </a:p>
          <a:p>
            <a:r>
              <a:rPr lang="en-US" sz="1200" dirty="0">
                <a:latin typeface="Courier New" pitchFamily="49" charset="0"/>
                <a:cs typeface="Courier New" pitchFamily="49" charset="0"/>
              </a:rPr>
              <a:t>  call </a:t>
            </a:r>
            <a:r>
              <a:rPr lang="en-US" sz="1200" dirty="0" err="1">
                <a:latin typeface="Courier New" pitchFamily="49" charset="0"/>
                <a:cs typeface="Courier New" pitchFamily="49" charset="0"/>
              </a:rPr>
              <a:t>calc_press</a:t>
            </a:r>
            <a:r>
              <a:rPr lang="en-US" sz="1200" dirty="0">
                <a:latin typeface="Courier New" pitchFamily="49" charset="0"/>
                <a:cs typeface="Courier New" pitchFamily="49" charset="0"/>
              </a:rPr>
              <a:t>( pressure, q(:,:,:,4), temp, </a:t>
            </a:r>
            <a:r>
              <a:rPr lang="en-US" sz="1200" dirty="0" err="1">
                <a:latin typeface="Courier New" pitchFamily="49" charset="0"/>
                <a:cs typeface="Courier New" pitchFamily="49" charset="0"/>
              </a:rPr>
              <a:t>mixMW</a:t>
            </a:r>
            <a:r>
              <a:rPr lang="en-US" sz="1200" dirty="0">
                <a:latin typeface="Courier New" pitchFamily="49" charset="0"/>
                <a:cs typeface="Courier New" pitchFamily="49" charset="0"/>
              </a:rPr>
              <a:t> )  ! set </a:t>
            </a:r>
            <a:r>
              <a:rPr lang="en-US" sz="1200" dirty="0" smtClean="0">
                <a:latin typeface="Courier New" pitchFamily="49" charset="0"/>
                <a:cs typeface="Courier New" pitchFamily="49" charset="0"/>
              </a:rPr>
              <a:t>pressure</a:t>
            </a:r>
          </a:p>
          <a:p>
            <a:r>
              <a:rPr lang="en-US" sz="1200" dirty="0" smtClean="0">
                <a:solidFill>
                  <a:srgbClr val="00B050"/>
                </a:solidFill>
                <a:latin typeface="Courier New" pitchFamily="49" charset="0"/>
                <a:cs typeface="Courier New" pitchFamily="49" charset="0"/>
              </a:rPr>
              <a:t>!!!  Wait for communication of halos of temp, u, </a:t>
            </a:r>
            <a:r>
              <a:rPr lang="en-US" sz="1200" dirty="0" err="1" smtClean="0">
                <a:solidFill>
                  <a:srgbClr val="00B050"/>
                </a:solidFill>
                <a:latin typeface="Courier New" pitchFamily="49" charset="0"/>
                <a:cs typeface="Courier New" pitchFamily="49" charset="0"/>
              </a:rPr>
              <a:t>yspecies</a:t>
            </a:r>
            <a:endParaRPr lang="en-US" sz="1200" dirty="0" smtClean="0">
              <a:solidFill>
                <a:srgbClr val="00B050"/>
              </a:solidFill>
              <a:latin typeface="Courier New" pitchFamily="49" charset="0"/>
              <a:cs typeface="Courier New" pitchFamily="49" charset="0"/>
            </a:endParaRPr>
          </a:p>
          <a:p>
            <a:r>
              <a:rPr lang="en-US" sz="1200" dirty="0">
                <a:solidFill>
                  <a:srgbClr val="00B050"/>
                </a:solidFill>
                <a:latin typeface="Courier New" pitchFamily="49" charset="0"/>
                <a:cs typeface="Courier New" pitchFamily="49" charset="0"/>
              </a:rPr>
              <a:t>!!!  Initiate Communication of </a:t>
            </a:r>
            <a:r>
              <a:rPr lang="en-US" sz="1200" dirty="0" err="1" smtClean="0">
                <a:solidFill>
                  <a:srgbClr val="00B050"/>
                </a:solidFill>
                <a:latin typeface="Courier New" pitchFamily="49" charset="0"/>
                <a:cs typeface="Courier New" pitchFamily="49" charset="0"/>
              </a:rPr>
              <a:t>mixMW</a:t>
            </a:r>
            <a:endParaRPr lang="en-US" sz="1200" dirty="0">
              <a:solidFill>
                <a:srgbClr val="00B050"/>
              </a:solidFill>
              <a:latin typeface="Courier New" pitchFamily="49" charset="0"/>
              <a:cs typeface="Courier New" pitchFamily="49" charset="0"/>
            </a:endParaRPr>
          </a:p>
          <a:p>
            <a:endParaRPr lang="en-US" sz="1200" dirty="0">
              <a:solidFill>
                <a:srgbClr val="00B050"/>
              </a:solidFill>
              <a:latin typeface="Courier New" pitchFamily="49" charset="0"/>
              <a:cs typeface="Courier New" pitchFamily="49" charset="0"/>
            </a:endParaRPr>
          </a:p>
        </p:txBody>
      </p:sp>
    </p:spTree>
    <p:extLst>
      <p:ext uri="{BB962C8B-B14F-4D97-AF65-F5344CB8AC3E}">
        <p14:creationId xmlns:p14="http://schemas.microsoft.com/office/powerpoint/2010/main" val="34995926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Rectangle 289"/>
          <p:cNvSpPr/>
          <p:nvPr/>
        </p:nvSpPr>
        <p:spPr>
          <a:xfrm rot="10800000">
            <a:off x="150683" y="-37994"/>
            <a:ext cx="9144000" cy="6857996"/>
          </a:xfrm>
          <a:prstGeom prst="rect">
            <a:avLst/>
          </a:prstGeom>
          <a:gradFill>
            <a:gsLst>
              <a:gs pos="0">
                <a:schemeClr val="bg2">
                  <a:alpha val="36000"/>
                </a:schemeClr>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372" tIns="45682" rIns="91372" bIns="45682" rtlCol="0" anchor="ctr"/>
          <a:lstStyle/>
          <a:p>
            <a:pPr algn="ctr" defTabSz="913716" fontAlgn="base">
              <a:spcBef>
                <a:spcPct val="0"/>
              </a:spcBef>
              <a:spcAft>
                <a:spcPct val="0"/>
              </a:spcAft>
            </a:pPr>
            <a:endParaRPr lang="en-US">
              <a:solidFill>
                <a:srgbClr val="FFFFFF"/>
              </a:solidFill>
              <a:latin typeface="Trebuchet MS" pitchFamily="34" charset="0"/>
            </a:endParaRPr>
          </a:p>
        </p:txBody>
      </p:sp>
      <p:sp>
        <p:nvSpPr>
          <p:cNvPr id="291" name="Text Box 9"/>
          <p:cNvSpPr txBox="1">
            <a:spLocks noChangeArrowheads="1"/>
          </p:cNvSpPr>
          <p:nvPr/>
        </p:nvSpPr>
        <p:spPr bwMode="auto">
          <a:xfrm>
            <a:off x="607635" y="305743"/>
            <a:ext cx="7900416" cy="590931"/>
          </a:xfrm>
          <a:prstGeom prst="rect">
            <a:avLst/>
          </a:prstGeom>
          <a:noFill/>
          <a:ln w="9525">
            <a:noFill/>
            <a:miter lim="800000"/>
            <a:headEnd/>
            <a:tailEnd/>
          </a:ln>
        </p:spPr>
        <p:txBody>
          <a:bodyPr wrap="square">
            <a:spAutoFit/>
          </a:bodyPr>
          <a:lstStyle/>
          <a:p>
            <a:pPr algn="ctr" fontAlgn="base">
              <a:lnSpc>
                <a:spcPct val="90000"/>
              </a:lnSpc>
              <a:spcBef>
                <a:spcPts val="300"/>
              </a:spcBef>
              <a:spcAft>
                <a:spcPts val="300"/>
              </a:spcAft>
            </a:pPr>
            <a:r>
              <a:rPr lang="en-US" sz="3600" b="1" dirty="0" smtClean="0">
                <a:solidFill>
                  <a:srgbClr val="76B900"/>
                </a:solidFill>
                <a:latin typeface="Trebuchet MS" pitchFamily="34" charset="0"/>
                <a:cs typeface="Arial" charset="0"/>
              </a:rPr>
              <a:t>HPC Goes Hybrid</a:t>
            </a:r>
            <a:endParaRPr lang="en-US" sz="3600" b="1" dirty="0">
              <a:solidFill>
                <a:srgbClr val="76B900"/>
              </a:solidFill>
              <a:latin typeface="Trebuchet MS" pitchFamily="34" charset="0"/>
              <a:cs typeface="Arial" charset="0"/>
            </a:endParaRPr>
          </a:p>
        </p:txBody>
      </p:sp>
      <p:sp>
        <p:nvSpPr>
          <p:cNvPr id="298" name="Content Placeholder 2"/>
          <p:cNvSpPr txBox="1">
            <a:spLocks/>
          </p:cNvSpPr>
          <p:nvPr/>
        </p:nvSpPr>
        <p:spPr>
          <a:xfrm>
            <a:off x="5309937" y="1298025"/>
            <a:ext cx="3721418" cy="3683359"/>
          </a:xfrm>
          <a:prstGeom prst="rect">
            <a:avLst/>
          </a:prstGeom>
        </p:spPr>
        <p:txBody>
          <a:bodyPr/>
          <a:lstStyle>
            <a:lvl1pPr marL="342900" indent="-342900" algn="l" rtl="0" eaLnBrk="0" fontAlgn="base" hangingPunct="0">
              <a:spcBef>
                <a:spcPct val="20000"/>
              </a:spcBef>
              <a:spcAft>
                <a:spcPct val="0"/>
              </a:spcAft>
              <a:buSzPct val="100000"/>
              <a:buBlip>
                <a:blip r:embed="rId3"/>
              </a:buBlip>
              <a:defRPr sz="2800" b="1">
                <a:solidFill>
                  <a:schemeClr val="tx1"/>
                </a:solidFill>
                <a:latin typeface="Trebuchet MS" pitchFamily="34" charset="0"/>
                <a:ea typeface="+mn-ea"/>
                <a:cs typeface="+mn-cs"/>
              </a:defRPr>
            </a:lvl1pPr>
            <a:lvl2pPr marL="914400" indent="-342900" algn="l" rtl="0" eaLnBrk="0" fontAlgn="base" hangingPunct="0">
              <a:spcBef>
                <a:spcPct val="20000"/>
              </a:spcBef>
              <a:spcAft>
                <a:spcPct val="0"/>
              </a:spcAft>
              <a:buSzPct val="100000"/>
              <a:buBlip>
                <a:blip r:embed="rId3"/>
              </a:buBlip>
              <a:defRPr sz="2400" b="1">
                <a:solidFill>
                  <a:schemeClr val="tx1"/>
                </a:solidFill>
                <a:latin typeface="Trebuchet MS" pitchFamily="34" charset="0"/>
              </a:defRPr>
            </a:lvl2pPr>
            <a:lvl3pPr marL="1371600" indent="-282575" algn="l" rtl="0" eaLnBrk="0" fontAlgn="base" hangingPunct="0">
              <a:spcBef>
                <a:spcPct val="20000"/>
              </a:spcBef>
              <a:spcAft>
                <a:spcPct val="0"/>
              </a:spcAft>
              <a:buSzPct val="100000"/>
              <a:buBlip>
                <a:blip r:embed="rId3"/>
              </a:buBlip>
              <a:defRPr sz="2800" b="1">
                <a:solidFill>
                  <a:schemeClr val="tx1"/>
                </a:solidFill>
                <a:latin typeface="Trebuchet MS" pitchFamily="34" charset="0"/>
              </a:defRPr>
            </a:lvl3pPr>
            <a:lvl4pPr marL="1774825" indent="-228600" algn="l" rtl="0" eaLnBrk="0" fontAlgn="base" hangingPunct="0">
              <a:spcBef>
                <a:spcPct val="20000"/>
              </a:spcBef>
              <a:spcAft>
                <a:spcPct val="0"/>
              </a:spcAft>
              <a:buChar char="–"/>
              <a:defRPr sz="2000">
                <a:solidFill>
                  <a:schemeClr val="bg1"/>
                </a:solidFill>
                <a:latin typeface="+mn-lt"/>
              </a:defRPr>
            </a:lvl4pPr>
            <a:lvl5pPr marL="2117725" indent="-228600" algn="l" rtl="0" eaLnBrk="0" fontAlgn="base" hangingPunct="0">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r>
              <a:rPr lang="en-US" sz="2000" b="0" dirty="0" smtClean="0">
                <a:solidFill>
                  <a:srgbClr val="FFFFFF"/>
                </a:solidFill>
              </a:rPr>
              <a:t>Can’t optimize for both single thread performance and power efficiency</a:t>
            </a:r>
          </a:p>
          <a:p>
            <a:endParaRPr lang="en-US" sz="2000" b="0" dirty="0">
              <a:solidFill>
                <a:srgbClr val="FFFFFF"/>
              </a:solidFill>
            </a:endParaRPr>
          </a:p>
          <a:p>
            <a:r>
              <a:rPr lang="en-US" sz="2000" b="0" dirty="0" smtClean="0">
                <a:solidFill>
                  <a:srgbClr val="FFFFFF"/>
                </a:solidFill>
              </a:rPr>
              <a:t>Must do most work with cores optimized for </a:t>
            </a:r>
            <a:r>
              <a:rPr lang="en-US" sz="2000" dirty="0" smtClean="0">
                <a:solidFill>
                  <a:srgbClr val="00FF00"/>
                </a:solidFill>
              </a:rPr>
              <a:t>extreme energy efficiency</a:t>
            </a:r>
            <a:endParaRPr lang="en-US" sz="2000" b="0" dirty="0" smtClean="0">
              <a:solidFill>
                <a:srgbClr val="FFFFFF"/>
              </a:solidFill>
            </a:endParaRPr>
          </a:p>
          <a:p>
            <a:r>
              <a:rPr lang="en-US" sz="2000" b="0" dirty="0" smtClean="0">
                <a:solidFill>
                  <a:srgbClr val="FFFFFF"/>
                </a:solidFill>
              </a:rPr>
              <a:t>Still need a few cores optimized for </a:t>
            </a:r>
            <a:r>
              <a:rPr lang="en-US" sz="2000" dirty="0" smtClean="0">
                <a:solidFill>
                  <a:srgbClr val="6969FF"/>
                </a:solidFill>
              </a:rPr>
              <a:t>fast serial work</a:t>
            </a:r>
          </a:p>
        </p:txBody>
      </p:sp>
      <p:pic>
        <p:nvPicPr>
          <p:cNvPr id="292" name="Picture 2" descr="\\netapp-hqmktg\creative\PRESENTATIONS\2011_PRESENTATIONS\2011_11_Supercomputing\Jensen\Assets\Westmere_11.4x21.7.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4854" y="1686403"/>
            <a:ext cx="1370213" cy="10051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93" name="Picture 3" descr="\\netapp-hqmktg\creative\PRESENTATIONS\2011_PRESENTATIONS\2011_11_Supercomputing\Jensen\Assets\Fermi_22.9x22.9.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54943" y="1202349"/>
            <a:ext cx="1480435" cy="19523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Left-Right Arrow 1"/>
          <p:cNvSpPr/>
          <p:nvPr/>
        </p:nvSpPr>
        <p:spPr>
          <a:xfrm>
            <a:off x="1655068" y="2014405"/>
            <a:ext cx="999875" cy="338663"/>
          </a:xfrm>
          <a:prstGeom prst="leftRightArrow">
            <a:avLst/>
          </a:prstGeom>
          <a:solidFill>
            <a:schemeClr val="tx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dirty="0" err="1" smtClean="0">
                <a:solidFill>
                  <a:srgbClr val="000000"/>
                </a:solidFill>
                <a:latin typeface="Trebuchet MS" pitchFamily="34" charset="0"/>
              </a:rPr>
              <a:t>PCIe</a:t>
            </a:r>
            <a:endParaRPr lang="en-US" sz="1400" dirty="0">
              <a:solidFill>
                <a:srgbClr val="000000"/>
              </a:solidFill>
              <a:latin typeface="Trebuchet MS" pitchFamily="34" charset="0"/>
            </a:endParaRPr>
          </a:p>
        </p:txBody>
      </p:sp>
      <p:sp>
        <p:nvSpPr>
          <p:cNvPr id="13" name="Content Placeholder 2"/>
          <p:cNvSpPr txBox="1">
            <a:spLocks/>
          </p:cNvSpPr>
          <p:nvPr/>
        </p:nvSpPr>
        <p:spPr>
          <a:xfrm>
            <a:off x="150685" y="2696001"/>
            <a:ext cx="1699846" cy="948346"/>
          </a:xfrm>
          <a:prstGeom prst="rect">
            <a:avLst/>
          </a:prstGeom>
        </p:spPr>
        <p:txBody>
          <a:bodyPr/>
          <a:lstStyle>
            <a:lvl1pPr marL="342900" indent="-342900" algn="l" rtl="0" eaLnBrk="0" fontAlgn="base" hangingPunct="0">
              <a:spcBef>
                <a:spcPct val="20000"/>
              </a:spcBef>
              <a:spcAft>
                <a:spcPct val="0"/>
              </a:spcAft>
              <a:buSzPct val="100000"/>
              <a:buBlip>
                <a:blip r:embed="rId3"/>
              </a:buBlip>
              <a:defRPr sz="2800" b="1">
                <a:solidFill>
                  <a:schemeClr val="tx1"/>
                </a:solidFill>
                <a:latin typeface="Trebuchet MS" pitchFamily="34" charset="0"/>
                <a:ea typeface="+mn-ea"/>
                <a:cs typeface="+mn-cs"/>
              </a:defRPr>
            </a:lvl1pPr>
            <a:lvl2pPr marL="914400" indent="-342900" algn="l" rtl="0" eaLnBrk="0" fontAlgn="base" hangingPunct="0">
              <a:spcBef>
                <a:spcPct val="20000"/>
              </a:spcBef>
              <a:spcAft>
                <a:spcPct val="0"/>
              </a:spcAft>
              <a:buSzPct val="100000"/>
              <a:buBlip>
                <a:blip r:embed="rId3"/>
              </a:buBlip>
              <a:defRPr sz="2400" b="1">
                <a:solidFill>
                  <a:schemeClr val="tx1"/>
                </a:solidFill>
                <a:latin typeface="Trebuchet MS" pitchFamily="34" charset="0"/>
              </a:defRPr>
            </a:lvl2pPr>
            <a:lvl3pPr marL="1371600" indent="-282575" algn="l" rtl="0" eaLnBrk="0" fontAlgn="base" hangingPunct="0">
              <a:spcBef>
                <a:spcPct val="20000"/>
              </a:spcBef>
              <a:spcAft>
                <a:spcPct val="0"/>
              </a:spcAft>
              <a:buSzPct val="100000"/>
              <a:buBlip>
                <a:blip r:embed="rId3"/>
              </a:buBlip>
              <a:defRPr sz="2800" b="1">
                <a:solidFill>
                  <a:schemeClr val="tx1"/>
                </a:solidFill>
                <a:latin typeface="Trebuchet MS" pitchFamily="34" charset="0"/>
              </a:defRPr>
            </a:lvl3pPr>
            <a:lvl4pPr marL="1774825" indent="-228600" algn="l" rtl="0" eaLnBrk="0" fontAlgn="base" hangingPunct="0">
              <a:spcBef>
                <a:spcPct val="20000"/>
              </a:spcBef>
              <a:spcAft>
                <a:spcPct val="0"/>
              </a:spcAft>
              <a:buChar char="–"/>
              <a:defRPr sz="2000">
                <a:solidFill>
                  <a:schemeClr val="bg1"/>
                </a:solidFill>
                <a:latin typeface="+mn-lt"/>
              </a:defRPr>
            </a:lvl4pPr>
            <a:lvl5pPr marL="2117725" indent="-228600" algn="l" rtl="0" eaLnBrk="0" fontAlgn="base" hangingPunct="0">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a:spcBef>
                <a:spcPts val="0"/>
              </a:spcBef>
              <a:buFontTx/>
              <a:buNone/>
            </a:pPr>
            <a:r>
              <a:rPr lang="en-US" sz="1600" dirty="0" smtClean="0">
                <a:solidFill>
                  <a:srgbClr val="FFFFFF"/>
                </a:solidFill>
              </a:rPr>
              <a:t>x86 CPU</a:t>
            </a:r>
          </a:p>
          <a:p>
            <a:pPr marL="0" indent="0" algn="ctr">
              <a:spcBef>
                <a:spcPts val="0"/>
              </a:spcBef>
              <a:buFontTx/>
              <a:buNone/>
            </a:pPr>
            <a:r>
              <a:rPr lang="en-US" sz="1400" b="0" dirty="0" smtClean="0">
                <a:solidFill>
                  <a:srgbClr val="FFFFFF"/>
                </a:solidFill>
              </a:rPr>
              <a:t>Fast single threads (serial work)</a:t>
            </a:r>
          </a:p>
        </p:txBody>
      </p:sp>
      <p:sp>
        <p:nvSpPr>
          <p:cNvPr id="14" name="Content Placeholder 2"/>
          <p:cNvSpPr txBox="1">
            <a:spLocks/>
          </p:cNvSpPr>
          <p:nvPr/>
        </p:nvSpPr>
        <p:spPr>
          <a:xfrm>
            <a:off x="2276478" y="3124534"/>
            <a:ext cx="2207415" cy="884250"/>
          </a:xfrm>
          <a:prstGeom prst="rect">
            <a:avLst/>
          </a:prstGeom>
        </p:spPr>
        <p:txBody>
          <a:bodyPr/>
          <a:lstStyle>
            <a:lvl1pPr marL="342900" indent="-342900" algn="l" rtl="0" eaLnBrk="0" fontAlgn="base" hangingPunct="0">
              <a:spcBef>
                <a:spcPct val="20000"/>
              </a:spcBef>
              <a:spcAft>
                <a:spcPct val="0"/>
              </a:spcAft>
              <a:buSzPct val="100000"/>
              <a:buBlip>
                <a:blip r:embed="rId3"/>
              </a:buBlip>
              <a:defRPr sz="2800" b="1">
                <a:solidFill>
                  <a:schemeClr val="tx1"/>
                </a:solidFill>
                <a:latin typeface="Trebuchet MS" pitchFamily="34" charset="0"/>
                <a:ea typeface="+mn-ea"/>
                <a:cs typeface="+mn-cs"/>
              </a:defRPr>
            </a:lvl1pPr>
            <a:lvl2pPr marL="914400" indent="-342900" algn="l" rtl="0" eaLnBrk="0" fontAlgn="base" hangingPunct="0">
              <a:spcBef>
                <a:spcPct val="20000"/>
              </a:spcBef>
              <a:spcAft>
                <a:spcPct val="0"/>
              </a:spcAft>
              <a:buSzPct val="100000"/>
              <a:buBlip>
                <a:blip r:embed="rId3"/>
              </a:buBlip>
              <a:defRPr sz="2400" b="1">
                <a:solidFill>
                  <a:schemeClr val="tx1"/>
                </a:solidFill>
                <a:latin typeface="Trebuchet MS" pitchFamily="34" charset="0"/>
              </a:defRPr>
            </a:lvl2pPr>
            <a:lvl3pPr marL="1371600" indent="-282575" algn="l" rtl="0" eaLnBrk="0" fontAlgn="base" hangingPunct="0">
              <a:spcBef>
                <a:spcPct val="20000"/>
              </a:spcBef>
              <a:spcAft>
                <a:spcPct val="0"/>
              </a:spcAft>
              <a:buSzPct val="100000"/>
              <a:buBlip>
                <a:blip r:embed="rId3"/>
              </a:buBlip>
              <a:defRPr sz="2800" b="1">
                <a:solidFill>
                  <a:schemeClr val="tx1"/>
                </a:solidFill>
                <a:latin typeface="Trebuchet MS" pitchFamily="34" charset="0"/>
              </a:defRPr>
            </a:lvl3pPr>
            <a:lvl4pPr marL="1774825" indent="-228600" algn="l" rtl="0" eaLnBrk="0" fontAlgn="base" hangingPunct="0">
              <a:spcBef>
                <a:spcPct val="20000"/>
              </a:spcBef>
              <a:spcAft>
                <a:spcPct val="0"/>
              </a:spcAft>
              <a:buChar char="–"/>
              <a:defRPr sz="2000">
                <a:solidFill>
                  <a:schemeClr val="bg1"/>
                </a:solidFill>
                <a:latin typeface="+mn-lt"/>
              </a:defRPr>
            </a:lvl4pPr>
            <a:lvl5pPr marL="2117725" indent="-228600" algn="l" rtl="0" eaLnBrk="0" fontAlgn="base" hangingPunct="0">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a:buFontTx/>
              <a:buNone/>
            </a:pPr>
            <a:r>
              <a:rPr lang="en-US" sz="1600" dirty="0" smtClean="0">
                <a:solidFill>
                  <a:srgbClr val="FFFFFF"/>
                </a:solidFill>
              </a:rPr>
              <a:t>GPU</a:t>
            </a:r>
          </a:p>
          <a:p>
            <a:pPr marL="0" indent="0" algn="ctr">
              <a:spcBef>
                <a:spcPts val="0"/>
              </a:spcBef>
              <a:buFontTx/>
              <a:buNone/>
            </a:pPr>
            <a:r>
              <a:rPr lang="en-US" sz="1400" b="0" dirty="0" smtClean="0">
                <a:solidFill>
                  <a:srgbClr val="FFFFFF"/>
                </a:solidFill>
              </a:rPr>
              <a:t>Extreme power-efficiency </a:t>
            </a:r>
            <a:r>
              <a:rPr lang="en-US" sz="1400" b="0" dirty="0">
                <a:solidFill>
                  <a:srgbClr val="FFFFFF"/>
                </a:solidFill>
              </a:rPr>
              <a:t>(</a:t>
            </a:r>
            <a:r>
              <a:rPr lang="en-US" sz="1400" b="0" dirty="0" smtClean="0">
                <a:solidFill>
                  <a:srgbClr val="FFFFFF"/>
                </a:solidFill>
              </a:rPr>
              <a:t>throughput work)</a:t>
            </a:r>
          </a:p>
        </p:txBody>
      </p:sp>
      <p:sp>
        <p:nvSpPr>
          <p:cNvPr id="20" name="TextBox 19"/>
          <p:cNvSpPr txBox="1"/>
          <p:nvPr/>
        </p:nvSpPr>
        <p:spPr>
          <a:xfrm>
            <a:off x="1653075" y="2373877"/>
            <a:ext cx="1085473" cy="738619"/>
          </a:xfrm>
          <a:prstGeom prst="rect">
            <a:avLst/>
          </a:prstGeom>
          <a:noFill/>
        </p:spPr>
        <p:txBody>
          <a:bodyPr wrap="none" lIns="91400" tIns="45698" rIns="91400" bIns="45698" rtlCol="0">
            <a:spAutoFit/>
          </a:bodyPr>
          <a:lstStyle/>
          <a:p>
            <a:pPr fontAlgn="base">
              <a:spcBef>
                <a:spcPct val="0"/>
              </a:spcBef>
              <a:spcAft>
                <a:spcPct val="0"/>
              </a:spcAft>
            </a:pPr>
            <a:r>
              <a:rPr lang="en-US" sz="1400" dirty="0" err="1">
                <a:solidFill>
                  <a:srgbClr val="FFFFFF"/>
                </a:solidFill>
                <a:latin typeface="Trebuchet MS" pitchFamily="34" charset="0"/>
                <a:cs typeface="Arial" charset="0"/>
              </a:rPr>
              <a:t>Westmere</a:t>
            </a:r>
            <a:endParaRPr lang="en-US" sz="1400" dirty="0">
              <a:solidFill>
                <a:srgbClr val="FFFFFF"/>
              </a:solidFill>
              <a:latin typeface="Trebuchet MS" pitchFamily="34" charset="0"/>
              <a:cs typeface="Arial" charset="0"/>
            </a:endParaRPr>
          </a:p>
          <a:p>
            <a:pPr fontAlgn="base">
              <a:spcBef>
                <a:spcPct val="0"/>
              </a:spcBef>
              <a:spcAft>
                <a:spcPct val="0"/>
              </a:spcAft>
            </a:pPr>
            <a:r>
              <a:rPr lang="en-US" sz="1400" dirty="0" smtClean="0">
                <a:solidFill>
                  <a:srgbClr val="FFFFFF"/>
                </a:solidFill>
                <a:latin typeface="Trebuchet MS" pitchFamily="34" charset="0"/>
                <a:cs typeface="Arial" charset="0"/>
              </a:rPr>
              <a:t>32nm</a:t>
            </a:r>
          </a:p>
          <a:p>
            <a:pPr fontAlgn="base">
              <a:spcBef>
                <a:spcPct val="0"/>
              </a:spcBef>
              <a:spcAft>
                <a:spcPct val="0"/>
              </a:spcAft>
            </a:pPr>
            <a:r>
              <a:rPr lang="en-US" sz="1400" dirty="0" smtClean="0">
                <a:solidFill>
                  <a:srgbClr val="FFFFFF"/>
                </a:solidFill>
                <a:latin typeface="Trebuchet MS" pitchFamily="34" charset="0"/>
                <a:cs typeface="Arial" charset="0"/>
              </a:rPr>
              <a:t>1.7 </a:t>
            </a:r>
            <a:r>
              <a:rPr lang="en-US" sz="1400" dirty="0" err="1">
                <a:solidFill>
                  <a:srgbClr val="FFFFFF"/>
                </a:solidFill>
                <a:latin typeface="Trebuchet MS" pitchFamily="34" charset="0"/>
                <a:cs typeface="Arial" charset="0"/>
              </a:rPr>
              <a:t>n</a:t>
            </a:r>
            <a:r>
              <a:rPr lang="en-US" sz="1400" dirty="0" err="1" smtClean="0">
                <a:solidFill>
                  <a:srgbClr val="FFFFFF"/>
                </a:solidFill>
                <a:latin typeface="Trebuchet MS" pitchFamily="34" charset="0"/>
                <a:cs typeface="Arial" charset="0"/>
              </a:rPr>
              <a:t>J</a:t>
            </a:r>
            <a:r>
              <a:rPr lang="en-US" sz="1400" dirty="0" smtClean="0">
                <a:solidFill>
                  <a:srgbClr val="FFFFFF"/>
                </a:solidFill>
                <a:latin typeface="Trebuchet MS" pitchFamily="34" charset="0"/>
                <a:cs typeface="Arial" charset="0"/>
              </a:rPr>
              <a:t>/flop</a:t>
            </a:r>
            <a:endParaRPr lang="en-US" sz="1400" dirty="0">
              <a:solidFill>
                <a:srgbClr val="FFFFFF"/>
              </a:solidFill>
              <a:latin typeface="Trebuchet MS" pitchFamily="34" charset="0"/>
              <a:cs typeface="Arial" charset="0"/>
            </a:endParaRPr>
          </a:p>
        </p:txBody>
      </p:sp>
      <p:sp>
        <p:nvSpPr>
          <p:cNvPr id="21" name="TextBox 20"/>
          <p:cNvSpPr txBox="1"/>
          <p:nvPr/>
        </p:nvSpPr>
        <p:spPr>
          <a:xfrm>
            <a:off x="4120029" y="2373877"/>
            <a:ext cx="1115930" cy="738619"/>
          </a:xfrm>
          <a:prstGeom prst="rect">
            <a:avLst/>
          </a:prstGeom>
          <a:noFill/>
        </p:spPr>
        <p:txBody>
          <a:bodyPr wrap="none" lIns="91400" tIns="45698" rIns="91400" bIns="45698" rtlCol="0">
            <a:spAutoFit/>
          </a:bodyPr>
          <a:lstStyle/>
          <a:p>
            <a:pPr fontAlgn="base">
              <a:spcBef>
                <a:spcPct val="0"/>
              </a:spcBef>
              <a:spcAft>
                <a:spcPct val="0"/>
              </a:spcAft>
            </a:pPr>
            <a:r>
              <a:rPr lang="en-US" sz="1400" dirty="0">
                <a:solidFill>
                  <a:srgbClr val="FFFFFF"/>
                </a:solidFill>
                <a:latin typeface="Trebuchet MS" pitchFamily="34" charset="0"/>
                <a:cs typeface="Arial" charset="0"/>
              </a:rPr>
              <a:t>Fermi</a:t>
            </a:r>
          </a:p>
          <a:p>
            <a:pPr fontAlgn="base">
              <a:spcBef>
                <a:spcPct val="0"/>
              </a:spcBef>
              <a:spcAft>
                <a:spcPct val="0"/>
              </a:spcAft>
            </a:pPr>
            <a:r>
              <a:rPr lang="en-US" sz="1400" dirty="0" smtClean="0">
                <a:solidFill>
                  <a:srgbClr val="FFFFFF"/>
                </a:solidFill>
                <a:latin typeface="Trebuchet MS" pitchFamily="34" charset="0"/>
                <a:cs typeface="Arial" charset="0"/>
              </a:rPr>
              <a:t>40nm</a:t>
            </a:r>
          </a:p>
          <a:p>
            <a:pPr fontAlgn="base">
              <a:spcBef>
                <a:spcPct val="0"/>
              </a:spcBef>
              <a:spcAft>
                <a:spcPct val="0"/>
              </a:spcAft>
            </a:pPr>
            <a:r>
              <a:rPr lang="en-US" sz="1400" dirty="0" smtClean="0">
                <a:solidFill>
                  <a:srgbClr val="FFFFFF"/>
                </a:solidFill>
                <a:latin typeface="Trebuchet MS" pitchFamily="34" charset="0"/>
                <a:cs typeface="Arial" charset="0"/>
              </a:rPr>
              <a:t>225 </a:t>
            </a:r>
            <a:r>
              <a:rPr lang="en-US" sz="1400" dirty="0" err="1" smtClean="0">
                <a:solidFill>
                  <a:srgbClr val="FFFFFF"/>
                </a:solidFill>
                <a:latin typeface="Trebuchet MS" pitchFamily="34" charset="0"/>
                <a:cs typeface="Arial" charset="0"/>
              </a:rPr>
              <a:t>pJ</a:t>
            </a:r>
            <a:r>
              <a:rPr lang="en-US" sz="1400" dirty="0" smtClean="0">
                <a:solidFill>
                  <a:srgbClr val="FFFFFF"/>
                </a:solidFill>
                <a:latin typeface="Trebuchet MS" pitchFamily="34" charset="0"/>
                <a:cs typeface="Arial" charset="0"/>
              </a:rPr>
              <a:t>/flop</a:t>
            </a:r>
            <a:endParaRPr lang="en-US" sz="1400" dirty="0">
              <a:solidFill>
                <a:srgbClr val="FFFFFF"/>
              </a:solidFill>
              <a:latin typeface="Trebuchet MS" pitchFamily="34" charset="0"/>
              <a:cs typeface="Arial" charset="0"/>
            </a:endParaRPr>
          </a:p>
        </p:txBody>
      </p:sp>
      <p:grpSp>
        <p:nvGrpSpPr>
          <p:cNvPr id="3" name="Group 2"/>
          <p:cNvGrpSpPr/>
          <p:nvPr/>
        </p:nvGrpSpPr>
        <p:grpSpPr>
          <a:xfrm>
            <a:off x="268290" y="4258870"/>
            <a:ext cx="4128394" cy="2053858"/>
            <a:chOff x="321945" y="3832983"/>
            <a:chExt cx="4954073" cy="1848472"/>
          </a:xfrm>
        </p:grpSpPr>
        <p:pic>
          <p:nvPicPr>
            <p:cNvPr id="300" name="Picture 2" descr="http://www.zdnet.co.uk/i/z5/illo/nw/story_graphics/10june/intel_knights/intel_many_core_chips_knights_1.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166049" y="3832983"/>
              <a:ext cx="2109969" cy="15858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Content Placeholder 2"/>
            <p:cNvSpPr txBox="1">
              <a:spLocks/>
            </p:cNvSpPr>
            <p:nvPr/>
          </p:nvSpPr>
          <p:spPr>
            <a:xfrm>
              <a:off x="3264462" y="5363491"/>
              <a:ext cx="1925750" cy="317964"/>
            </a:xfrm>
            <a:prstGeom prst="rect">
              <a:avLst/>
            </a:prstGeom>
          </p:spPr>
          <p:txBody>
            <a:bodyPr/>
            <a:lstStyle>
              <a:lvl1pPr marL="342900" indent="-342900" algn="l" rtl="0" eaLnBrk="0" fontAlgn="base" hangingPunct="0">
                <a:spcBef>
                  <a:spcPct val="20000"/>
                </a:spcBef>
                <a:spcAft>
                  <a:spcPct val="0"/>
                </a:spcAft>
                <a:buSzPct val="100000"/>
                <a:buBlip>
                  <a:blip r:embed="rId3"/>
                </a:buBlip>
                <a:defRPr sz="2800" b="1">
                  <a:solidFill>
                    <a:schemeClr val="tx1"/>
                  </a:solidFill>
                  <a:latin typeface="Trebuchet MS" pitchFamily="34" charset="0"/>
                  <a:ea typeface="+mn-ea"/>
                  <a:cs typeface="+mn-cs"/>
                </a:defRPr>
              </a:lvl1pPr>
              <a:lvl2pPr marL="914400" indent="-342900" algn="l" rtl="0" eaLnBrk="0" fontAlgn="base" hangingPunct="0">
                <a:spcBef>
                  <a:spcPct val="20000"/>
                </a:spcBef>
                <a:spcAft>
                  <a:spcPct val="0"/>
                </a:spcAft>
                <a:buSzPct val="100000"/>
                <a:buBlip>
                  <a:blip r:embed="rId3"/>
                </a:buBlip>
                <a:defRPr sz="2400" b="1">
                  <a:solidFill>
                    <a:schemeClr val="tx1"/>
                  </a:solidFill>
                  <a:latin typeface="Trebuchet MS" pitchFamily="34" charset="0"/>
                </a:defRPr>
              </a:lvl2pPr>
              <a:lvl3pPr marL="1371600" indent="-282575" algn="l" rtl="0" eaLnBrk="0" fontAlgn="base" hangingPunct="0">
                <a:spcBef>
                  <a:spcPct val="20000"/>
                </a:spcBef>
                <a:spcAft>
                  <a:spcPct val="0"/>
                </a:spcAft>
                <a:buSzPct val="100000"/>
                <a:buBlip>
                  <a:blip r:embed="rId3"/>
                </a:buBlip>
                <a:defRPr sz="2800" b="1">
                  <a:solidFill>
                    <a:schemeClr val="tx1"/>
                  </a:solidFill>
                  <a:latin typeface="Trebuchet MS" pitchFamily="34" charset="0"/>
                </a:defRPr>
              </a:lvl3pPr>
              <a:lvl4pPr marL="1774825" indent="-228600" algn="l" rtl="0" eaLnBrk="0" fontAlgn="base" hangingPunct="0">
                <a:spcBef>
                  <a:spcPct val="20000"/>
                </a:spcBef>
                <a:spcAft>
                  <a:spcPct val="0"/>
                </a:spcAft>
                <a:buChar char="–"/>
                <a:defRPr sz="2000">
                  <a:solidFill>
                    <a:schemeClr val="bg1"/>
                  </a:solidFill>
                  <a:latin typeface="+mn-lt"/>
                </a:defRPr>
              </a:lvl4pPr>
              <a:lvl5pPr marL="2117725" indent="-228600" algn="l" rtl="0" eaLnBrk="0" fontAlgn="base" hangingPunct="0">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a:buFontTx/>
                <a:buNone/>
              </a:pPr>
              <a:r>
                <a:rPr lang="en-US" sz="1600" dirty="0" smtClean="0">
                  <a:solidFill>
                    <a:srgbClr val="FFFFFF"/>
                  </a:solidFill>
                </a:rPr>
                <a:t>Intel MIC</a:t>
              </a:r>
              <a:endParaRPr lang="en-US" sz="1400" b="0" dirty="0" smtClean="0">
                <a:solidFill>
                  <a:srgbClr val="FFFFFF"/>
                </a:solidFill>
              </a:endParaRPr>
            </a:p>
          </p:txBody>
        </p:sp>
        <p:sp>
          <p:nvSpPr>
            <p:cNvPr id="17" name="Content Placeholder 2"/>
            <p:cNvSpPr txBox="1">
              <a:spLocks/>
            </p:cNvSpPr>
            <p:nvPr/>
          </p:nvSpPr>
          <p:spPr>
            <a:xfrm>
              <a:off x="325487" y="5103089"/>
              <a:ext cx="1715323" cy="347912"/>
            </a:xfrm>
            <a:prstGeom prst="rect">
              <a:avLst/>
            </a:prstGeom>
          </p:spPr>
          <p:txBody>
            <a:bodyPr/>
            <a:lstStyle>
              <a:lvl1pPr marL="342900" indent="-342900" algn="l" rtl="0" eaLnBrk="0" fontAlgn="base" hangingPunct="0">
                <a:spcBef>
                  <a:spcPct val="20000"/>
                </a:spcBef>
                <a:spcAft>
                  <a:spcPct val="0"/>
                </a:spcAft>
                <a:buSzPct val="100000"/>
                <a:buBlip>
                  <a:blip r:embed="rId3"/>
                </a:buBlip>
                <a:defRPr sz="2800" b="1">
                  <a:solidFill>
                    <a:schemeClr val="tx1"/>
                  </a:solidFill>
                  <a:latin typeface="Trebuchet MS" pitchFamily="34" charset="0"/>
                  <a:ea typeface="+mn-ea"/>
                  <a:cs typeface="+mn-cs"/>
                </a:defRPr>
              </a:lvl1pPr>
              <a:lvl2pPr marL="914400" indent="-342900" algn="l" rtl="0" eaLnBrk="0" fontAlgn="base" hangingPunct="0">
                <a:spcBef>
                  <a:spcPct val="20000"/>
                </a:spcBef>
                <a:spcAft>
                  <a:spcPct val="0"/>
                </a:spcAft>
                <a:buSzPct val="100000"/>
                <a:buBlip>
                  <a:blip r:embed="rId3"/>
                </a:buBlip>
                <a:defRPr sz="2400" b="1">
                  <a:solidFill>
                    <a:schemeClr val="tx1"/>
                  </a:solidFill>
                  <a:latin typeface="Trebuchet MS" pitchFamily="34" charset="0"/>
                </a:defRPr>
              </a:lvl2pPr>
              <a:lvl3pPr marL="1371600" indent="-282575" algn="l" rtl="0" eaLnBrk="0" fontAlgn="base" hangingPunct="0">
                <a:spcBef>
                  <a:spcPct val="20000"/>
                </a:spcBef>
                <a:spcAft>
                  <a:spcPct val="0"/>
                </a:spcAft>
                <a:buSzPct val="100000"/>
                <a:buBlip>
                  <a:blip r:embed="rId3"/>
                </a:buBlip>
                <a:defRPr sz="2800" b="1">
                  <a:solidFill>
                    <a:schemeClr val="tx1"/>
                  </a:solidFill>
                  <a:latin typeface="Trebuchet MS" pitchFamily="34" charset="0"/>
                </a:defRPr>
              </a:lvl3pPr>
              <a:lvl4pPr marL="1774825" indent="-228600" algn="l" rtl="0" eaLnBrk="0" fontAlgn="base" hangingPunct="0">
                <a:spcBef>
                  <a:spcPct val="20000"/>
                </a:spcBef>
                <a:spcAft>
                  <a:spcPct val="0"/>
                </a:spcAft>
                <a:buChar char="–"/>
                <a:defRPr sz="2000">
                  <a:solidFill>
                    <a:schemeClr val="bg1"/>
                  </a:solidFill>
                  <a:latin typeface="+mn-lt"/>
                </a:defRPr>
              </a:lvl4pPr>
              <a:lvl5pPr marL="2117725" indent="-228600" algn="l" rtl="0" eaLnBrk="0" fontAlgn="base" hangingPunct="0">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a:buFontTx/>
                <a:buNone/>
              </a:pPr>
              <a:r>
                <a:rPr lang="en-US" sz="1600" dirty="0" smtClean="0">
                  <a:solidFill>
                    <a:srgbClr val="FFFFFF"/>
                  </a:solidFill>
                </a:rPr>
                <a:t>Xeon</a:t>
              </a:r>
              <a:endParaRPr lang="en-US" sz="1400" b="0" dirty="0" smtClean="0">
                <a:solidFill>
                  <a:srgbClr val="FFFFFF"/>
                </a:solidFill>
              </a:endParaRPr>
            </a:p>
          </p:txBody>
        </p:sp>
        <p:pic>
          <p:nvPicPr>
            <p:cNvPr id="22" name="Picture 2" descr="\\netapp-hqmktg\creative\PRESENTATIONS\2011_PRESENTATIONS\2011_11_Supercomputing\Jensen\Assets\Westmere_11.4x21.7.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1945" y="4198201"/>
              <a:ext cx="1644255" cy="9046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3" name="Left-Right Arrow 22"/>
            <p:cNvSpPr/>
            <p:nvPr/>
          </p:nvSpPr>
          <p:spPr>
            <a:xfrm>
              <a:off x="1966200" y="4493403"/>
              <a:ext cx="1199850" cy="304797"/>
            </a:xfrm>
            <a:prstGeom prst="leftRightArrow">
              <a:avLst/>
            </a:prstGeom>
            <a:solidFill>
              <a:schemeClr val="tx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400" dirty="0" err="1" smtClean="0">
                  <a:solidFill>
                    <a:srgbClr val="000000"/>
                  </a:solidFill>
                  <a:latin typeface="Trebuchet MS" pitchFamily="34" charset="0"/>
                </a:rPr>
                <a:t>PCIe</a:t>
              </a:r>
              <a:endParaRPr lang="en-US" sz="1400" dirty="0">
                <a:solidFill>
                  <a:srgbClr val="000000"/>
                </a:solidFill>
                <a:latin typeface="Trebuchet MS" pitchFamily="34" charset="0"/>
              </a:endParaRPr>
            </a:p>
          </p:txBody>
        </p:sp>
      </p:grpSp>
      <p:sp>
        <p:nvSpPr>
          <p:cNvPr id="19" name="Content Placeholder 2"/>
          <p:cNvSpPr txBox="1">
            <a:spLocks/>
          </p:cNvSpPr>
          <p:nvPr/>
        </p:nvSpPr>
        <p:spPr>
          <a:xfrm>
            <a:off x="987389" y="6237868"/>
            <a:ext cx="2084673" cy="414262"/>
          </a:xfrm>
          <a:prstGeom prst="rect">
            <a:avLst/>
          </a:prstGeom>
        </p:spPr>
        <p:txBody>
          <a:bodyPr/>
          <a:lstStyle>
            <a:lvl1pPr marL="342900" indent="-342900" algn="l" rtl="0" eaLnBrk="0" fontAlgn="base" hangingPunct="0">
              <a:spcBef>
                <a:spcPct val="20000"/>
              </a:spcBef>
              <a:spcAft>
                <a:spcPct val="0"/>
              </a:spcAft>
              <a:buSzPct val="100000"/>
              <a:buBlip>
                <a:blip r:embed="rId3"/>
              </a:buBlip>
              <a:defRPr sz="2800" b="1">
                <a:solidFill>
                  <a:schemeClr val="tx1"/>
                </a:solidFill>
                <a:latin typeface="Trebuchet MS" pitchFamily="34" charset="0"/>
                <a:ea typeface="+mn-ea"/>
                <a:cs typeface="+mn-cs"/>
              </a:defRPr>
            </a:lvl1pPr>
            <a:lvl2pPr marL="914400" indent="-342900" algn="l" rtl="0" eaLnBrk="0" fontAlgn="base" hangingPunct="0">
              <a:spcBef>
                <a:spcPct val="20000"/>
              </a:spcBef>
              <a:spcAft>
                <a:spcPct val="0"/>
              </a:spcAft>
              <a:buSzPct val="100000"/>
              <a:buBlip>
                <a:blip r:embed="rId3"/>
              </a:buBlip>
              <a:defRPr sz="2400" b="1">
                <a:solidFill>
                  <a:schemeClr val="tx1"/>
                </a:solidFill>
                <a:latin typeface="Trebuchet MS" pitchFamily="34" charset="0"/>
              </a:defRPr>
            </a:lvl2pPr>
            <a:lvl3pPr marL="1371600" indent="-282575" algn="l" rtl="0" eaLnBrk="0" fontAlgn="base" hangingPunct="0">
              <a:spcBef>
                <a:spcPct val="20000"/>
              </a:spcBef>
              <a:spcAft>
                <a:spcPct val="0"/>
              </a:spcAft>
              <a:buSzPct val="100000"/>
              <a:buBlip>
                <a:blip r:embed="rId3"/>
              </a:buBlip>
              <a:defRPr sz="2800" b="1">
                <a:solidFill>
                  <a:schemeClr val="tx1"/>
                </a:solidFill>
                <a:latin typeface="Trebuchet MS" pitchFamily="34" charset="0"/>
              </a:defRPr>
            </a:lvl3pPr>
            <a:lvl4pPr marL="1774825" indent="-228600" algn="l" rtl="0" eaLnBrk="0" fontAlgn="base" hangingPunct="0">
              <a:spcBef>
                <a:spcPct val="20000"/>
              </a:spcBef>
              <a:spcAft>
                <a:spcPct val="0"/>
              </a:spcAft>
              <a:buChar char="–"/>
              <a:defRPr sz="2000">
                <a:solidFill>
                  <a:schemeClr val="bg1"/>
                </a:solidFill>
                <a:latin typeface="+mn-lt"/>
              </a:defRPr>
            </a:lvl4pPr>
            <a:lvl5pPr marL="2117725" indent="-228600" algn="l" rtl="0" eaLnBrk="0" fontAlgn="base" hangingPunct="0">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a:spcBef>
                <a:spcPts val="0"/>
              </a:spcBef>
              <a:buFontTx/>
              <a:buNone/>
            </a:pPr>
            <a:r>
              <a:rPr lang="en-US" sz="1600" dirty="0" smtClean="0">
                <a:solidFill>
                  <a:srgbClr val="FFFFFF"/>
                </a:solidFill>
              </a:rPr>
              <a:t>(AMD Fusion too)</a:t>
            </a:r>
            <a:endParaRPr lang="en-US" sz="1400" b="0" dirty="0" smtClean="0">
              <a:solidFill>
                <a:srgbClr val="FFFFFF"/>
              </a:solidFill>
            </a:endParaRPr>
          </a:p>
        </p:txBody>
      </p:sp>
      <p:sp>
        <p:nvSpPr>
          <p:cNvPr id="24" name="TextBox 23"/>
          <p:cNvSpPr txBox="1"/>
          <p:nvPr/>
        </p:nvSpPr>
        <p:spPr>
          <a:xfrm>
            <a:off x="3203847" y="6381328"/>
            <a:ext cx="4837109" cy="369332"/>
          </a:xfrm>
          <a:prstGeom prst="rect">
            <a:avLst/>
          </a:prstGeom>
          <a:noFill/>
        </p:spPr>
        <p:txBody>
          <a:bodyPr wrap="square" rtlCol="0">
            <a:spAutoFit/>
          </a:bodyPr>
          <a:lstStyle/>
          <a:p>
            <a:r>
              <a:rPr lang="en-US" dirty="0" smtClean="0">
                <a:solidFill>
                  <a:srgbClr val="FFFFFF"/>
                </a:solidFill>
              </a:rPr>
              <a:t>Steve Scott – Cray Technical Workshop Oct 2012</a:t>
            </a:r>
            <a:endParaRPr lang="en-US" dirty="0">
              <a:solidFill>
                <a:srgbClr val="FFFFFF"/>
              </a:solidFill>
            </a:endParaRPr>
          </a:p>
        </p:txBody>
      </p:sp>
    </p:spTree>
    <p:extLst>
      <p:ext uri="{BB962C8B-B14F-4D97-AF65-F5344CB8AC3E}">
        <p14:creationId xmlns:p14="http://schemas.microsoft.com/office/powerpoint/2010/main" val="28161351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Nodes are becoming much more parallel</a:t>
            </a:r>
          </a:p>
          <a:p>
            <a:pPr lvl="1"/>
            <a:r>
              <a:rPr lang="en-US" dirty="0" smtClean="0"/>
              <a:t>More processors/node</a:t>
            </a:r>
          </a:p>
          <a:p>
            <a:pPr lvl="1"/>
            <a:r>
              <a:rPr lang="en-US" dirty="0" smtClean="0"/>
              <a:t>More threads/processor</a:t>
            </a:r>
          </a:p>
          <a:p>
            <a:pPr lvl="1"/>
            <a:r>
              <a:rPr lang="en-US" dirty="0" smtClean="0"/>
              <a:t>Vector lengths are getting longer</a:t>
            </a:r>
          </a:p>
          <a:p>
            <a:pPr lvl="1"/>
            <a:r>
              <a:rPr lang="en-US" dirty="0" smtClean="0"/>
              <a:t>Memory hierarchy is becoming more complex</a:t>
            </a:r>
          </a:p>
          <a:p>
            <a:pPr lvl="1"/>
            <a:r>
              <a:rPr lang="en-US" dirty="0" smtClean="0"/>
              <a:t>Scalar performance is not increasing and will start decreasing</a:t>
            </a:r>
            <a:endParaRPr lang="en-US" dirty="0"/>
          </a:p>
        </p:txBody>
      </p:sp>
      <p:sp>
        <p:nvSpPr>
          <p:cNvPr id="3" name="Title 2"/>
          <p:cNvSpPr>
            <a:spLocks noGrp="1"/>
          </p:cNvSpPr>
          <p:nvPr>
            <p:ph type="title"/>
          </p:nvPr>
        </p:nvSpPr>
        <p:spPr/>
        <p:txBody>
          <a:bodyPr/>
          <a:lstStyle/>
          <a:p>
            <a:r>
              <a:rPr lang="en-US" dirty="0" smtClean="0"/>
              <a:t>Future Architectural Directions</a:t>
            </a:r>
            <a:endParaRPr lang="en-US" dirty="0"/>
          </a:p>
        </p:txBody>
      </p:sp>
      <p:sp>
        <p:nvSpPr>
          <p:cNvPr id="4" name="Date Placeholder 3"/>
          <p:cNvSpPr>
            <a:spLocks noGrp="1"/>
          </p:cNvSpPr>
          <p:nvPr>
            <p:ph type="dt" sz="half" idx="10"/>
          </p:nvPr>
        </p:nvSpPr>
        <p:spPr/>
        <p:txBody>
          <a:bodyPr/>
          <a:lstStyle/>
          <a:p>
            <a:pPr>
              <a:defRPr/>
            </a:pPr>
            <a:fld id="{9CE6827F-81B6-49FA-A9EF-CFF59A373F9A}" type="datetime1">
              <a:rPr lang="en-US" smtClean="0">
                <a:solidFill>
                  <a:srgbClr val="000000"/>
                </a:solidFill>
              </a:rPr>
              <a:pPr>
                <a:defRPr/>
              </a:pPr>
              <a:t>7/15/2013</a:t>
            </a:fld>
            <a:endParaRPr lang="en-US" dirty="0">
              <a:solidFill>
                <a:srgbClr val="000000"/>
              </a:solidFill>
            </a:endParaRPr>
          </a:p>
        </p:txBody>
      </p:sp>
      <p:sp>
        <p:nvSpPr>
          <p:cNvPr id="5" name="Footer Placeholder 4"/>
          <p:cNvSpPr>
            <a:spLocks noGrp="1"/>
          </p:cNvSpPr>
          <p:nvPr>
            <p:ph type="ftr" sz="quarter" idx="11"/>
          </p:nvPr>
        </p:nvSpPr>
        <p:spPr/>
        <p:txBody>
          <a:bodyPr/>
          <a:lstStyle/>
          <a:p>
            <a:pPr>
              <a:defRPr/>
            </a:pPr>
            <a:r>
              <a:rPr lang="en-US" smtClean="0">
                <a:solidFill>
                  <a:srgbClr val="000000"/>
                </a:solidFill>
              </a:rPr>
              <a:t>Huntington Beach March 5, 2013</a:t>
            </a: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23EE361E-1761-41D9-9B96-39BF2FC76586}" type="slidenum">
              <a:rPr lang="en-US" smtClean="0">
                <a:solidFill>
                  <a:srgbClr val="000000"/>
                </a:solidFill>
              </a:rPr>
              <a:pPr>
                <a:defRPr/>
              </a:pPr>
              <a:t>18</a:t>
            </a:fld>
            <a:r>
              <a:rPr lang="en-US" smtClean="0">
                <a:solidFill>
                  <a:srgbClr val="000000"/>
                </a:solidFill>
              </a:rPr>
              <a:t> </a:t>
            </a:r>
            <a:endParaRPr lang="en-US" dirty="0">
              <a:solidFill>
                <a:srgbClr val="000000"/>
              </a:solidFill>
            </a:endParaRPr>
          </a:p>
        </p:txBody>
      </p:sp>
      <p:sp>
        <p:nvSpPr>
          <p:cNvPr id="7" name="TextBox 6"/>
          <p:cNvSpPr txBox="1"/>
          <p:nvPr/>
        </p:nvSpPr>
        <p:spPr>
          <a:xfrm>
            <a:off x="158043" y="4725144"/>
            <a:ext cx="8556266" cy="2062103"/>
          </a:xfrm>
          <a:prstGeom prst="rect">
            <a:avLst/>
          </a:prstGeom>
          <a:noFill/>
        </p:spPr>
        <p:txBody>
          <a:bodyPr wrap="square" rtlCol="0">
            <a:spAutoFit/>
          </a:bodyPr>
          <a:lstStyle/>
          <a:p>
            <a:r>
              <a:rPr lang="en-US" sz="3200" dirty="0" smtClean="0">
                <a:solidFill>
                  <a:srgbClr val="FF0000"/>
                </a:solidFill>
              </a:rPr>
              <a:t>Threading on the Node and Vectorization is becoming more important – need more parallelism on the node – just like Cyber 205 and Connection Machine</a:t>
            </a:r>
            <a:endParaRPr lang="en-US" dirty="0">
              <a:solidFill>
                <a:srgbClr val="FF0000"/>
              </a:solidFill>
            </a:endParaRPr>
          </a:p>
        </p:txBody>
      </p:sp>
    </p:spTree>
    <p:extLst>
      <p:ext uri="{BB962C8B-B14F-4D97-AF65-F5344CB8AC3E}">
        <p14:creationId xmlns:p14="http://schemas.microsoft.com/office/powerpoint/2010/main" val="3238877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ALL accelerated nodes require vectorization at a good size to achieve reasonable performance</a:t>
            </a:r>
          </a:p>
          <a:p>
            <a:pPr lvl="1"/>
            <a:r>
              <a:rPr lang="en-US" dirty="0" err="1" smtClean="0"/>
              <a:t>Nvidia</a:t>
            </a:r>
            <a:r>
              <a:rPr lang="en-US" dirty="0" smtClean="0"/>
              <a:t> </a:t>
            </a:r>
            <a:r>
              <a:rPr lang="en-US" dirty="0" err="1" smtClean="0"/>
              <a:t>Kepler</a:t>
            </a:r>
            <a:r>
              <a:rPr lang="en-US" dirty="0" smtClean="0"/>
              <a:t>	32 length</a:t>
            </a:r>
          </a:p>
          <a:p>
            <a:pPr lvl="1"/>
            <a:r>
              <a:rPr lang="en-US" dirty="0" smtClean="0"/>
              <a:t>Intel MIC		&gt;8</a:t>
            </a:r>
          </a:p>
          <a:p>
            <a:r>
              <a:rPr lang="en-US" dirty="0" smtClean="0"/>
              <a:t>All compilers other than Cray’s CCE were designed for marginal vector performance, they do not understand current tradeoffs</a:t>
            </a:r>
          </a:p>
          <a:p>
            <a:r>
              <a:rPr lang="en-US" dirty="0" smtClean="0"/>
              <a:t>User rewriting of loops is required for gaining good performance on future systems</a:t>
            </a:r>
            <a:endParaRPr lang="en-US" dirty="0"/>
          </a:p>
        </p:txBody>
      </p:sp>
      <p:sp>
        <p:nvSpPr>
          <p:cNvPr id="3" name="Title 2"/>
          <p:cNvSpPr>
            <a:spLocks noGrp="1"/>
          </p:cNvSpPr>
          <p:nvPr>
            <p:ph type="title"/>
          </p:nvPr>
        </p:nvSpPr>
        <p:spPr/>
        <p:txBody>
          <a:bodyPr/>
          <a:lstStyle/>
          <a:p>
            <a:r>
              <a:rPr lang="en-US" dirty="0" smtClean="0"/>
              <a:t>Vectorization is becoming more important</a:t>
            </a:r>
            <a:endParaRPr lang="en-US" dirty="0"/>
          </a:p>
        </p:txBody>
      </p:sp>
      <p:sp>
        <p:nvSpPr>
          <p:cNvPr id="4" name="Date Placeholder 3"/>
          <p:cNvSpPr>
            <a:spLocks noGrp="1"/>
          </p:cNvSpPr>
          <p:nvPr>
            <p:ph type="dt" sz="half" idx="10"/>
          </p:nvPr>
        </p:nvSpPr>
        <p:spPr/>
        <p:txBody>
          <a:bodyPr/>
          <a:lstStyle/>
          <a:p>
            <a:pPr>
              <a:defRPr/>
            </a:pPr>
            <a:fld id="{E09196ED-5B5E-46BB-86B7-B8E09FCA173D}" type="datetime1">
              <a:rPr lang="en-US" smtClean="0">
                <a:solidFill>
                  <a:srgbClr val="000000"/>
                </a:solidFill>
              </a:rPr>
              <a:pPr>
                <a:defRPr/>
              </a:pPr>
              <a:t>7/15/2013</a:t>
            </a:fld>
            <a:endParaRPr lang="en-US" dirty="0">
              <a:solidFill>
                <a:srgbClr val="000000"/>
              </a:solidFill>
            </a:endParaRPr>
          </a:p>
        </p:txBody>
      </p:sp>
      <p:sp>
        <p:nvSpPr>
          <p:cNvPr id="5" name="Footer Placeholder 4"/>
          <p:cNvSpPr>
            <a:spLocks noGrp="1"/>
          </p:cNvSpPr>
          <p:nvPr>
            <p:ph type="ftr" sz="quarter" idx="11"/>
          </p:nvPr>
        </p:nvSpPr>
        <p:spPr/>
        <p:txBody>
          <a:bodyPr/>
          <a:lstStyle/>
          <a:p>
            <a:pPr>
              <a:defRPr/>
            </a:pPr>
            <a:r>
              <a:rPr lang="en-US" smtClean="0">
                <a:solidFill>
                  <a:srgbClr val="000000"/>
                </a:solidFill>
              </a:rPr>
              <a:t>Huntington Beach March 5, 2013</a:t>
            </a: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23EE361E-1761-41D9-9B96-39BF2FC76586}" type="slidenum">
              <a:rPr lang="en-US" smtClean="0">
                <a:solidFill>
                  <a:srgbClr val="000000"/>
                </a:solidFill>
              </a:rPr>
              <a:pPr>
                <a:defRPr/>
              </a:pPr>
              <a:t>19</a:t>
            </a:fld>
            <a:r>
              <a:rPr lang="en-US" smtClean="0">
                <a:solidFill>
                  <a:srgbClr val="000000"/>
                </a:solidFill>
              </a:rPr>
              <a:t> </a:t>
            </a:r>
            <a:endParaRPr lang="en-US" dirty="0">
              <a:solidFill>
                <a:srgbClr val="000000"/>
              </a:solidFill>
            </a:endParaRPr>
          </a:p>
        </p:txBody>
      </p:sp>
    </p:spTree>
    <p:extLst>
      <p:ext uri="{BB962C8B-B14F-4D97-AF65-F5344CB8AC3E}">
        <p14:creationId xmlns:p14="http://schemas.microsoft.com/office/powerpoint/2010/main" val="277613965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Are you ready for the future?</a:t>
            </a:r>
            <a:endParaRPr lang="en-US" dirty="0"/>
          </a:p>
        </p:txBody>
      </p:sp>
      <p:sp>
        <p:nvSpPr>
          <p:cNvPr id="6" name="Date Placeholder 5"/>
          <p:cNvSpPr>
            <a:spLocks noGrp="1"/>
          </p:cNvSpPr>
          <p:nvPr>
            <p:ph type="dt" sz="half" idx="10"/>
          </p:nvPr>
        </p:nvSpPr>
        <p:spPr/>
        <p:txBody>
          <a:bodyPr/>
          <a:lstStyle/>
          <a:p>
            <a:r>
              <a:rPr lang="en-US" smtClean="0"/>
              <a:t>7/15/2013</a:t>
            </a:r>
            <a:endParaRPr lang="en-US"/>
          </a:p>
        </p:txBody>
      </p:sp>
      <p:sp>
        <p:nvSpPr>
          <p:cNvPr id="8" name="Footer Placeholder 7"/>
          <p:cNvSpPr>
            <a:spLocks noGrp="1"/>
          </p:cNvSpPr>
          <p:nvPr>
            <p:ph type="ftr" sz="quarter" idx="11"/>
          </p:nvPr>
        </p:nvSpPr>
        <p:spPr/>
        <p:txBody>
          <a:bodyPr/>
          <a:lstStyle/>
          <a:p>
            <a:r>
              <a:rPr lang="en-US" smtClean="0"/>
              <a:t>ORNL - Titan - OpenACC Worrkshop</a:t>
            </a:r>
            <a:endParaRPr lang="en-US"/>
          </a:p>
        </p:txBody>
      </p:sp>
      <p:sp>
        <p:nvSpPr>
          <p:cNvPr id="7" name="Slide Number Placeholder 6"/>
          <p:cNvSpPr>
            <a:spLocks noGrp="1"/>
          </p:cNvSpPr>
          <p:nvPr>
            <p:ph type="sldNum" sz="quarter" idx="4"/>
          </p:nvPr>
        </p:nvSpPr>
        <p:spPr/>
        <p:txBody>
          <a:bodyPr/>
          <a:lstStyle/>
          <a:p>
            <a:fld id="{F040BB64-8804-472C-89C9-1468A4B407E9}" type="slidenum">
              <a:rPr lang="en-US" smtClean="0"/>
              <a:pPr/>
              <a:t>2</a:t>
            </a:fld>
            <a:endParaRPr lang="en-US" dirty="0"/>
          </a:p>
        </p:txBody>
      </p:sp>
      <p:sp>
        <p:nvSpPr>
          <p:cNvPr id="10" name="Text Placeholder 9"/>
          <p:cNvSpPr>
            <a:spLocks noGrp="1"/>
          </p:cNvSpPr>
          <p:nvPr>
            <p:ph sz="quarter" idx="13"/>
          </p:nvPr>
        </p:nvSpPr>
        <p:spPr/>
        <p:txBody>
          <a:bodyPr/>
          <a:lstStyle/>
          <a:p>
            <a:r>
              <a:rPr lang="en-US" dirty="0" smtClean="0"/>
              <a:t>You must move to a hybrid (MPI, threading &amp; vector) architecture to prepare for the future</a:t>
            </a:r>
          </a:p>
          <a:p>
            <a:r>
              <a:rPr lang="en-US" dirty="0" smtClean="0"/>
              <a:t>You must start considering how to manage your arrays to have them close to the computational engine when you need them there</a:t>
            </a:r>
          </a:p>
          <a:p>
            <a:pPr lvl="1"/>
            <a:r>
              <a:rPr lang="en-US" dirty="0" smtClean="0"/>
              <a:t>We are moving to a more complex memory hierarchy that will require user intervention to achieve good performance.</a:t>
            </a:r>
          </a:p>
          <a:p>
            <a:r>
              <a:rPr lang="en-US" dirty="0" smtClean="0"/>
              <a:t>You must design your application to be performance portable across a wide range of systems</a:t>
            </a:r>
          </a:p>
          <a:p>
            <a:pPr lvl="1"/>
            <a:r>
              <a:rPr lang="en-US" dirty="0" smtClean="0"/>
              <a:t>Fortunately they will be similar enough that this will be possible</a:t>
            </a:r>
          </a:p>
          <a:p>
            <a:r>
              <a:rPr lang="en-US" dirty="0" smtClean="0"/>
              <a:t>Bottom Line – you must understand your application extremely well to achieve acceptable performance on today’s and tomorrow’s architectures</a:t>
            </a:r>
          </a:p>
          <a:p>
            <a:pPr lvl="1"/>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smtClean="0"/>
              <a:t>As processors get faster, memory bandwidth cannot keep up</a:t>
            </a:r>
          </a:p>
          <a:p>
            <a:pPr lvl="1"/>
            <a:r>
              <a:rPr lang="en-US" sz="2400" dirty="0" smtClean="0"/>
              <a:t>More complex caches</a:t>
            </a:r>
          </a:p>
          <a:p>
            <a:pPr lvl="1"/>
            <a:r>
              <a:rPr lang="en-US" sz="2400" dirty="0" smtClean="0"/>
              <a:t>Non Uniform Memory Architecture (NUMA) for shared memory on node</a:t>
            </a:r>
          </a:p>
          <a:p>
            <a:pPr lvl="1"/>
            <a:r>
              <a:rPr lang="en-US" sz="2400" dirty="0" smtClean="0"/>
              <a:t>Operand alignment is becoming more important</a:t>
            </a:r>
          </a:p>
          <a:p>
            <a:r>
              <a:rPr lang="en-US" sz="2400" dirty="0" smtClean="0"/>
              <a:t>Going forward this will become even more complex – two memories within same address space</a:t>
            </a:r>
          </a:p>
          <a:p>
            <a:pPr lvl="1"/>
            <a:r>
              <a:rPr lang="en-US" sz="2400" dirty="0" smtClean="0"/>
              <a:t>Fast expensive memory</a:t>
            </a:r>
          </a:p>
          <a:p>
            <a:pPr lvl="1"/>
            <a:r>
              <a:rPr lang="en-US" sz="2400" dirty="0" smtClean="0"/>
              <a:t>Slow less expensive memory</a:t>
            </a:r>
          </a:p>
          <a:p>
            <a:pPr lvl="1"/>
            <a:r>
              <a:rPr lang="en-US" sz="2400" dirty="0" smtClean="0"/>
              <a:t>More about this later</a:t>
            </a:r>
            <a:endParaRPr lang="en-US" sz="2400" dirty="0"/>
          </a:p>
        </p:txBody>
      </p:sp>
      <p:sp>
        <p:nvSpPr>
          <p:cNvPr id="3" name="Title 2"/>
          <p:cNvSpPr>
            <a:spLocks noGrp="1"/>
          </p:cNvSpPr>
          <p:nvPr>
            <p:ph type="title"/>
          </p:nvPr>
        </p:nvSpPr>
        <p:spPr/>
        <p:txBody>
          <a:bodyPr/>
          <a:lstStyle/>
          <a:p>
            <a:r>
              <a:rPr lang="en-US" dirty="0" smtClean="0"/>
              <a:t>Memory Hierarchy is becoming more complex</a:t>
            </a:r>
            <a:endParaRPr lang="en-US" dirty="0"/>
          </a:p>
        </p:txBody>
      </p:sp>
      <p:sp>
        <p:nvSpPr>
          <p:cNvPr id="4" name="Date Placeholder 3"/>
          <p:cNvSpPr>
            <a:spLocks noGrp="1"/>
          </p:cNvSpPr>
          <p:nvPr>
            <p:ph type="dt" sz="half" idx="10"/>
          </p:nvPr>
        </p:nvSpPr>
        <p:spPr/>
        <p:txBody>
          <a:bodyPr/>
          <a:lstStyle/>
          <a:p>
            <a:pPr>
              <a:defRPr/>
            </a:pPr>
            <a:fld id="{18231B04-D0CA-4D17-A114-262A0C1CA9E2}" type="datetime1">
              <a:rPr lang="en-US" smtClean="0">
                <a:solidFill>
                  <a:srgbClr val="000000"/>
                </a:solidFill>
              </a:rPr>
              <a:pPr>
                <a:defRPr/>
              </a:pPr>
              <a:t>7/15/2013</a:t>
            </a:fld>
            <a:endParaRPr lang="en-US" dirty="0">
              <a:solidFill>
                <a:srgbClr val="000000"/>
              </a:solidFill>
            </a:endParaRPr>
          </a:p>
        </p:txBody>
      </p:sp>
      <p:sp>
        <p:nvSpPr>
          <p:cNvPr id="5" name="Footer Placeholder 4"/>
          <p:cNvSpPr>
            <a:spLocks noGrp="1"/>
          </p:cNvSpPr>
          <p:nvPr>
            <p:ph type="ftr" sz="quarter" idx="11"/>
          </p:nvPr>
        </p:nvSpPr>
        <p:spPr/>
        <p:txBody>
          <a:bodyPr/>
          <a:lstStyle/>
          <a:p>
            <a:pPr>
              <a:defRPr/>
            </a:pPr>
            <a:r>
              <a:rPr lang="en-US" smtClean="0">
                <a:solidFill>
                  <a:srgbClr val="000000"/>
                </a:solidFill>
              </a:rPr>
              <a:t>Huntington Beach March 5, 2013</a:t>
            </a:r>
            <a:endParaRPr lang="en-US" dirty="0">
              <a:solidFill>
                <a:srgbClr val="000000"/>
              </a:solidFill>
            </a:endParaRPr>
          </a:p>
        </p:txBody>
      </p:sp>
      <p:sp>
        <p:nvSpPr>
          <p:cNvPr id="6" name="Slide Number Placeholder 5"/>
          <p:cNvSpPr>
            <a:spLocks noGrp="1"/>
          </p:cNvSpPr>
          <p:nvPr>
            <p:ph type="sldNum" sz="quarter" idx="12"/>
          </p:nvPr>
        </p:nvSpPr>
        <p:spPr/>
        <p:txBody>
          <a:bodyPr/>
          <a:lstStyle/>
          <a:p>
            <a:pPr>
              <a:defRPr/>
            </a:pPr>
            <a:fld id="{23EE361E-1761-41D9-9B96-39BF2FC76586}" type="slidenum">
              <a:rPr lang="en-US" smtClean="0">
                <a:solidFill>
                  <a:srgbClr val="000000"/>
                </a:solidFill>
              </a:rPr>
              <a:pPr>
                <a:defRPr/>
              </a:pPr>
              <a:t>20</a:t>
            </a:fld>
            <a:r>
              <a:rPr lang="en-US" smtClean="0">
                <a:solidFill>
                  <a:srgbClr val="000000"/>
                </a:solidFill>
              </a:rPr>
              <a:t> </a:t>
            </a:r>
            <a:endParaRPr lang="en-US" dirty="0">
              <a:solidFill>
                <a:srgbClr val="000000"/>
              </a:solidFill>
            </a:endParaRPr>
          </a:p>
        </p:txBody>
      </p:sp>
    </p:spTree>
    <p:extLst>
      <p:ext uri="{BB962C8B-B14F-4D97-AF65-F5344CB8AC3E}">
        <p14:creationId xmlns:p14="http://schemas.microsoft.com/office/powerpoint/2010/main" val="36336258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Consider Intel’s chips</a:t>
            </a:r>
          </a:p>
          <a:p>
            <a:pPr lvl="1"/>
            <a:r>
              <a:rPr lang="en-US" dirty="0" smtClean="0"/>
              <a:t>Xeon line with more cores per node using traditional X86 instruction set</a:t>
            </a:r>
          </a:p>
          <a:p>
            <a:pPr lvl="1"/>
            <a:r>
              <a:rPr lang="en-US" dirty="0" smtClean="0"/>
              <a:t>MIC line with many more cores of slower processors</a:t>
            </a:r>
          </a:p>
          <a:p>
            <a:r>
              <a:rPr lang="en-US" dirty="0" smtClean="0"/>
              <a:t>Hosted system – Xeon with MIC</a:t>
            </a:r>
          </a:p>
          <a:p>
            <a:pPr lvl="1"/>
            <a:r>
              <a:rPr lang="en-US" dirty="0" smtClean="0"/>
              <a:t>Native mode – run complete app on the MIC</a:t>
            </a:r>
          </a:p>
          <a:p>
            <a:pPr lvl="2"/>
            <a:r>
              <a:rPr lang="en-US" dirty="0" smtClean="0"/>
              <a:t>Scalar performance will be an issue</a:t>
            </a:r>
          </a:p>
          <a:p>
            <a:pPr lvl="1"/>
            <a:r>
              <a:rPr lang="en-US" dirty="0" smtClean="0"/>
              <a:t>Off Load mode – use Xeon as host, major computation on MIC</a:t>
            </a:r>
          </a:p>
          <a:p>
            <a:pPr lvl="2"/>
            <a:r>
              <a:rPr lang="en-US" dirty="0" smtClean="0"/>
              <a:t>Memory transfer to and from Host will be an issue</a:t>
            </a:r>
            <a:endParaRPr lang="en-US" dirty="0"/>
          </a:p>
        </p:txBody>
      </p:sp>
      <p:sp>
        <p:nvSpPr>
          <p:cNvPr id="3" name="Title 2"/>
          <p:cNvSpPr>
            <a:spLocks noGrp="1"/>
          </p:cNvSpPr>
          <p:nvPr>
            <p:ph type="title"/>
          </p:nvPr>
        </p:nvSpPr>
        <p:spPr/>
        <p:txBody>
          <a:bodyPr/>
          <a:lstStyle/>
          <a:p>
            <a:r>
              <a:rPr lang="en-US" dirty="0" smtClean="0"/>
              <a:t>Scalar performance is not getting better</a:t>
            </a:r>
            <a:endParaRPr lang="en-US" dirty="0"/>
          </a:p>
        </p:txBody>
      </p:sp>
      <p:sp>
        <p:nvSpPr>
          <p:cNvPr id="4" name="Date Placeholder 3"/>
          <p:cNvSpPr>
            <a:spLocks noGrp="1"/>
          </p:cNvSpPr>
          <p:nvPr>
            <p:ph type="dt" sz="half" idx="10"/>
          </p:nvPr>
        </p:nvSpPr>
        <p:spPr/>
        <p:txBody>
          <a:bodyPr/>
          <a:lstStyle/>
          <a:p>
            <a:pPr>
              <a:defRPr/>
            </a:pPr>
            <a:fld id="{3A994183-ED6F-4861-8FFF-9C8E8C86FCD5}" type="datetime1">
              <a:rPr lang="en-US" smtClean="0">
                <a:solidFill>
                  <a:srgbClr val="000000"/>
                </a:solidFill>
              </a:rPr>
              <a:pPr>
                <a:defRPr/>
              </a:pPr>
              <a:t>7/15/2013</a:t>
            </a:fld>
            <a:endParaRPr lang="en-US" dirty="0">
              <a:solidFill>
                <a:srgbClr val="000000"/>
              </a:solidFill>
            </a:endParaRPr>
          </a:p>
        </p:txBody>
      </p:sp>
      <p:sp>
        <p:nvSpPr>
          <p:cNvPr id="5" name="Footer Placeholder 4"/>
          <p:cNvSpPr>
            <a:spLocks noGrp="1"/>
          </p:cNvSpPr>
          <p:nvPr>
            <p:ph type="ftr" sz="quarter" idx="11"/>
          </p:nvPr>
        </p:nvSpPr>
        <p:spPr/>
        <p:txBody>
          <a:bodyPr/>
          <a:lstStyle/>
          <a:p>
            <a:pPr>
              <a:defRPr/>
            </a:pPr>
            <a:r>
              <a:rPr lang="en-US" smtClean="0">
                <a:solidFill>
                  <a:srgbClr val="000000"/>
                </a:solidFill>
              </a:rPr>
              <a:t>Huntington Beach March 5, 2013</a:t>
            </a: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23EE361E-1761-41D9-9B96-39BF2FC76586}" type="slidenum">
              <a:rPr lang="en-US" smtClean="0">
                <a:solidFill>
                  <a:srgbClr val="000000"/>
                </a:solidFill>
              </a:rPr>
              <a:pPr>
                <a:defRPr/>
              </a:pPr>
              <a:t>21</a:t>
            </a:fld>
            <a:r>
              <a:rPr lang="en-US" smtClean="0">
                <a:solidFill>
                  <a:srgbClr val="000000"/>
                </a:solidFill>
              </a:rPr>
              <a:t> </a:t>
            </a:r>
            <a:endParaRPr lang="en-US" dirty="0">
              <a:solidFill>
                <a:srgbClr val="000000"/>
              </a:solidFill>
            </a:endParaRPr>
          </a:p>
        </p:txBody>
      </p:sp>
    </p:spTree>
    <p:extLst>
      <p:ext uri="{BB962C8B-B14F-4D97-AF65-F5344CB8AC3E}">
        <p14:creationId xmlns:p14="http://schemas.microsoft.com/office/powerpoint/2010/main" val="326458084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Consider </a:t>
            </a:r>
            <a:r>
              <a:rPr lang="en-US" dirty="0" err="1" smtClean="0"/>
              <a:t>Nvidia</a:t>
            </a:r>
            <a:r>
              <a:rPr lang="en-US" dirty="0" smtClean="0"/>
              <a:t> approach</a:t>
            </a:r>
          </a:p>
          <a:p>
            <a:r>
              <a:rPr lang="en-US" dirty="0" smtClean="0"/>
              <a:t>Looking at ARM chip as co-processor</a:t>
            </a:r>
          </a:p>
          <a:p>
            <a:pPr lvl="1"/>
            <a:r>
              <a:rPr lang="en-US" dirty="0" smtClean="0"/>
              <a:t>Once again scalar is far below state of the art Xeon</a:t>
            </a:r>
          </a:p>
          <a:p>
            <a:r>
              <a:rPr lang="en-US" dirty="0" smtClean="0"/>
              <a:t>So why not build an </a:t>
            </a:r>
            <a:r>
              <a:rPr lang="en-US" dirty="0" err="1" smtClean="0"/>
              <a:t>Exascale</a:t>
            </a:r>
            <a:r>
              <a:rPr lang="en-US" dirty="0" smtClean="0"/>
              <a:t> system out of “state o the art” Xeons or Power 7</a:t>
            </a:r>
          </a:p>
          <a:p>
            <a:pPr lvl="1"/>
            <a:r>
              <a:rPr lang="en-US" dirty="0" smtClean="0">
                <a:solidFill>
                  <a:srgbClr val="FF0000"/>
                </a:solidFill>
              </a:rPr>
              <a:t>REQUIRES TOO MUCH POWER</a:t>
            </a:r>
          </a:p>
          <a:p>
            <a:endParaRPr lang="en-US" dirty="0"/>
          </a:p>
        </p:txBody>
      </p:sp>
      <p:sp>
        <p:nvSpPr>
          <p:cNvPr id="3" name="Title 2"/>
          <p:cNvSpPr>
            <a:spLocks noGrp="1"/>
          </p:cNvSpPr>
          <p:nvPr>
            <p:ph type="title"/>
          </p:nvPr>
        </p:nvSpPr>
        <p:spPr/>
        <p:txBody>
          <a:bodyPr/>
          <a:lstStyle/>
          <a:p>
            <a:r>
              <a:rPr lang="en-US" dirty="0" smtClean="0"/>
              <a:t>Scalar Performance is not getting better</a:t>
            </a:r>
            <a:endParaRPr lang="en-US" dirty="0"/>
          </a:p>
        </p:txBody>
      </p:sp>
      <p:sp>
        <p:nvSpPr>
          <p:cNvPr id="4" name="Date Placeholder 3"/>
          <p:cNvSpPr>
            <a:spLocks noGrp="1"/>
          </p:cNvSpPr>
          <p:nvPr>
            <p:ph type="dt" sz="half" idx="10"/>
          </p:nvPr>
        </p:nvSpPr>
        <p:spPr/>
        <p:txBody>
          <a:bodyPr/>
          <a:lstStyle/>
          <a:p>
            <a:pPr>
              <a:defRPr/>
            </a:pPr>
            <a:fld id="{7608004C-DA30-40F9-ADFF-DDC838D8DCCE}" type="datetime1">
              <a:rPr lang="en-US" smtClean="0">
                <a:solidFill>
                  <a:srgbClr val="000000"/>
                </a:solidFill>
              </a:rPr>
              <a:pPr>
                <a:defRPr/>
              </a:pPr>
              <a:t>7/15/2013</a:t>
            </a:fld>
            <a:endParaRPr lang="en-US" dirty="0">
              <a:solidFill>
                <a:srgbClr val="000000"/>
              </a:solidFill>
            </a:endParaRPr>
          </a:p>
        </p:txBody>
      </p:sp>
      <p:sp>
        <p:nvSpPr>
          <p:cNvPr id="5" name="Footer Placeholder 4"/>
          <p:cNvSpPr>
            <a:spLocks noGrp="1"/>
          </p:cNvSpPr>
          <p:nvPr>
            <p:ph type="ftr" sz="quarter" idx="11"/>
          </p:nvPr>
        </p:nvSpPr>
        <p:spPr/>
        <p:txBody>
          <a:bodyPr/>
          <a:lstStyle/>
          <a:p>
            <a:pPr>
              <a:defRPr/>
            </a:pPr>
            <a:r>
              <a:rPr lang="en-US" smtClean="0">
                <a:solidFill>
                  <a:srgbClr val="000000"/>
                </a:solidFill>
              </a:rPr>
              <a:t>Huntington Beach March 5, 2013</a:t>
            </a: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23EE361E-1761-41D9-9B96-39BF2FC76586}" type="slidenum">
              <a:rPr lang="en-US" smtClean="0">
                <a:solidFill>
                  <a:srgbClr val="000000"/>
                </a:solidFill>
              </a:rPr>
              <a:pPr>
                <a:defRPr/>
              </a:pPr>
              <a:t>22</a:t>
            </a:fld>
            <a:r>
              <a:rPr lang="en-US" smtClean="0">
                <a:solidFill>
                  <a:srgbClr val="000000"/>
                </a:solidFill>
              </a:rPr>
              <a:t> </a:t>
            </a:r>
            <a:endParaRPr lang="en-US" dirty="0">
              <a:solidFill>
                <a:srgbClr val="000000"/>
              </a:solidFill>
            </a:endParaRPr>
          </a:p>
        </p:txBody>
      </p:sp>
    </p:spTree>
    <p:extLst>
      <p:ext uri="{BB962C8B-B14F-4D97-AF65-F5344CB8AC3E}">
        <p14:creationId xmlns:p14="http://schemas.microsoft.com/office/powerpoint/2010/main" val="1433496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All systems will start having a secondary memory that is as large as we require; however, it will not have high bandwidth to the principal computational engine.</a:t>
            </a:r>
          </a:p>
          <a:p>
            <a:r>
              <a:rPr lang="en-US" dirty="0" smtClean="0"/>
              <a:t>There will be a smaller faster memory that will supply the principal compute engine.</a:t>
            </a:r>
          </a:p>
          <a:p>
            <a:r>
              <a:rPr lang="en-US" dirty="0" smtClean="0"/>
              <a:t>While system software may manage the two memories for the user, the user will have to manage these desperate memories to achieve maximum performance</a:t>
            </a:r>
            <a:endParaRPr lang="en-US" dirty="0"/>
          </a:p>
        </p:txBody>
      </p:sp>
      <p:sp>
        <p:nvSpPr>
          <p:cNvPr id="3" name="Title 2"/>
          <p:cNvSpPr>
            <a:spLocks noGrp="1"/>
          </p:cNvSpPr>
          <p:nvPr>
            <p:ph type="title"/>
          </p:nvPr>
        </p:nvSpPr>
        <p:spPr/>
        <p:txBody>
          <a:bodyPr>
            <a:normAutofit fontScale="90000"/>
          </a:bodyPr>
          <a:lstStyle/>
          <a:p>
            <a:r>
              <a:rPr lang="en-US" dirty="0" smtClean="0"/>
              <a:t>Major architectural design that must be considered</a:t>
            </a:r>
            <a:endParaRPr lang="en-US" dirty="0"/>
          </a:p>
        </p:txBody>
      </p:sp>
      <p:sp>
        <p:nvSpPr>
          <p:cNvPr id="4" name="Date Placeholder 3"/>
          <p:cNvSpPr>
            <a:spLocks noGrp="1"/>
          </p:cNvSpPr>
          <p:nvPr>
            <p:ph type="dt" sz="half" idx="10"/>
          </p:nvPr>
        </p:nvSpPr>
        <p:spPr/>
        <p:txBody>
          <a:bodyPr/>
          <a:lstStyle/>
          <a:p>
            <a:pPr>
              <a:defRPr/>
            </a:pPr>
            <a:fld id="{94CF5FE8-6A91-47E3-8370-0C1912835292}" type="datetime1">
              <a:rPr lang="en-US" smtClean="0">
                <a:solidFill>
                  <a:srgbClr val="000000"/>
                </a:solidFill>
              </a:rPr>
              <a:pPr>
                <a:defRPr/>
              </a:pPr>
              <a:t>7/15/2013</a:t>
            </a:fld>
            <a:endParaRPr lang="en-US" dirty="0">
              <a:solidFill>
                <a:srgbClr val="000000"/>
              </a:solidFill>
            </a:endParaRPr>
          </a:p>
        </p:txBody>
      </p:sp>
      <p:sp>
        <p:nvSpPr>
          <p:cNvPr id="5" name="Footer Placeholder 4"/>
          <p:cNvSpPr>
            <a:spLocks noGrp="1"/>
          </p:cNvSpPr>
          <p:nvPr>
            <p:ph type="ftr" sz="quarter" idx="11"/>
          </p:nvPr>
        </p:nvSpPr>
        <p:spPr/>
        <p:txBody>
          <a:bodyPr/>
          <a:lstStyle/>
          <a:p>
            <a:pPr>
              <a:defRPr/>
            </a:pPr>
            <a:r>
              <a:rPr lang="en-US" smtClean="0">
                <a:solidFill>
                  <a:srgbClr val="000000"/>
                </a:solidFill>
              </a:rPr>
              <a:t>Huntington Beach March 5, 2013</a:t>
            </a: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23EE361E-1761-41D9-9B96-39BF2FC76586}" type="slidenum">
              <a:rPr lang="en-US" smtClean="0">
                <a:solidFill>
                  <a:srgbClr val="000000"/>
                </a:solidFill>
              </a:rPr>
              <a:pPr>
                <a:defRPr/>
              </a:pPr>
              <a:t>23</a:t>
            </a:fld>
            <a:r>
              <a:rPr lang="en-US" smtClean="0">
                <a:solidFill>
                  <a:srgbClr val="000000"/>
                </a:solidFill>
              </a:rPr>
              <a:t> </a:t>
            </a:r>
            <a:endParaRPr lang="en-US" dirty="0">
              <a:solidFill>
                <a:srgbClr val="000000"/>
              </a:solidFill>
            </a:endParaRPr>
          </a:p>
        </p:txBody>
      </p:sp>
    </p:spTree>
    <p:extLst>
      <p:ext uri="{BB962C8B-B14F-4D97-AF65-F5344CB8AC3E}">
        <p14:creationId xmlns:p14="http://schemas.microsoft.com/office/powerpoint/2010/main" val="290140082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What to avoid</a:t>
            </a:r>
          </a:p>
          <a:p>
            <a:pPr lvl="1"/>
            <a:r>
              <a:rPr lang="en-US" dirty="0" smtClean="0"/>
              <a:t>Excessive memory movement</a:t>
            </a:r>
          </a:p>
          <a:p>
            <a:pPr lvl="2"/>
            <a:r>
              <a:rPr lang="en-US" dirty="0" smtClean="0"/>
              <a:t>Memory organization is the most important analysis for moving an application to these systems</a:t>
            </a:r>
          </a:p>
          <a:p>
            <a:pPr lvl="1"/>
            <a:r>
              <a:rPr lang="en-US" dirty="0" smtClean="0"/>
              <a:t>Avoid wide gaps between operands</a:t>
            </a:r>
          </a:p>
          <a:p>
            <a:pPr lvl="2"/>
            <a:r>
              <a:rPr lang="en-US" dirty="0" smtClean="0"/>
              <a:t>Indirect addressing is okay, if it is localized</a:t>
            </a:r>
          </a:p>
          <a:p>
            <a:pPr lvl="1"/>
            <a:r>
              <a:rPr lang="en-US" dirty="0" smtClean="0"/>
              <a:t>Avoid scalar code</a:t>
            </a:r>
          </a:p>
          <a:p>
            <a:pPr lvl="2"/>
            <a:r>
              <a:rPr lang="en-US" dirty="0" smtClean="0"/>
              <a:t>Think about Cyber 205, Connection Machine</a:t>
            </a:r>
          </a:p>
          <a:p>
            <a:pPr lvl="1"/>
            <a:endParaRPr lang="en-US" dirty="0"/>
          </a:p>
        </p:txBody>
      </p:sp>
      <p:sp>
        <p:nvSpPr>
          <p:cNvPr id="3" name="Title 2"/>
          <p:cNvSpPr>
            <a:spLocks noGrp="1"/>
          </p:cNvSpPr>
          <p:nvPr>
            <p:ph type="title"/>
          </p:nvPr>
        </p:nvSpPr>
        <p:spPr/>
        <p:txBody>
          <a:bodyPr/>
          <a:lstStyle/>
          <a:p>
            <a:r>
              <a:rPr lang="en-US" dirty="0" smtClean="0"/>
              <a:t>So how should we program for these new systems</a:t>
            </a:r>
            <a:endParaRPr lang="en-US" dirty="0"/>
          </a:p>
        </p:txBody>
      </p:sp>
      <p:sp>
        <p:nvSpPr>
          <p:cNvPr id="4" name="Date Placeholder 3"/>
          <p:cNvSpPr>
            <a:spLocks noGrp="1"/>
          </p:cNvSpPr>
          <p:nvPr>
            <p:ph type="dt" sz="half" idx="10"/>
          </p:nvPr>
        </p:nvSpPr>
        <p:spPr/>
        <p:txBody>
          <a:bodyPr/>
          <a:lstStyle/>
          <a:p>
            <a:pPr>
              <a:defRPr/>
            </a:pPr>
            <a:fld id="{4041A52A-1349-4CD5-B0CB-1D25C9D3664B}" type="datetime1">
              <a:rPr lang="en-US" smtClean="0">
                <a:solidFill>
                  <a:srgbClr val="000000">
                    <a:lumMod val="75000"/>
                    <a:lumOff val="25000"/>
                  </a:srgbClr>
                </a:solidFill>
              </a:rPr>
              <a:pPr>
                <a:defRPr/>
              </a:pPr>
              <a:t>7/15/2013</a:t>
            </a:fld>
            <a:endParaRPr lang="en-US" dirty="0">
              <a:solidFill>
                <a:srgbClr val="000000">
                  <a:lumMod val="75000"/>
                  <a:lumOff val="25000"/>
                </a:srgbClr>
              </a:solidFill>
            </a:endParaRPr>
          </a:p>
        </p:txBody>
      </p:sp>
      <p:sp>
        <p:nvSpPr>
          <p:cNvPr id="5" name="Footer Placeholder 4"/>
          <p:cNvSpPr>
            <a:spLocks noGrp="1"/>
          </p:cNvSpPr>
          <p:nvPr>
            <p:ph type="ftr" sz="quarter" idx="11"/>
          </p:nvPr>
        </p:nvSpPr>
        <p:spPr/>
        <p:txBody>
          <a:bodyPr/>
          <a:lstStyle/>
          <a:p>
            <a:pPr>
              <a:defRPr/>
            </a:pPr>
            <a:r>
              <a:rPr lang="en-US" smtClean="0">
                <a:solidFill>
                  <a:srgbClr val="000000">
                    <a:lumMod val="75000"/>
                    <a:lumOff val="25000"/>
                  </a:srgbClr>
                </a:solidFill>
              </a:rPr>
              <a:t>Huntington Beach March 5, 2013</a:t>
            </a:r>
            <a:endParaRPr lang="en-US" dirty="0">
              <a:solidFill>
                <a:srgbClr val="000000">
                  <a:lumMod val="75000"/>
                  <a:lumOff val="25000"/>
                </a:srgbClr>
              </a:solidFill>
            </a:endParaRPr>
          </a:p>
        </p:txBody>
      </p:sp>
      <p:sp>
        <p:nvSpPr>
          <p:cNvPr id="6" name="Slide Number Placeholder 5"/>
          <p:cNvSpPr>
            <a:spLocks noGrp="1"/>
          </p:cNvSpPr>
          <p:nvPr>
            <p:ph type="sldNum" sz="quarter" idx="12"/>
          </p:nvPr>
        </p:nvSpPr>
        <p:spPr/>
        <p:txBody>
          <a:bodyPr/>
          <a:lstStyle/>
          <a:p>
            <a:pPr>
              <a:defRPr/>
            </a:pPr>
            <a:fld id="{D505C863-2CE5-41D4-9A34-1C6D7786FC48}" type="slidenum">
              <a:rPr lang="en-US" smtClean="0">
                <a:solidFill>
                  <a:srgbClr val="000000">
                    <a:lumMod val="75000"/>
                    <a:lumOff val="25000"/>
                  </a:srgbClr>
                </a:solidFill>
              </a:rPr>
              <a:pPr>
                <a:defRPr/>
              </a:pPr>
              <a:t>24</a:t>
            </a:fld>
            <a:endParaRPr lang="en-US" dirty="0">
              <a:solidFill>
                <a:srgbClr val="000000">
                  <a:lumMod val="75000"/>
                  <a:lumOff val="25000"/>
                </a:srgbClr>
              </a:solidFill>
            </a:endParaRPr>
          </a:p>
        </p:txBody>
      </p:sp>
    </p:spTree>
    <p:extLst>
      <p:ext uri="{BB962C8B-B14F-4D97-AF65-F5344CB8AC3E}">
        <p14:creationId xmlns:p14="http://schemas.microsoft.com/office/powerpoint/2010/main" val="151613469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What to do – Good Threading (</a:t>
            </a:r>
            <a:r>
              <a:rPr lang="en-US" dirty="0" err="1" smtClean="0"/>
              <a:t>OpenMP</a:t>
            </a:r>
            <a:r>
              <a:rPr lang="en-US" dirty="0" smtClean="0"/>
              <a:t>)</a:t>
            </a:r>
          </a:p>
          <a:p>
            <a:pPr lvl="1"/>
            <a:r>
              <a:rPr lang="en-US" dirty="0" smtClean="0"/>
              <a:t>Must do high level threading </a:t>
            </a:r>
          </a:p>
          <a:p>
            <a:pPr lvl="1"/>
            <a:r>
              <a:rPr lang="en-US" dirty="0" smtClean="0"/>
              <a:t>Thread must access close shared memory rather than distant shared memory</a:t>
            </a:r>
          </a:p>
          <a:p>
            <a:pPr lvl="1"/>
            <a:r>
              <a:rPr lang="en-US" dirty="0" smtClean="0"/>
              <a:t>Load Balancing</a:t>
            </a:r>
          </a:p>
          <a:p>
            <a:r>
              <a:rPr lang="en-US" dirty="0" smtClean="0"/>
              <a:t>What to do – Good Vectorization</a:t>
            </a:r>
          </a:p>
          <a:p>
            <a:pPr lvl="1"/>
            <a:r>
              <a:rPr lang="en-US" dirty="0" smtClean="0"/>
              <a:t>Vectorization advantage allows for introducing overhead to vectorize</a:t>
            </a:r>
          </a:p>
          <a:p>
            <a:pPr lvl="2"/>
            <a:r>
              <a:rPr lang="en-US" dirty="0" smtClean="0"/>
              <a:t>Vectorization of Ifs</a:t>
            </a:r>
          </a:p>
          <a:p>
            <a:pPr lvl="3"/>
            <a:r>
              <a:rPr lang="en-US" dirty="0" smtClean="0"/>
              <a:t>Conditional vector merge ( too many paths??)</a:t>
            </a:r>
          </a:p>
          <a:p>
            <a:pPr lvl="3"/>
            <a:r>
              <a:rPr lang="en-US" dirty="0" smtClean="0"/>
              <a:t>Gather/scatter (Too much data motion??)</a:t>
            </a:r>
          </a:p>
          <a:p>
            <a:pPr lvl="3"/>
            <a:r>
              <a:rPr lang="en-US" dirty="0" smtClean="0"/>
              <a:t>Identification of strings</a:t>
            </a:r>
          </a:p>
          <a:p>
            <a:pPr lvl="3"/>
            <a:endParaRPr lang="en-US" dirty="0" smtClean="0"/>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So how should we program for these new systems</a:t>
            </a:r>
            <a:endParaRPr lang="en-US" dirty="0"/>
          </a:p>
        </p:txBody>
      </p:sp>
      <p:sp>
        <p:nvSpPr>
          <p:cNvPr id="4" name="Date Placeholder 3"/>
          <p:cNvSpPr>
            <a:spLocks noGrp="1"/>
          </p:cNvSpPr>
          <p:nvPr>
            <p:ph type="dt" sz="half" idx="10"/>
          </p:nvPr>
        </p:nvSpPr>
        <p:spPr/>
        <p:txBody>
          <a:bodyPr/>
          <a:lstStyle/>
          <a:p>
            <a:pPr>
              <a:defRPr/>
            </a:pPr>
            <a:fld id="{D8C5A040-3AE0-4C9A-AA11-4BDD27C93304}" type="datetime1">
              <a:rPr lang="en-US" smtClean="0">
                <a:solidFill>
                  <a:srgbClr val="000000">
                    <a:lumMod val="75000"/>
                    <a:lumOff val="25000"/>
                  </a:srgbClr>
                </a:solidFill>
              </a:rPr>
              <a:pPr>
                <a:defRPr/>
              </a:pPr>
              <a:t>7/15/2013</a:t>
            </a:fld>
            <a:endParaRPr lang="en-US" dirty="0">
              <a:solidFill>
                <a:srgbClr val="000000">
                  <a:lumMod val="75000"/>
                  <a:lumOff val="25000"/>
                </a:srgbClr>
              </a:solidFill>
            </a:endParaRPr>
          </a:p>
        </p:txBody>
      </p:sp>
      <p:sp>
        <p:nvSpPr>
          <p:cNvPr id="5" name="Footer Placeholder 4"/>
          <p:cNvSpPr>
            <a:spLocks noGrp="1"/>
          </p:cNvSpPr>
          <p:nvPr>
            <p:ph type="ftr" sz="quarter" idx="11"/>
          </p:nvPr>
        </p:nvSpPr>
        <p:spPr/>
        <p:txBody>
          <a:bodyPr/>
          <a:lstStyle/>
          <a:p>
            <a:pPr>
              <a:defRPr/>
            </a:pPr>
            <a:r>
              <a:rPr lang="en-US" smtClean="0">
                <a:solidFill>
                  <a:srgbClr val="000000">
                    <a:lumMod val="75000"/>
                    <a:lumOff val="25000"/>
                  </a:srgbClr>
                </a:solidFill>
              </a:rPr>
              <a:t>Huntington Beach March 5, 2013</a:t>
            </a:r>
            <a:endParaRPr lang="en-US" dirty="0">
              <a:solidFill>
                <a:srgbClr val="000000">
                  <a:lumMod val="75000"/>
                  <a:lumOff val="25000"/>
                </a:srgbClr>
              </a:solidFill>
            </a:endParaRPr>
          </a:p>
        </p:txBody>
      </p:sp>
      <p:sp>
        <p:nvSpPr>
          <p:cNvPr id="6" name="Slide Number Placeholder 5"/>
          <p:cNvSpPr>
            <a:spLocks noGrp="1"/>
          </p:cNvSpPr>
          <p:nvPr>
            <p:ph type="sldNum" sz="quarter" idx="12"/>
          </p:nvPr>
        </p:nvSpPr>
        <p:spPr/>
        <p:txBody>
          <a:bodyPr/>
          <a:lstStyle/>
          <a:p>
            <a:pPr>
              <a:defRPr/>
            </a:pPr>
            <a:fld id="{D505C863-2CE5-41D4-9A34-1C6D7786FC48}" type="slidenum">
              <a:rPr lang="en-US" smtClean="0">
                <a:solidFill>
                  <a:srgbClr val="000000">
                    <a:lumMod val="75000"/>
                    <a:lumOff val="25000"/>
                  </a:srgbClr>
                </a:solidFill>
              </a:rPr>
              <a:pPr>
                <a:defRPr/>
              </a:pPr>
              <a:t>25</a:t>
            </a:fld>
            <a:endParaRPr lang="en-US" dirty="0">
              <a:solidFill>
                <a:srgbClr val="000000">
                  <a:lumMod val="75000"/>
                  <a:lumOff val="25000"/>
                </a:srgbClr>
              </a:solidFill>
            </a:endParaRPr>
          </a:p>
        </p:txBody>
      </p:sp>
    </p:spTree>
    <p:extLst>
      <p:ext uri="{BB962C8B-B14F-4D97-AF65-F5344CB8AC3E}">
        <p14:creationId xmlns:p14="http://schemas.microsoft.com/office/powerpoint/2010/main" val="33861063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hardware trends</a:t>
            </a:r>
          </a:p>
        </p:txBody>
      </p:sp>
      <p:sp>
        <p:nvSpPr>
          <p:cNvPr id="6" name="Date Placeholder 5"/>
          <p:cNvSpPr>
            <a:spLocks noGrp="1"/>
          </p:cNvSpPr>
          <p:nvPr>
            <p:ph type="dt" sz="half" idx="10"/>
          </p:nvPr>
        </p:nvSpPr>
        <p:spPr/>
        <p:txBody>
          <a:bodyPr/>
          <a:lstStyle/>
          <a:p>
            <a:r>
              <a:rPr lang="en-US" smtClean="0"/>
              <a:t>7/15/2013</a:t>
            </a:r>
            <a:endParaRPr lang="en-US"/>
          </a:p>
        </p:txBody>
      </p:sp>
      <p:sp>
        <p:nvSpPr>
          <p:cNvPr id="8" name="Footer Placeholder 7"/>
          <p:cNvSpPr>
            <a:spLocks noGrp="1"/>
          </p:cNvSpPr>
          <p:nvPr>
            <p:ph type="ftr" sz="quarter" idx="11"/>
          </p:nvPr>
        </p:nvSpPr>
        <p:spPr/>
        <p:txBody>
          <a:bodyPr/>
          <a:lstStyle/>
          <a:p>
            <a:r>
              <a:rPr lang="en-US" smtClean="0"/>
              <a:t>ORNL - Titan - OpenACC Worrkshop</a:t>
            </a:r>
            <a:endParaRPr lang="en-US"/>
          </a:p>
        </p:txBody>
      </p:sp>
      <p:sp>
        <p:nvSpPr>
          <p:cNvPr id="7" name="Slide Number Placeholder 6"/>
          <p:cNvSpPr>
            <a:spLocks noGrp="1"/>
          </p:cNvSpPr>
          <p:nvPr>
            <p:ph type="sldNum" sz="quarter" idx="4"/>
          </p:nvPr>
        </p:nvSpPr>
        <p:spPr/>
        <p:txBody>
          <a:bodyPr/>
          <a:lstStyle/>
          <a:p>
            <a:fld id="{F040BB64-8804-472C-89C9-1468A4B407E9}" type="slidenum">
              <a:rPr lang="en-US" smtClean="0"/>
              <a:pPr/>
              <a:t>26</a:t>
            </a:fld>
            <a:endParaRPr lang="en-US"/>
          </a:p>
        </p:txBody>
      </p:sp>
      <p:sp>
        <p:nvSpPr>
          <p:cNvPr id="4" name="Rectangle 3"/>
          <p:cNvSpPr/>
          <p:nvPr/>
        </p:nvSpPr>
        <p:spPr>
          <a:xfrm>
            <a:off x="457200" y="3352800"/>
            <a:ext cx="16764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Node</a:t>
            </a:r>
            <a:endParaRPr lang="en-US" dirty="0"/>
          </a:p>
        </p:txBody>
      </p:sp>
      <p:sp>
        <p:nvSpPr>
          <p:cNvPr id="9" name="Rectangle 8"/>
          <p:cNvSpPr/>
          <p:nvPr/>
        </p:nvSpPr>
        <p:spPr>
          <a:xfrm>
            <a:off x="2362200" y="3369707"/>
            <a:ext cx="16764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Node</a:t>
            </a:r>
            <a:endParaRPr lang="en-US" dirty="0"/>
          </a:p>
        </p:txBody>
      </p:sp>
      <p:sp>
        <p:nvSpPr>
          <p:cNvPr id="10" name="Rectangle 9"/>
          <p:cNvSpPr/>
          <p:nvPr/>
        </p:nvSpPr>
        <p:spPr>
          <a:xfrm>
            <a:off x="4267200" y="3341132"/>
            <a:ext cx="16764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Node</a:t>
            </a:r>
            <a:endParaRPr lang="en-US" dirty="0"/>
          </a:p>
        </p:txBody>
      </p:sp>
      <p:sp>
        <p:nvSpPr>
          <p:cNvPr id="5" name="TextBox 4"/>
          <p:cNvSpPr txBox="1"/>
          <p:nvPr/>
        </p:nvSpPr>
        <p:spPr>
          <a:xfrm>
            <a:off x="6091947" y="3689866"/>
            <a:ext cx="312906" cy="369332"/>
          </a:xfrm>
          <a:prstGeom prst="rect">
            <a:avLst/>
          </a:prstGeom>
          <a:noFill/>
        </p:spPr>
        <p:txBody>
          <a:bodyPr wrap="none" rtlCol="0">
            <a:spAutoFit/>
          </a:bodyPr>
          <a:lstStyle/>
          <a:p>
            <a:r>
              <a:rPr lang="en-US" dirty="0" smtClean="0"/>
              <a:t>o</a:t>
            </a:r>
            <a:endParaRPr lang="en-US" dirty="0"/>
          </a:p>
        </p:txBody>
      </p:sp>
      <p:sp>
        <p:nvSpPr>
          <p:cNvPr id="11" name="TextBox 10"/>
          <p:cNvSpPr txBox="1"/>
          <p:nvPr/>
        </p:nvSpPr>
        <p:spPr>
          <a:xfrm>
            <a:off x="6890628" y="3701534"/>
            <a:ext cx="312906" cy="369332"/>
          </a:xfrm>
          <a:prstGeom prst="rect">
            <a:avLst/>
          </a:prstGeom>
          <a:noFill/>
        </p:spPr>
        <p:txBody>
          <a:bodyPr wrap="none" rtlCol="0">
            <a:spAutoFit/>
          </a:bodyPr>
          <a:lstStyle/>
          <a:p>
            <a:r>
              <a:rPr lang="en-US" dirty="0" smtClean="0"/>
              <a:t>o</a:t>
            </a:r>
            <a:endParaRPr lang="en-US" dirty="0"/>
          </a:p>
        </p:txBody>
      </p:sp>
      <p:sp>
        <p:nvSpPr>
          <p:cNvPr id="12" name="TextBox 11"/>
          <p:cNvSpPr txBox="1"/>
          <p:nvPr/>
        </p:nvSpPr>
        <p:spPr>
          <a:xfrm>
            <a:off x="6477000" y="3689866"/>
            <a:ext cx="312906" cy="369332"/>
          </a:xfrm>
          <a:prstGeom prst="rect">
            <a:avLst/>
          </a:prstGeom>
          <a:noFill/>
        </p:spPr>
        <p:txBody>
          <a:bodyPr wrap="none" rtlCol="0">
            <a:spAutoFit/>
          </a:bodyPr>
          <a:lstStyle/>
          <a:p>
            <a:r>
              <a:rPr lang="en-US" dirty="0" smtClean="0"/>
              <a:t>o</a:t>
            </a:r>
            <a:endParaRPr lang="en-US" dirty="0"/>
          </a:p>
        </p:txBody>
      </p:sp>
      <p:sp>
        <p:nvSpPr>
          <p:cNvPr id="13" name="Rectangle 12"/>
          <p:cNvSpPr/>
          <p:nvPr/>
        </p:nvSpPr>
        <p:spPr>
          <a:xfrm>
            <a:off x="7247106" y="3369707"/>
            <a:ext cx="16764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Node</a:t>
            </a:r>
            <a:endParaRPr lang="en-US" dirty="0"/>
          </a:p>
        </p:txBody>
      </p:sp>
      <p:cxnSp>
        <p:nvCxnSpPr>
          <p:cNvPr id="15" name="Straight Connector 14"/>
          <p:cNvCxnSpPr/>
          <p:nvPr/>
        </p:nvCxnSpPr>
        <p:spPr>
          <a:xfrm>
            <a:off x="1371600" y="2590800"/>
            <a:ext cx="6781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371600" y="2590800"/>
            <a:ext cx="0" cy="750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200400" y="2590800"/>
            <a:ext cx="0" cy="750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114925" y="2575441"/>
            <a:ext cx="0" cy="750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153400" y="2575441"/>
            <a:ext cx="0" cy="750332"/>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429000" y="2286000"/>
            <a:ext cx="1454244" cy="369332"/>
          </a:xfrm>
          <a:prstGeom prst="rect">
            <a:avLst/>
          </a:prstGeom>
          <a:noFill/>
        </p:spPr>
        <p:txBody>
          <a:bodyPr wrap="none" rtlCol="0">
            <a:spAutoFit/>
          </a:bodyPr>
          <a:lstStyle/>
          <a:p>
            <a:r>
              <a:rPr lang="en-US" dirty="0" smtClean="0"/>
              <a:t>Interconnect</a:t>
            </a:r>
            <a:endParaRPr lang="en-US" dirty="0"/>
          </a:p>
        </p:txBody>
      </p:sp>
      <p:sp>
        <p:nvSpPr>
          <p:cNvPr id="25" name="TextBox 24"/>
          <p:cNvSpPr txBox="1"/>
          <p:nvPr/>
        </p:nvSpPr>
        <p:spPr>
          <a:xfrm>
            <a:off x="2809108" y="4844534"/>
            <a:ext cx="2916183" cy="369332"/>
          </a:xfrm>
          <a:prstGeom prst="rect">
            <a:avLst/>
          </a:prstGeom>
          <a:noFill/>
        </p:spPr>
        <p:txBody>
          <a:bodyPr wrap="none" rtlCol="0">
            <a:spAutoFit/>
          </a:bodyPr>
          <a:lstStyle/>
          <a:p>
            <a:r>
              <a:rPr lang="en-US" dirty="0" smtClean="0"/>
              <a:t>Everyone will be doing this</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 Architectures</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27</a:t>
            </a:fld>
            <a:endParaRPr lang="en-US"/>
          </a:p>
        </p:txBody>
      </p:sp>
      <p:sp>
        <p:nvSpPr>
          <p:cNvPr id="6" name="Rectangle 5"/>
          <p:cNvSpPr/>
          <p:nvPr/>
        </p:nvSpPr>
        <p:spPr>
          <a:xfrm>
            <a:off x="609600" y="1524000"/>
            <a:ext cx="76200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Accelerator</a:t>
            </a:r>
          </a:p>
          <a:p>
            <a:pPr algn="ctr"/>
            <a:r>
              <a:rPr lang="en-US" dirty="0" smtClean="0"/>
              <a:t>Accelerator Memory</a:t>
            </a:r>
            <a:endParaRPr lang="en-US" dirty="0"/>
          </a:p>
        </p:txBody>
      </p:sp>
      <p:sp>
        <p:nvSpPr>
          <p:cNvPr id="7" name="Rectangle 6"/>
          <p:cNvSpPr/>
          <p:nvPr/>
        </p:nvSpPr>
        <p:spPr>
          <a:xfrm>
            <a:off x="609600" y="3733800"/>
            <a:ext cx="76200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Self Hosted Accelerator</a:t>
            </a:r>
          </a:p>
          <a:p>
            <a:pPr algn="ctr"/>
            <a:r>
              <a:rPr lang="en-US" dirty="0" smtClean="0"/>
              <a:t>High Bandwidth Memory</a:t>
            </a:r>
          </a:p>
          <a:p>
            <a:pPr algn="ctr"/>
            <a:r>
              <a:rPr lang="en-US" dirty="0" smtClean="0"/>
              <a:t>Low Bandwidth Memory</a:t>
            </a:r>
            <a:endParaRPr lang="en-US" dirty="0"/>
          </a:p>
        </p:txBody>
      </p:sp>
      <p:sp>
        <p:nvSpPr>
          <p:cNvPr id="8" name="Rectangle 7"/>
          <p:cNvSpPr/>
          <p:nvPr/>
        </p:nvSpPr>
        <p:spPr>
          <a:xfrm>
            <a:off x="609600" y="1524000"/>
            <a:ext cx="2057400" cy="1828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Host</a:t>
            </a:r>
          </a:p>
          <a:p>
            <a:pPr algn="ctr"/>
            <a:r>
              <a:rPr lang="en-US" dirty="0" smtClean="0"/>
              <a:t>Host Memory</a:t>
            </a:r>
            <a:endParaRPr lang="en-US" dirty="0"/>
          </a:p>
        </p:txBody>
      </p:sp>
    </p:spTree>
    <p:extLst>
      <p:ext uri="{BB962C8B-B14F-4D97-AF65-F5344CB8AC3E}">
        <p14:creationId xmlns:p14="http://schemas.microsoft.com/office/powerpoint/2010/main" val="41131379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 Programming Paradigm's </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28</a:t>
            </a:fld>
            <a:endParaRPr lang="en-US"/>
          </a:p>
        </p:txBody>
      </p:sp>
      <p:sp>
        <p:nvSpPr>
          <p:cNvPr id="6" name="Rectangle 5"/>
          <p:cNvSpPr/>
          <p:nvPr/>
        </p:nvSpPr>
        <p:spPr>
          <a:xfrm>
            <a:off x="609600" y="1524000"/>
            <a:ext cx="76200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Kernels run on Accelerator</a:t>
            </a:r>
            <a:endParaRPr lang="en-US" dirty="0"/>
          </a:p>
        </p:txBody>
      </p:sp>
      <p:sp>
        <p:nvSpPr>
          <p:cNvPr id="7" name="Rectangle 6"/>
          <p:cNvSpPr/>
          <p:nvPr/>
        </p:nvSpPr>
        <p:spPr>
          <a:xfrm>
            <a:off x="609600" y="3733800"/>
            <a:ext cx="76200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Native Mode</a:t>
            </a:r>
          </a:p>
          <a:p>
            <a:pPr algn="ctr"/>
            <a:r>
              <a:rPr lang="en-US" dirty="0" smtClean="0"/>
              <a:t>Highly Threaded and Scalar runs on hardware</a:t>
            </a:r>
          </a:p>
          <a:p>
            <a:pPr algn="ctr"/>
            <a:r>
              <a:rPr lang="en-US" dirty="0" smtClean="0"/>
              <a:t>May require memory transfer from slow to fast memory</a:t>
            </a:r>
            <a:endParaRPr lang="en-US" dirty="0"/>
          </a:p>
        </p:txBody>
      </p:sp>
      <p:sp>
        <p:nvSpPr>
          <p:cNvPr id="8" name="Rectangle 7"/>
          <p:cNvSpPr/>
          <p:nvPr/>
        </p:nvSpPr>
        <p:spPr>
          <a:xfrm>
            <a:off x="609600" y="1524000"/>
            <a:ext cx="2057400" cy="18288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a:t>
            </a:r>
          </a:p>
          <a:p>
            <a:pPr algn="ctr"/>
            <a:r>
              <a:rPr lang="en-US" dirty="0" smtClean="0"/>
              <a:t>Offload</a:t>
            </a:r>
            <a:endParaRPr lang="en-US" dirty="0"/>
          </a:p>
        </p:txBody>
      </p:sp>
      <p:sp>
        <p:nvSpPr>
          <p:cNvPr id="9" name="Rectangle 8"/>
          <p:cNvSpPr/>
          <p:nvPr/>
        </p:nvSpPr>
        <p:spPr>
          <a:xfrm>
            <a:off x="1371600" y="2819400"/>
            <a:ext cx="3276600" cy="533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Communication over PCI-X</a:t>
            </a:r>
            <a:endParaRPr lang="en-US" dirty="0">
              <a:solidFill>
                <a:srgbClr val="002060"/>
              </a:solidFill>
            </a:endParaRPr>
          </a:p>
        </p:txBody>
      </p:sp>
      <p:sp>
        <p:nvSpPr>
          <p:cNvPr id="10" name="TextBox 9"/>
          <p:cNvSpPr txBox="1"/>
          <p:nvPr/>
        </p:nvSpPr>
        <p:spPr>
          <a:xfrm>
            <a:off x="7911408" y="3766066"/>
            <a:ext cx="274434" cy="369332"/>
          </a:xfrm>
          <a:prstGeom prst="rect">
            <a:avLst/>
          </a:prstGeom>
          <a:noFill/>
        </p:spPr>
        <p:txBody>
          <a:bodyPr wrap="none" rtlCol="0">
            <a:spAutoFit/>
          </a:bodyPr>
          <a:lstStyle/>
          <a:p>
            <a:r>
              <a:rPr lang="en-US" dirty="0" smtClean="0"/>
              <a:t>*</a:t>
            </a:r>
            <a:endParaRPr lang="en-US" dirty="0"/>
          </a:p>
        </p:txBody>
      </p:sp>
      <p:sp>
        <p:nvSpPr>
          <p:cNvPr id="11" name="TextBox 10"/>
          <p:cNvSpPr txBox="1"/>
          <p:nvPr/>
        </p:nvSpPr>
        <p:spPr>
          <a:xfrm>
            <a:off x="2133600" y="5692259"/>
            <a:ext cx="4160113" cy="369332"/>
          </a:xfrm>
          <a:prstGeom prst="rect">
            <a:avLst/>
          </a:prstGeom>
          <a:noFill/>
        </p:spPr>
        <p:txBody>
          <a:bodyPr wrap="none" rtlCol="0">
            <a:spAutoFit/>
          </a:bodyPr>
          <a:lstStyle/>
          <a:p>
            <a:r>
              <a:rPr lang="en-US" dirty="0" smtClean="0"/>
              <a:t>* May include Multi-die multi-core node</a:t>
            </a:r>
            <a:endParaRPr lang="en-US" dirty="0"/>
          </a:p>
        </p:txBody>
      </p:sp>
    </p:spTree>
    <p:extLst>
      <p:ext uri="{BB962C8B-B14F-4D97-AF65-F5344CB8AC3E}">
        <p14:creationId xmlns:p14="http://schemas.microsoft.com/office/powerpoint/2010/main" val="23463852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Advantages &amp; Disadvantages of the Node </a:t>
            </a:r>
            <a:r>
              <a:rPr lang="en-US" dirty="0"/>
              <a:t>A</a:t>
            </a:r>
            <a:r>
              <a:rPr lang="en-US" dirty="0" smtClean="0"/>
              <a:t>rchitectures	</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29</a:t>
            </a:fld>
            <a:endParaRPr lang="en-US"/>
          </a:p>
        </p:txBody>
      </p:sp>
      <p:graphicFrame>
        <p:nvGraphicFramePr>
          <p:cNvPr id="8" name="Content Placeholder 7"/>
          <p:cNvGraphicFramePr>
            <a:graphicFrameLocks noGrp="1"/>
          </p:cNvGraphicFramePr>
          <p:nvPr>
            <p:ph sz="quarter" idx="13"/>
            <p:extLst>
              <p:ext uri="{D42A27DB-BD31-4B8C-83A1-F6EECF244321}">
                <p14:modId xmlns:p14="http://schemas.microsoft.com/office/powerpoint/2010/main" val="2500558179"/>
              </p:ext>
            </p:extLst>
          </p:nvPr>
        </p:nvGraphicFramePr>
        <p:xfrm>
          <a:off x="152400" y="1295400"/>
          <a:ext cx="8763000" cy="4389120"/>
        </p:xfrm>
        <a:graphic>
          <a:graphicData uri="http://schemas.openxmlformats.org/drawingml/2006/table">
            <a:tbl>
              <a:tblPr firstRow="1" bandRow="1">
                <a:tableStyleId>{5C22544A-7EE6-4342-B048-85BDC9FD1C3A}</a:tableStyleId>
              </a:tblPr>
              <a:tblGrid>
                <a:gridCol w="2190750"/>
                <a:gridCol w="2190750"/>
                <a:gridCol w="2190750"/>
                <a:gridCol w="2190750"/>
              </a:tblGrid>
              <a:tr h="370840">
                <a:tc>
                  <a:txBody>
                    <a:bodyPr/>
                    <a:lstStyle/>
                    <a:p>
                      <a:endParaRPr lang="en-US" dirty="0"/>
                    </a:p>
                  </a:txBody>
                  <a:tcPr/>
                </a:tc>
                <a:tc>
                  <a:txBody>
                    <a:bodyPr/>
                    <a:lstStyle/>
                    <a:p>
                      <a:r>
                        <a:rPr lang="en-US" dirty="0" smtClean="0"/>
                        <a:t>“hosted”</a:t>
                      </a:r>
                      <a:endParaRPr lang="en-US" dirty="0"/>
                    </a:p>
                  </a:txBody>
                  <a:tcPr/>
                </a:tc>
                <a:tc>
                  <a:txBody>
                    <a:bodyPr/>
                    <a:lstStyle/>
                    <a:p>
                      <a:r>
                        <a:rPr lang="en-US" dirty="0" smtClean="0"/>
                        <a:t>“self hosted”</a:t>
                      </a:r>
                      <a:endParaRPr lang="en-US" dirty="0"/>
                    </a:p>
                  </a:txBody>
                  <a:tcPr/>
                </a:tc>
                <a:tc>
                  <a:txBody>
                    <a:bodyPr/>
                    <a:lstStyle/>
                    <a:p>
                      <a:r>
                        <a:rPr lang="en-US" dirty="0" smtClean="0"/>
                        <a:t>Traditional Multi-core</a:t>
                      </a:r>
                      <a:endParaRPr lang="en-US" dirty="0"/>
                    </a:p>
                  </a:txBody>
                  <a:tcPr/>
                </a:tc>
              </a:tr>
              <a:tr h="370840">
                <a:tc>
                  <a:txBody>
                    <a:bodyPr/>
                    <a:lstStyle/>
                    <a:p>
                      <a:r>
                        <a:rPr lang="en-US" dirty="0" smtClean="0"/>
                        <a:t>Scalar</a:t>
                      </a:r>
                      <a:r>
                        <a:rPr lang="en-US" baseline="0" dirty="0" smtClean="0"/>
                        <a:t> Performance</a:t>
                      </a:r>
                      <a:endParaRPr lang="en-US" dirty="0"/>
                    </a:p>
                  </a:txBody>
                  <a:tcPr/>
                </a:tc>
                <a:tc>
                  <a:txBody>
                    <a:bodyPr/>
                    <a:lstStyle/>
                    <a:p>
                      <a:r>
                        <a:rPr lang="en-US" dirty="0" smtClean="0"/>
                        <a:t>Uses State</a:t>
                      </a:r>
                      <a:r>
                        <a:rPr lang="en-US" baseline="0" dirty="0" smtClean="0"/>
                        <a:t> of art Scalar Processor</a:t>
                      </a:r>
                      <a:endParaRPr lang="en-US" dirty="0"/>
                    </a:p>
                  </a:txBody>
                  <a:tcPr/>
                </a:tc>
                <a:tc>
                  <a:txBody>
                    <a:bodyPr/>
                    <a:lstStyle/>
                    <a:p>
                      <a:r>
                        <a:rPr lang="en-US" dirty="0" smtClean="0">
                          <a:solidFill>
                            <a:srgbClr val="FF0000"/>
                          </a:solidFill>
                        </a:rPr>
                        <a:t>Uses much slower</a:t>
                      </a:r>
                      <a:r>
                        <a:rPr lang="en-US" baseline="0" dirty="0" smtClean="0">
                          <a:solidFill>
                            <a:srgbClr val="FF0000"/>
                          </a:solidFill>
                        </a:rPr>
                        <a:t> scalar processor</a:t>
                      </a:r>
                      <a:endParaRPr lang="en-US" dirty="0">
                        <a:solidFill>
                          <a:srgbClr val="FF0000"/>
                        </a:solidFill>
                      </a:endParaRPr>
                    </a:p>
                  </a:txBody>
                  <a:tcPr/>
                </a:tc>
                <a:tc>
                  <a:txBody>
                    <a:bodyPr/>
                    <a:lstStyle/>
                    <a:p>
                      <a:r>
                        <a:rPr lang="en-US" dirty="0" smtClean="0"/>
                        <a:t>Uses State</a:t>
                      </a:r>
                      <a:r>
                        <a:rPr lang="en-US" baseline="0" dirty="0" smtClean="0"/>
                        <a:t> of art Scalar Processor</a:t>
                      </a:r>
                      <a:endParaRPr lang="en-US" dirty="0"/>
                    </a:p>
                  </a:txBody>
                  <a:tcPr/>
                </a:tc>
              </a:tr>
              <a:tr h="370840">
                <a:tc>
                  <a:txBody>
                    <a:bodyPr/>
                    <a:lstStyle/>
                    <a:p>
                      <a:r>
                        <a:rPr lang="en-US" dirty="0" smtClean="0"/>
                        <a:t>Parallel</a:t>
                      </a:r>
                      <a:r>
                        <a:rPr lang="en-US" baseline="0" dirty="0" smtClean="0"/>
                        <a:t> Performance</a:t>
                      </a:r>
                      <a:endParaRPr lang="en-US" dirty="0"/>
                    </a:p>
                  </a:txBody>
                  <a:tcPr/>
                </a:tc>
                <a:tc>
                  <a:txBody>
                    <a:bodyPr/>
                    <a:lstStyle/>
                    <a:p>
                      <a:r>
                        <a:rPr lang="en-US" dirty="0" smtClean="0"/>
                        <a:t>Uses State of art Parallel Processor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Uses State of art Parallel Processor</a:t>
                      </a:r>
                    </a:p>
                  </a:txBody>
                  <a:tcPr/>
                </a:tc>
                <a:tc>
                  <a:txBody>
                    <a:bodyPr/>
                    <a:lstStyle/>
                    <a:p>
                      <a:r>
                        <a:rPr lang="en-US" dirty="0" smtClean="0">
                          <a:solidFill>
                            <a:srgbClr val="FF0000"/>
                          </a:solidFill>
                        </a:rPr>
                        <a:t>Uses multi-core</a:t>
                      </a:r>
                      <a:r>
                        <a:rPr lang="en-US" baseline="0" dirty="0" smtClean="0">
                          <a:solidFill>
                            <a:srgbClr val="FF0000"/>
                          </a:solidFill>
                        </a:rPr>
                        <a:t> for performance</a:t>
                      </a:r>
                      <a:endParaRPr lang="en-US" dirty="0">
                        <a:solidFill>
                          <a:srgbClr val="FF0000"/>
                        </a:solidFill>
                      </a:endParaRPr>
                    </a:p>
                  </a:txBody>
                  <a:tcPr/>
                </a:tc>
              </a:tr>
              <a:tr h="370840">
                <a:tc>
                  <a:txBody>
                    <a:bodyPr/>
                    <a:lstStyle/>
                    <a:p>
                      <a:r>
                        <a:rPr lang="en-US" dirty="0" smtClean="0"/>
                        <a:t>Data movement today</a:t>
                      </a:r>
                      <a:endParaRPr lang="en-US" dirty="0"/>
                    </a:p>
                  </a:txBody>
                  <a:tcPr/>
                </a:tc>
                <a:tc>
                  <a:txBody>
                    <a:bodyPr/>
                    <a:lstStyle/>
                    <a:p>
                      <a:r>
                        <a:rPr lang="en-US" dirty="0" smtClean="0">
                          <a:solidFill>
                            <a:srgbClr val="FF0000"/>
                          </a:solidFill>
                        </a:rPr>
                        <a:t>Significant Data Motion between Host/Accelerator</a:t>
                      </a:r>
                      <a:endParaRPr lang="en-US" dirty="0">
                        <a:solidFill>
                          <a:srgbClr val="FF0000"/>
                        </a:solidFill>
                      </a:endParaRPr>
                    </a:p>
                  </a:txBody>
                  <a:tcPr/>
                </a:tc>
                <a:tc>
                  <a:txBody>
                    <a:bodyPr/>
                    <a:lstStyle/>
                    <a:p>
                      <a:r>
                        <a:rPr lang="en-US" dirty="0" smtClean="0"/>
                        <a:t>Minimal Data Motion</a:t>
                      </a:r>
                      <a:endParaRPr lang="en-US" dirty="0"/>
                    </a:p>
                  </a:txBody>
                  <a:tcPr/>
                </a:tc>
                <a:tc>
                  <a:txBody>
                    <a:bodyPr/>
                    <a:lstStyle/>
                    <a:p>
                      <a:r>
                        <a:rPr lang="en-US" dirty="0" smtClean="0"/>
                        <a:t>Minimal Data Motion</a:t>
                      </a:r>
                      <a:endParaRPr lang="en-US" dirty="0"/>
                    </a:p>
                  </a:txBody>
                  <a:tcPr/>
                </a:tc>
              </a:tr>
              <a:tr h="370840">
                <a:tc>
                  <a:txBody>
                    <a:bodyPr/>
                    <a:lstStyle/>
                    <a:p>
                      <a:r>
                        <a:rPr lang="en-US" dirty="0" smtClean="0"/>
                        <a:t>Data movement tomorrow</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Significant Data Motion between Host/Accelerator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Significant Data Motion between Memory</a:t>
                      </a:r>
                      <a:r>
                        <a:rPr lang="en-US" baseline="0" dirty="0" smtClean="0">
                          <a:solidFill>
                            <a:srgbClr val="FF0000"/>
                          </a:solidFill>
                        </a:rPr>
                        <a:t> Levels</a:t>
                      </a:r>
                      <a:endParaRPr lang="en-US" dirty="0" smtClean="0">
                        <a:solidFill>
                          <a:srgbClr val="FF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Minimal Data Motion</a:t>
                      </a:r>
                    </a:p>
                    <a:p>
                      <a:endParaRPr lang="en-US" dirty="0"/>
                    </a:p>
                  </a:txBody>
                  <a:tcPr/>
                </a:tc>
              </a:tr>
              <a:tr h="370840">
                <a:tc>
                  <a:txBody>
                    <a:bodyPr/>
                    <a:lstStyle/>
                    <a:p>
                      <a:r>
                        <a:rPr lang="en-US" dirty="0" smtClean="0"/>
                        <a:t>Amount of Memory</a:t>
                      </a:r>
                      <a:endParaRPr lang="en-US" dirty="0"/>
                    </a:p>
                  </a:txBody>
                  <a:tcPr/>
                </a:tc>
                <a:tc>
                  <a:txBody>
                    <a:bodyPr/>
                    <a:lstStyle/>
                    <a:p>
                      <a:r>
                        <a:rPr lang="en-US" dirty="0" smtClean="0">
                          <a:solidFill>
                            <a:srgbClr val="FF0000"/>
                          </a:solidFill>
                        </a:rPr>
                        <a:t>Limited on Accelerator</a:t>
                      </a:r>
                      <a:endParaRPr lang="en-US" dirty="0">
                        <a:solidFill>
                          <a:srgbClr val="FF0000"/>
                        </a:solidFill>
                      </a:endParaRPr>
                    </a:p>
                  </a:txBody>
                  <a:tcPr/>
                </a:tc>
                <a:tc>
                  <a:txBody>
                    <a:bodyPr/>
                    <a:lstStyle/>
                    <a:p>
                      <a:r>
                        <a:rPr lang="en-US" dirty="0" smtClean="0">
                          <a:solidFill>
                            <a:srgbClr val="FF0000"/>
                          </a:solidFill>
                        </a:rPr>
                        <a:t>Limited fast Memory</a:t>
                      </a:r>
                      <a:endParaRPr lang="en-US" dirty="0">
                        <a:solidFill>
                          <a:srgbClr val="FF0000"/>
                        </a:solidFill>
                      </a:endParaRPr>
                    </a:p>
                  </a:txBody>
                  <a:tcPr/>
                </a:tc>
                <a:tc>
                  <a:txBody>
                    <a:bodyPr/>
                    <a:lstStyle/>
                    <a:p>
                      <a:r>
                        <a:rPr lang="en-US" dirty="0" smtClean="0"/>
                        <a:t>Sufficient</a:t>
                      </a:r>
                      <a:endParaRPr lang="en-US" dirty="0"/>
                    </a:p>
                  </a:txBody>
                  <a:tcPr/>
                </a:tc>
              </a:tr>
            </a:tbl>
          </a:graphicData>
        </a:graphic>
      </p:graphicFrame>
    </p:spTree>
    <p:extLst>
      <p:ext uri="{BB962C8B-B14F-4D97-AF65-F5344CB8AC3E}">
        <p14:creationId xmlns:p14="http://schemas.microsoft.com/office/powerpoint/2010/main" val="14472593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Outline of Workshop</a:t>
            </a:r>
            <a:endParaRPr lang="en-US" dirty="0"/>
          </a:p>
        </p:txBody>
      </p:sp>
      <p:sp>
        <p:nvSpPr>
          <p:cNvPr id="5" name="Date Placeholder 4"/>
          <p:cNvSpPr>
            <a:spLocks noGrp="1"/>
          </p:cNvSpPr>
          <p:nvPr>
            <p:ph type="dt" sz="half" idx="10"/>
          </p:nvPr>
        </p:nvSpPr>
        <p:spPr/>
        <p:txBody>
          <a:bodyPr/>
          <a:lstStyle/>
          <a:p>
            <a:r>
              <a:rPr lang="en-US" smtClean="0"/>
              <a:t>7/15/2013</a:t>
            </a:r>
            <a:endParaRPr lang="en-US"/>
          </a:p>
        </p:txBody>
      </p:sp>
      <p:sp>
        <p:nvSpPr>
          <p:cNvPr id="7" name="Footer Placeholder 6"/>
          <p:cNvSpPr>
            <a:spLocks noGrp="1"/>
          </p:cNvSpPr>
          <p:nvPr>
            <p:ph type="ftr" sz="quarter" idx="11"/>
          </p:nvPr>
        </p:nvSpPr>
        <p:spPr/>
        <p:txBody>
          <a:bodyPr/>
          <a:lstStyle/>
          <a:p>
            <a:r>
              <a:rPr lang="en-US" smtClean="0"/>
              <a:t>ORNL - Titan - OpenACC Worrkshop</a:t>
            </a:r>
            <a:endParaRPr lang="en-US"/>
          </a:p>
        </p:txBody>
      </p:sp>
      <p:sp>
        <p:nvSpPr>
          <p:cNvPr id="6" name="Slide Number Placeholder 5"/>
          <p:cNvSpPr>
            <a:spLocks noGrp="1"/>
          </p:cNvSpPr>
          <p:nvPr>
            <p:ph type="sldNum" sz="quarter" idx="4"/>
          </p:nvPr>
        </p:nvSpPr>
        <p:spPr/>
        <p:txBody>
          <a:bodyPr/>
          <a:lstStyle/>
          <a:p>
            <a:fld id="{F040BB64-8804-472C-89C9-1468A4B407E9}" type="slidenum">
              <a:rPr lang="en-US" smtClean="0"/>
              <a:pPr/>
              <a:t>3</a:t>
            </a:fld>
            <a:endParaRPr lang="en-US"/>
          </a:p>
        </p:txBody>
      </p:sp>
      <p:sp>
        <p:nvSpPr>
          <p:cNvPr id="2" name="Content Placeholder 1"/>
          <p:cNvSpPr>
            <a:spLocks noGrp="1"/>
          </p:cNvSpPr>
          <p:nvPr>
            <p:ph sz="quarter" idx="13"/>
          </p:nvPr>
        </p:nvSpPr>
        <p:spPr/>
        <p:txBody>
          <a:bodyPr>
            <a:normAutofit/>
          </a:bodyPr>
          <a:lstStyle/>
          <a:p>
            <a:r>
              <a:rPr lang="en-US" dirty="0" smtClean="0"/>
              <a:t>Monday Morning   (John Levesque)</a:t>
            </a:r>
          </a:p>
          <a:p>
            <a:pPr lvl="1"/>
            <a:r>
              <a:rPr lang="en-US" dirty="0" smtClean="0"/>
              <a:t>Introduction to this generation of Supercomputers</a:t>
            </a:r>
          </a:p>
          <a:p>
            <a:pPr lvl="1"/>
            <a:r>
              <a:rPr lang="en-US" dirty="0" smtClean="0"/>
              <a:t>Using tools to understand your application</a:t>
            </a:r>
          </a:p>
          <a:p>
            <a:pPr lvl="2"/>
            <a:r>
              <a:rPr lang="en-US" dirty="0" smtClean="0"/>
              <a:t>Where is the time spent</a:t>
            </a:r>
          </a:p>
          <a:p>
            <a:pPr lvl="2"/>
            <a:r>
              <a:rPr lang="en-US" dirty="0" smtClean="0"/>
              <a:t>Where are the important parallel structures (DO Loops)</a:t>
            </a:r>
          </a:p>
          <a:p>
            <a:pPr lvl="2"/>
            <a:r>
              <a:rPr lang="en-US" dirty="0" smtClean="0"/>
              <a:t>Where are the important arrays used</a:t>
            </a:r>
          </a:p>
          <a:p>
            <a:pPr lvl="1"/>
            <a:r>
              <a:rPr lang="en-US" dirty="0" smtClean="0"/>
              <a:t>Demonstration of the steps for porting/optimizing a simple application</a:t>
            </a:r>
          </a:p>
          <a:p>
            <a:r>
              <a:rPr lang="en-US" dirty="0" smtClean="0"/>
              <a:t>Monday Afternoon</a:t>
            </a:r>
          </a:p>
          <a:p>
            <a:pPr lvl="1"/>
            <a:r>
              <a:rPr lang="en-US" dirty="0" smtClean="0"/>
              <a:t>Hands on using the tools and getting ready to hybridize your application.</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an application</a:t>
            </a:r>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30</a:t>
            </a:fld>
            <a:endParaRPr lang="en-US"/>
          </a:p>
        </p:txBody>
      </p:sp>
      <p:sp>
        <p:nvSpPr>
          <p:cNvPr id="6" name="Content Placeholder 5"/>
          <p:cNvSpPr>
            <a:spLocks noGrp="1"/>
          </p:cNvSpPr>
          <p:nvPr>
            <p:ph sz="quarter" idx="13"/>
          </p:nvPr>
        </p:nvSpPr>
        <p:spPr/>
        <p:txBody>
          <a:bodyPr/>
          <a:lstStyle/>
          <a:p>
            <a:r>
              <a:rPr lang="en-US" dirty="0" smtClean="0"/>
              <a:t>What goes on within the time step loop?</a:t>
            </a:r>
          </a:p>
          <a:p>
            <a:pPr lvl="1"/>
            <a:r>
              <a:rPr lang="en-US" dirty="0" smtClean="0"/>
              <a:t>Where is computation</a:t>
            </a:r>
          </a:p>
          <a:p>
            <a:pPr lvl="1"/>
            <a:r>
              <a:rPr lang="en-US" dirty="0" smtClean="0"/>
              <a:t>Where is communication</a:t>
            </a:r>
          </a:p>
          <a:p>
            <a:pPr lvl="1"/>
            <a:r>
              <a:rPr lang="en-US" dirty="0" smtClean="0"/>
              <a:t>What data is used</a:t>
            </a:r>
          </a:p>
          <a:p>
            <a:r>
              <a:rPr lang="en-US" dirty="0" smtClean="0"/>
              <a:t>What, if any computation can be moved?</a:t>
            </a:r>
          </a:p>
          <a:p>
            <a:r>
              <a:rPr lang="en-US" dirty="0" smtClean="0"/>
              <a:t>What, if any communication can be moved?</a:t>
            </a:r>
          </a:p>
          <a:p>
            <a:r>
              <a:rPr lang="en-US" dirty="0" smtClean="0"/>
              <a:t>Identification of potential overlap</a:t>
            </a:r>
          </a:p>
          <a:p>
            <a:r>
              <a:rPr lang="en-US" dirty="0" smtClean="0"/>
              <a:t>What about I/O</a:t>
            </a:r>
          </a:p>
        </p:txBody>
      </p:sp>
    </p:spTree>
    <p:extLst>
      <p:ext uri="{BB962C8B-B14F-4D97-AF65-F5344CB8AC3E}">
        <p14:creationId xmlns:p14="http://schemas.microsoft.com/office/powerpoint/2010/main" val="16538193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we need to know about the application</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31</a:t>
            </a:fld>
            <a:endParaRPr lang="en-US"/>
          </a:p>
        </p:txBody>
      </p:sp>
      <p:sp>
        <p:nvSpPr>
          <p:cNvPr id="6" name="Content Placeholder 5"/>
          <p:cNvSpPr>
            <a:spLocks noGrp="1"/>
          </p:cNvSpPr>
          <p:nvPr>
            <p:ph sz="quarter" idx="13"/>
          </p:nvPr>
        </p:nvSpPr>
        <p:spPr/>
        <p:txBody>
          <a:bodyPr/>
          <a:lstStyle/>
          <a:p>
            <a:r>
              <a:rPr lang="en-US" dirty="0" smtClean="0"/>
              <a:t>Where are the major arrays allocated and how are they accessed</a:t>
            </a:r>
          </a:p>
          <a:p>
            <a:pPr marL="363474" lvl="1" indent="0">
              <a:buNone/>
            </a:pPr>
            <a:r>
              <a:rPr lang="en-US" dirty="0" smtClean="0">
                <a:solidFill>
                  <a:srgbClr val="FF0000"/>
                </a:solidFill>
              </a:rPr>
              <a:t>WHY – We need to understand how arrays can be allocated to assure most efficient access by major computational loops. (First touch, alignment, </a:t>
            </a:r>
            <a:r>
              <a:rPr lang="en-US" dirty="0" err="1" smtClean="0">
                <a:solidFill>
                  <a:srgbClr val="FF0000"/>
                </a:solidFill>
              </a:rPr>
              <a:t>etc</a:t>
            </a:r>
            <a:r>
              <a:rPr lang="en-US" dirty="0" smtClean="0">
                <a:solidFill>
                  <a:srgbClr val="FF0000"/>
                </a:solidFill>
              </a:rPr>
              <a:t>)</a:t>
            </a:r>
          </a:p>
          <a:p>
            <a:r>
              <a:rPr lang="en-US" dirty="0"/>
              <a:t>Where are the major computational </a:t>
            </a:r>
            <a:r>
              <a:rPr lang="en-US" dirty="0" smtClean="0"/>
              <a:t>and communication regions</a:t>
            </a:r>
          </a:p>
          <a:p>
            <a:pPr marL="363474" lvl="1" indent="0">
              <a:buNone/>
            </a:pPr>
            <a:r>
              <a:rPr lang="en-US" dirty="0">
                <a:solidFill>
                  <a:srgbClr val="FF0000"/>
                </a:solidFill>
              </a:rPr>
              <a:t>WHY – </a:t>
            </a:r>
            <a:r>
              <a:rPr lang="en-US" dirty="0" smtClean="0">
                <a:solidFill>
                  <a:srgbClr val="FF0000"/>
                </a:solidFill>
              </a:rPr>
              <a:t>We want to maintain a balance between computation and communication. How much time is spent in a computational region, what if any communication can be performed during that time</a:t>
            </a:r>
          </a:p>
          <a:p>
            <a:r>
              <a:rPr lang="en-US" dirty="0"/>
              <a:t>Where </a:t>
            </a:r>
            <a:r>
              <a:rPr lang="en-US" dirty="0" smtClean="0"/>
              <a:t>is the </a:t>
            </a:r>
            <a:r>
              <a:rPr lang="en-US" dirty="0"/>
              <a:t>major </a:t>
            </a:r>
            <a:r>
              <a:rPr lang="en-US" dirty="0" smtClean="0"/>
              <a:t>I/O performed</a:t>
            </a:r>
            <a:endParaRPr lang="en-US" dirty="0"/>
          </a:p>
          <a:p>
            <a:pPr marL="363474" lvl="1" indent="0">
              <a:buNone/>
            </a:pPr>
            <a:r>
              <a:rPr lang="en-US" dirty="0">
                <a:solidFill>
                  <a:srgbClr val="FF0000"/>
                </a:solidFill>
              </a:rPr>
              <a:t>WHY – </a:t>
            </a:r>
            <a:r>
              <a:rPr lang="en-US" dirty="0" smtClean="0">
                <a:solidFill>
                  <a:srgbClr val="FF0000"/>
                </a:solidFill>
              </a:rPr>
              <a:t>Can we perform I/O asynchronously with computation/communication</a:t>
            </a:r>
            <a:endParaRPr lang="en-US" dirty="0">
              <a:solidFill>
                <a:srgbClr val="FF0000"/>
              </a:solidFill>
            </a:endParaRPr>
          </a:p>
          <a:p>
            <a:pPr marL="363474" lvl="1" indent="0">
              <a:buNone/>
            </a:pPr>
            <a:endParaRPr lang="en-US" dirty="0">
              <a:solidFill>
                <a:srgbClr val="FF0000"/>
              </a:solidFill>
            </a:endParaRPr>
          </a:p>
          <a:p>
            <a:pPr lvl="1"/>
            <a:endParaRPr lang="en-US" dirty="0"/>
          </a:p>
        </p:txBody>
      </p:sp>
    </p:spTree>
    <p:extLst>
      <p:ext uri="{BB962C8B-B14F-4D97-AF65-F5344CB8AC3E}">
        <p14:creationId xmlns:p14="http://schemas.microsoft.com/office/powerpoint/2010/main" val="13456988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32</a:t>
            </a:fld>
            <a:endParaRPr lang="en-US"/>
          </a:p>
        </p:txBody>
      </p:sp>
      <p:sp>
        <p:nvSpPr>
          <p:cNvPr id="6" name="Content Placeholder 5"/>
          <p:cNvSpPr>
            <a:spLocks noGrp="1"/>
          </p:cNvSpPr>
          <p:nvPr>
            <p:ph sz="quarter" idx="13"/>
          </p:nvPr>
        </p:nvSpPr>
        <p:spPr/>
        <p:txBody>
          <a:bodyPr/>
          <a:lstStyle/>
          <a:p>
            <a:r>
              <a:rPr lang="en-US" dirty="0" smtClean="0"/>
              <a:t>Develop a single source code that implements </a:t>
            </a:r>
            <a:r>
              <a:rPr lang="en-US" dirty="0" err="1" smtClean="0"/>
              <a:t>OpenMP</a:t>
            </a:r>
            <a:r>
              <a:rPr lang="en-US" dirty="0" smtClean="0"/>
              <a:t> and </a:t>
            </a:r>
            <a:r>
              <a:rPr lang="en-US" dirty="0" err="1" smtClean="0"/>
              <a:t>OpenACC</a:t>
            </a:r>
            <a:r>
              <a:rPr lang="en-US" dirty="0" smtClean="0"/>
              <a:t> in such a way that application can be efficiently run on:</a:t>
            </a:r>
          </a:p>
          <a:p>
            <a:pPr lvl="1"/>
            <a:r>
              <a:rPr lang="en-US" dirty="0" smtClean="0"/>
              <a:t>Multi-core MPP systems</a:t>
            </a:r>
          </a:p>
          <a:p>
            <a:pPr lvl="1"/>
            <a:r>
              <a:rPr lang="en-US" dirty="0" smtClean="0"/>
              <a:t>Multi-core MPP systems with companion accelerator</a:t>
            </a:r>
          </a:p>
          <a:p>
            <a:pPr lvl="2"/>
            <a:r>
              <a:rPr lang="en-US" dirty="0" err="1" smtClean="0"/>
              <a:t>Nvida</a:t>
            </a:r>
            <a:endParaRPr lang="en-US" dirty="0" smtClean="0"/>
          </a:p>
          <a:p>
            <a:pPr lvl="2"/>
            <a:r>
              <a:rPr lang="en-US" dirty="0" smtClean="0"/>
              <a:t>Intel</a:t>
            </a:r>
          </a:p>
          <a:p>
            <a:pPr lvl="2"/>
            <a:r>
              <a:rPr lang="en-US" dirty="0" smtClean="0"/>
              <a:t>AMD</a:t>
            </a:r>
          </a:p>
          <a:p>
            <a:pPr lvl="2"/>
            <a:r>
              <a:rPr lang="en-US" dirty="0" smtClean="0"/>
              <a:t>Whatever</a:t>
            </a:r>
          </a:p>
          <a:p>
            <a:r>
              <a:rPr lang="en-US" dirty="0" smtClean="0"/>
              <a:t>Clearly identify three levels of parallelism</a:t>
            </a:r>
          </a:p>
          <a:p>
            <a:pPr lvl="1"/>
            <a:r>
              <a:rPr lang="en-US" dirty="0" smtClean="0"/>
              <a:t>MPI/PGAS between NUMA/UMA memory regions</a:t>
            </a:r>
          </a:p>
          <a:p>
            <a:pPr lvl="1"/>
            <a:r>
              <a:rPr lang="en-US" dirty="0" smtClean="0"/>
              <a:t>Threading within the NUMA/UMA memory region</a:t>
            </a:r>
          </a:p>
          <a:p>
            <a:pPr lvl="2"/>
            <a:r>
              <a:rPr lang="en-US" dirty="0" smtClean="0"/>
              <a:t>How this is implemented is important – </a:t>
            </a:r>
            <a:r>
              <a:rPr lang="en-US" dirty="0" err="1" smtClean="0"/>
              <a:t>OpenMP</a:t>
            </a:r>
            <a:r>
              <a:rPr lang="en-US" dirty="0" smtClean="0"/>
              <a:t>/</a:t>
            </a:r>
            <a:r>
              <a:rPr lang="en-US" dirty="0" err="1" smtClean="0"/>
              <a:t>OpenACC</a:t>
            </a:r>
            <a:r>
              <a:rPr lang="en-US" dirty="0" smtClean="0"/>
              <a:t> is most portable</a:t>
            </a:r>
          </a:p>
          <a:p>
            <a:pPr lvl="1"/>
            <a:r>
              <a:rPr lang="en-US" dirty="0" err="1" smtClean="0"/>
              <a:t>SIMDization</a:t>
            </a:r>
            <a:r>
              <a:rPr lang="en-US" dirty="0" smtClean="0"/>
              <a:t> at a low level</a:t>
            </a:r>
          </a:p>
          <a:p>
            <a:pPr lvl="2"/>
            <a:r>
              <a:rPr lang="en-US" dirty="0" smtClean="0"/>
              <a:t>How this is coded is important – compilers have different capability</a:t>
            </a:r>
          </a:p>
          <a:p>
            <a:r>
              <a:rPr lang="en-US" dirty="0" smtClean="0"/>
              <a:t>We do want a performance/portable application at the end</a:t>
            </a:r>
          </a:p>
          <a:p>
            <a:pPr lvl="1"/>
            <a:endParaRPr lang="en-US" dirty="0"/>
          </a:p>
        </p:txBody>
      </p:sp>
    </p:spTree>
    <p:extLst>
      <p:ext uri="{BB962C8B-B14F-4D97-AF65-F5344CB8AC3E}">
        <p14:creationId xmlns:p14="http://schemas.microsoft.com/office/powerpoint/2010/main" val="8407545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through a simple example</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33</a:t>
            </a:fld>
            <a:endParaRPr lang="en-US"/>
          </a:p>
        </p:txBody>
      </p:sp>
      <p:sp>
        <p:nvSpPr>
          <p:cNvPr id="6" name="Content Placeholder 5"/>
          <p:cNvSpPr>
            <a:spLocks noGrp="1"/>
          </p:cNvSpPr>
          <p:nvPr>
            <p:ph sz="quarter" idx="13"/>
          </p:nvPr>
        </p:nvSpPr>
        <p:spPr/>
        <p:txBody>
          <a:bodyPr/>
          <a:lstStyle/>
          <a:p>
            <a:r>
              <a:rPr lang="en-US" dirty="0" err="1" smtClean="0"/>
              <a:t>Himeno</a:t>
            </a:r>
            <a:endParaRPr lang="en-US" dirty="0" smtClean="0"/>
          </a:p>
          <a:p>
            <a:pPr lvl="1"/>
            <a:r>
              <a:rPr lang="en-US" dirty="0"/>
              <a:t>This benchmark program takes measurements to proceed major loops in solving the Poisson's equation solution using the Jacobi iteration method.</a:t>
            </a:r>
          </a:p>
          <a:p>
            <a:pPr lvl="1"/>
            <a:r>
              <a:rPr lang="en-US" dirty="0" smtClean="0"/>
              <a:t>Single computational loop</a:t>
            </a:r>
          </a:p>
          <a:p>
            <a:pPr lvl="1"/>
            <a:r>
              <a:rPr lang="en-US" dirty="0" smtClean="0"/>
              <a:t>Easy to introduce </a:t>
            </a:r>
            <a:r>
              <a:rPr lang="en-US" dirty="0" err="1" smtClean="0"/>
              <a:t>OpenMP</a:t>
            </a:r>
            <a:endParaRPr lang="en-US" dirty="0" smtClean="0"/>
          </a:p>
          <a:p>
            <a:pPr lvl="1"/>
            <a:r>
              <a:rPr lang="en-US" dirty="0" smtClean="0"/>
              <a:t>Good to see how to implement </a:t>
            </a:r>
            <a:r>
              <a:rPr lang="en-US" dirty="0" err="1" smtClean="0"/>
              <a:t>OpenACC</a:t>
            </a:r>
            <a:endParaRPr lang="en-US" dirty="0"/>
          </a:p>
        </p:txBody>
      </p:sp>
    </p:spTree>
    <p:extLst>
      <p:ext uri="{BB962C8B-B14F-4D97-AF65-F5344CB8AC3E}">
        <p14:creationId xmlns:p14="http://schemas.microsoft.com/office/powerpoint/2010/main" val="20260871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Step 1</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34</a:t>
            </a:fld>
            <a:endParaRPr lang="en-US"/>
          </a:p>
        </p:txBody>
      </p:sp>
      <p:sp>
        <p:nvSpPr>
          <p:cNvPr id="8" name="Subtitle 7"/>
          <p:cNvSpPr>
            <a:spLocks noGrp="1"/>
          </p:cNvSpPr>
          <p:nvPr>
            <p:ph type="subTitle" idx="1"/>
          </p:nvPr>
        </p:nvSpPr>
        <p:spPr/>
        <p:txBody>
          <a:bodyPr/>
          <a:lstStyle/>
          <a:p>
            <a:r>
              <a:rPr lang="en-US" dirty="0" smtClean="0"/>
              <a:t>Profile the Application</a:t>
            </a:r>
            <a:endParaRPr lang="en-US" dirty="0"/>
          </a:p>
        </p:txBody>
      </p:sp>
    </p:spTree>
    <p:extLst>
      <p:ext uri="{BB962C8B-B14F-4D97-AF65-F5344CB8AC3E}">
        <p14:creationId xmlns:p14="http://schemas.microsoft.com/office/powerpoint/2010/main" val="2357567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Standard Profile</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35</a:t>
            </a:fld>
            <a:endParaRPr lang="en-US"/>
          </a:p>
        </p:txBody>
      </p:sp>
      <p:sp>
        <p:nvSpPr>
          <p:cNvPr id="8" name="TextBox 7"/>
          <p:cNvSpPr txBox="1"/>
          <p:nvPr/>
        </p:nvSpPr>
        <p:spPr>
          <a:xfrm>
            <a:off x="609600" y="1143000"/>
            <a:ext cx="5339923" cy="5601533"/>
          </a:xfrm>
          <a:prstGeom prst="rect">
            <a:avLst/>
          </a:prstGeom>
          <a:noFill/>
        </p:spPr>
        <p:txBody>
          <a:bodyPr wrap="none" rtlCol="0">
            <a:spAutoFit/>
          </a:bodyPr>
          <a:lstStyle/>
          <a:p>
            <a:r>
              <a:rPr lang="en-US" sz="1000" dirty="0">
                <a:latin typeface="Courier New" pitchFamily="49" charset="0"/>
                <a:cs typeface="Courier New" pitchFamily="49" charset="0"/>
              </a:rPr>
              <a:t>Table 1:  Profile by Function Group and Function</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Time%  |     Time  |    </a:t>
            </a:r>
            <a:r>
              <a:rPr lang="en-US" sz="1000" dirty="0" err="1">
                <a:latin typeface="Courier New" pitchFamily="49" charset="0"/>
                <a:cs typeface="Courier New" pitchFamily="49" charset="0"/>
              </a:rPr>
              <a:t>Imb</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Imb</a:t>
            </a:r>
            <a:r>
              <a:rPr lang="en-US" sz="1000" dirty="0">
                <a:latin typeface="Courier New" pitchFamily="49" charset="0"/>
                <a:cs typeface="Courier New" pitchFamily="49" charset="0"/>
              </a:rPr>
              <a:t>.  | Calls  |Group</a:t>
            </a:r>
          </a:p>
          <a:p>
            <a:r>
              <a:rPr lang="en-US" sz="1000" dirty="0">
                <a:latin typeface="Courier New" pitchFamily="49" charset="0"/>
                <a:cs typeface="Courier New" pitchFamily="49" charset="0"/>
              </a:rPr>
              <a:t>        |           |    Time  | Time%  |        | Function</a:t>
            </a:r>
          </a:p>
          <a:p>
            <a:r>
              <a:rPr lang="en-US" sz="1000" dirty="0">
                <a:latin typeface="Courier New" pitchFamily="49" charset="0"/>
                <a:cs typeface="Courier New" pitchFamily="49" charset="0"/>
              </a:rPr>
              <a:t>        |           |          |        |        |  PE=HIDE</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100.0% | 66.812060 |       -- |     -- | 2372.1 |Total</a:t>
            </a:r>
          </a:p>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100.0% | 66.811928 |       -- |     -- | 2167.0 |USER</a:t>
            </a:r>
          </a:p>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94.2% | 62.965959 | 2.805426 |   4.3% |    2.0 |</a:t>
            </a:r>
            <a:r>
              <a:rPr lang="en-US" sz="1000" dirty="0" err="1">
                <a:latin typeface="Courier New" pitchFamily="49" charset="0"/>
                <a:cs typeface="Courier New" pitchFamily="49" charset="0"/>
              </a:rPr>
              <a:t>jacobi</a:t>
            </a:r>
            <a:r>
              <a:rPr lang="en-US" sz="1000" dirty="0">
                <a:latin typeface="Courier New" pitchFamily="49" charset="0"/>
                <a:cs typeface="Courier New" pitchFamily="49" charset="0"/>
              </a:rPr>
              <a:t>_.LOOPS</a:t>
            </a:r>
          </a:p>
          <a:p>
            <a:r>
              <a:rPr lang="en-US" sz="1000" dirty="0">
                <a:latin typeface="Courier New" pitchFamily="49" charset="0"/>
                <a:cs typeface="Courier New" pitchFamily="49" charset="0"/>
              </a:rPr>
              <a:t>||   2.1% |  1.385449 | 3.224803 |  71.1% |  539.0 |sendp1_</a:t>
            </a:r>
          </a:p>
          <a:p>
            <a:r>
              <a:rPr lang="en-US" sz="1000" dirty="0">
                <a:latin typeface="Courier New" pitchFamily="49" charset="0"/>
                <a:cs typeface="Courier New" pitchFamily="49" charset="0"/>
              </a:rPr>
              <a:t>||   1.7% |  1.167354 | 3.333783 |  75.2% |  539.0 |sendp2_</a:t>
            </a:r>
          </a:p>
          <a:p>
            <a:r>
              <a:rPr lang="en-US" sz="1000" dirty="0">
                <a:latin typeface="Courier New" pitchFamily="49" charset="0"/>
                <a:cs typeface="Courier New" pitchFamily="49" charset="0"/>
              </a:rPr>
              <a:t>||   0.7% |  0.461089 | 0.847765 |  65.8% |  539.0 |sendp3_</a:t>
            </a:r>
          </a:p>
          <a:p>
            <a:r>
              <a:rPr lang="en-US" sz="1000" dirty="0">
                <a:latin typeface="Courier New" pitchFamily="49" charset="0"/>
                <a:cs typeface="Courier New" pitchFamily="49" charset="0"/>
              </a:rPr>
              <a:t>||   0.7% |  0.455975 | 0.009942 |   2.2% |    1.0 |</a:t>
            </a:r>
            <a:r>
              <a:rPr lang="en-US" sz="1000" dirty="0" err="1">
                <a:latin typeface="Courier New" pitchFamily="49" charset="0"/>
                <a:cs typeface="Courier New" pitchFamily="49" charset="0"/>
              </a:rPr>
              <a:t>initmt</a:t>
            </a:r>
            <a:r>
              <a:rPr lang="en-US" sz="1000" dirty="0">
                <a:latin typeface="Courier New" pitchFamily="49" charset="0"/>
                <a:cs typeface="Courier New" pitchFamily="49" charset="0"/>
              </a:rPr>
              <a:t>_.LOOPS</a:t>
            </a:r>
          </a:p>
          <a:p>
            <a:r>
              <a:rPr lang="en-US" sz="1000" dirty="0">
                <a:latin typeface="Courier New" pitchFamily="49" charset="0"/>
                <a:cs typeface="Courier New" pitchFamily="49" charset="0"/>
              </a:rPr>
              <a:t>||   0.4% |  0.295538 | 0.302255 |  51.4% |    1.0 |</a:t>
            </a:r>
            <a:r>
              <a:rPr lang="en-US" sz="1000" dirty="0" err="1">
                <a:latin typeface="Courier New" pitchFamily="49" charset="0"/>
                <a:cs typeface="Courier New" pitchFamily="49" charset="0"/>
              </a:rPr>
              <a:t>initcomm</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0.1% |  0.075184 | 0.015566 |  17.4% |    1.0 |</a:t>
            </a:r>
            <a:r>
              <a:rPr lang="en-US" sz="1000" dirty="0" err="1">
                <a:latin typeface="Courier New" pitchFamily="49" charset="0"/>
                <a:cs typeface="Courier New" pitchFamily="49" charset="0"/>
              </a:rPr>
              <a:t>himenobmtxp</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0.0% |  0.005124 | 0.003026 |  37.7% |  539.0 |</a:t>
            </a:r>
            <a:r>
              <a:rPr lang="en-US" sz="1000" dirty="0" err="1">
                <a:latin typeface="Courier New" pitchFamily="49" charset="0"/>
                <a:cs typeface="Courier New" pitchFamily="49" charset="0"/>
              </a:rPr>
              <a:t>sendp</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0.0% |  0.000094 | 0.000009 |   8.7% |    1.0 |</a:t>
            </a:r>
            <a:r>
              <a:rPr lang="en-US" sz="1000" dirty="0" err="1">
                <a:latin typeface="Courier New" pitchFamily="49" charset="0"/>
                <a:cs typeface="Courier New" pitchFamily="49" charset="0"/>
              </a:rPr>
              <a:t>initmax</a:t>
            </a:r>
            <a:r>
              <a:rPr lang="en-US" sz="1000" dirty="0">
                <a:latin typeface="Courier New" pitchFamily="49" charset="0"/>
                <a:cs typeface="Courier New" pitchFamily="49" charset="0"/>
              </a:rPr>
              <a:t>_.LOOPS</a:t>
            </a:r>
          </a:p>
          <a:p>
            <a:r>
              <a:rPr lang="en-US" sz="1000" dirty="0">
                <a:latin typeface="Courier New" pitchFamily="49" charset="0"/>
                <a:cs typeface="Courier New" pitchFamily="49" charset="0"/>
              </a:rPr>
              <a:t>||   0.0% |  0.000090 | 0.000010 |   9.7% |    1.0 |</a:t>
            </a:r>
            <a:r>
              <a:rPr lang="en-US" sz="1000" dirty="0" err="1">
                <a:latin typeface="Courier New" pitchFamily="49" charset="0"/>
                <a:cs typeface="Courier New" pitchFamily="49" charset="0"/>
              </a:rPr>
              <a:t>initmax</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0.0% |  0.000042 | 0.000012 |  22.9% |    1.0 |exit</a:t>
            </a:r>
          </a:p>
          <a:p>
            <a:r>
              <a:rPr lang="en-US" sz="1000" dirty="0">
                <a:latin typeface="Courier New" pitchFamily="49" charset="0"/>
                <a:cs typeface="Courier New" pitchFamily="49" charset="0"/>
              </a:rPr>
              <a:t>||   0.0% |  0.000021 | 0.000005 |  20.2% |    2.0 |</a:t>
            </a:r>
            <a:r>
              <a:rPr lang="en-US" sz="1000" dirty="0" err="1">
                <a:latin typeface="Courier New" pitchFamily="49" charset="0"/>
                <a:cs typeface="Courier New" pitchFamily="49" charset="0"/>
              </a:rPr>
              <a:t>jacobi</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0.0% |  0.000009 | 0.000005 |  37.5% |    1.0 |</a:t>
            </a:r>
            <a:r>
              <a:rPr lang="en-US" sz="1000" dirty="0" err="1">
                <a:latin typeface="Courier New" pitchFamily="49" charset="0"/>
                <a:cs typeface="Courier New" pitchFamily="49" charset="0"/>
              </a:rPr>
              <a:t>initmt</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0.0% |  0.000088 |       -- |     -- |    2.0 |MPI</a:t>
            </a:r>
          </a:p>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0.0% |  0.000087 | 0.000012 |  12.0% |    1.0 |</a:t>
            </a:r>
            <a:r>
              <a:rPr lang="en-US" sz="1000" dirty="0" err="1">
                <a:latin typeface="Courier New" pitchFamily="49" charset="0"/>
                <a:cs typeface="Courier New" pitchFamily="49" charset="0"/>
              </a:rPr>
              <a:t>mpi_finalize</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0.0% |  0.000001 | 0.000000 |  22.0% |    1.0 |</a:t>
            </a:r>
            <a:r>
              <a:rPr lang="en-US" sz="1000" dirty="0" err="1">
                <a:latin typeface="Courier New" pitchFamily="49" charset="0"/>
                <a:cs typeface="Courier New" pitchFamily="49" charset="0"/>
              </a:rPr>
              <a:t>mpi_init</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0.0% |  0.000044 |       -- |     -- |  203.1 |ETC</a:t>
            </a:r>
          </a:p>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0.0% |  0.000043 | 0.000086 |  67.9% |  203.1 |__</a:t>
            </a:r>
            <a:r>
              <a:rPr lang="en-US" sz="1000" dirty="0" err="1">
                <a:latin typeface="Courier New" pitchFamily="49" charset="0"/>
                <a:cs typeface="Courier New" pitchFamily="49" charset="0"/>
              </a:rPr>
              <a:t>libc_csu_init</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0.0% |  0.000001 | 0.000068 | 100.0% |    0.0 |_STOP2</a:t>
            </a:r>
          </a:p>
          <a:p>
            <a:r>
              <a:rPr lang="en-US" sz="1000" dirty="0">
                <a:latin typeface="Courier New" pitchFamily="49" charset="0"/>
                <a:cs typeface="Courier New" pitchFamily="49" charset="0"/>
              </a:rPr>
              <a:t>|================================================================</a:t>
            </a:r>
          </a:p>
          <a:p>
            <a:endParaRPr lang="en-US" dirty="0"/>
          </a:p>
        </p:txBody>
      </p:sp>
    </p:spTree>
    <p:extLst>
      <p:ext uri="{BB962C8B-B14F-4D97-AF65-F5344CB8AC3E}">
        <p14:creationId xmlns:p14="http://schemas.microsoft.com/office/powerpoint/2010/main" val="22281368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Loop Profile</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36</a:t>
            </a:fld>
            <a:endParaRPr lang="en-US"/>
          </a:p>
        </p:txBody>
      </p:sp>
      <p:sp>
        <p:nvSpPr>
          <p:cNvPr id="8" name="TextBox 7"/>
          <p:cNvSpPr txBox="1"/>
          <p:nvPr/>
        </p:nvSpPr>
        <p:spPr>
          <a:xfrm>
            <a:off x="609600" y="1143000"/>
            <a:ext cx="5801588" cy="4524315"/>
          </a:xfrm>
          <a:prstGeom prst="rect">
            <a:avLst/>
          </a:prstGeom>
          <a:noFill/>
        </p:spPr>
        <p:txBody>
          <a:bodyPr wrap="none" rtlCol="0">
            <a:spAutoFit/>
          </a:bodyPr>
          <a:lstStyle/>
          <a:p>
            <a:r>
              <a:rPr lang="en-US" sz="1000" dirty="0">
                <a:latin typeface="Courier New" pitchFamily="49" charset="0"/>
                <a:cs typeface="Courier New" pitchFamily="49" charset="0"/>
              </a:rPr>
              <a:t>Table 2:  Loop Stats by Function (from -</a:t>
            </a:r>
            <a:r>
              <a:rPr lang="en-US" sz="1000" dirty="0" err="1">
                <a:latin typeface="Courier New" pitchFamily="49" charset="0"/>
                <a:cs typeface="Courier New" pitchFamily="49" charset="0"/>
              </a:rPr>
              <a:t>hprofile_generate</a:t>
            </a:r>
            <a:r>
              <a:rPr lang="en-US" sz="1000" dirty="0">
                <a:latin typeface="Courier New" pitchFamily="49" charset="0"/>
                <a:cs typeface="Courier New" pitchFamily="49" charset="0"/>
              </a:rPr>
              <a:t>)</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Loop  |   Loop  |   Loop  |  Loop  |  Loop  |Function=/.LOOP[.]</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Incl</a:t>
            </a:r>
            <a:r>
              <a:rPr lang="en-US" sz="1000" dirty="0">
                <a:latin typeface="Courier New" pitchFamily="49" charset="0"/>
                <a:cs typeface="Courier New" pitchFamily="49" charset="0"/>
              </a:rPr>
              <a:t>  |    Hit  |  Trips  | Trips  | Trips  | PE=HIDE</a:t>
            </a:r>
          </a:p>
          <a:p>
            <a:r>
              <a:rPr lang="en-US" sz="1000" dirty="0">
                <a:latin typeface="Courier New" pitchFamily="49" charset="0"/>
                <a:cs typeface="Courier New" pitchFamily="49" charset="0"/>
              </a:rPr>
              <a:t>     Time  |         |    </a:t>
            </a:r>
            <a:r>
              <a:rPr lang="en-US" sz="1000" dirty="0" err="1">
                <a:latin typeface="Courier New" pitchFamily="49" charset="0"/>
                <a:cs typeface="Courier New" pitchFamily="49" charset="0"/>
              </a:rPr>
              <a:t>Avg</a:t>
            </a:r>
            <a:r>
              <a:rPr lang="en-US" sz="1000" dirty="0">
                <a:latin typeface="Courier New" pitchFamily="49" charset="0"/>
                <a:cs typeface="Courier New" pitchFamily="49" charset="0"/>
              </a:rPr>
              <a:t>  |   Min  |   Max  |</a:t>
            </a:r>
          </a:p>
          <a:p>
            <a:r>
              <a:rPr lang="en-US" sz="1000" dirty="0">
                <a:latin typeface="Courier New" pitchFamily="49" charset="0"/>
                <a:cs typeface="Courier New" pitchFamily="49" charset="0"/>
              </a:rPr>
              <a:t>    Total  |         |         |        |        |</a:t>
            </a:r>
          </a:p>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65.985609 |       2 | 269.500 |      0 |    536 |jacobi_.LOOP.1.li.206</a:t>
            </a:r>
          </a:p>
          <a:p>
            <a:r>
              <a:rPr lang="en-US" sz="1000" dirty="0">
                <a:latin typeface="Courier New" pitchFamily="49" charset="0"/>
                <a:cs typeface="Courier New" pitchFamily="49" charset="0"/>
              </a:rPr>
              <a:t>| 52.004289 |     539 | 127.500 |      0 |    128 |jacobi_.LOOP.2.li.209</a:t>
            </a:r>
          </a:p>
          <a:p>
            <a:r>
              <a:rPr lang="en-US" sz="1000" dirty="0">
                <a:latin typeface="Courier New" pitchFamily="49" charset="0"/>
                <a:cs typeface="Courier New" pitchFamily="49" charset="0"/>
              </a:rPr>
              <a:t>| 51.999616 |   68722 | 127.500 |      0 |    128 |jacobi_.LOOP.3.li.210</a:t>
            </a:r>
          </a:p>
          <a:p>
            <a:r>
              <a:rPr lang="en-US" sz="1000" dirty="0">
                <a:latin typeface="Courier New" pitchFamily="49" charset="0"/>
                <a:cs typeface="Courier New" pitchFamily="49" charset="0"/>
              </a:rPr>
              <a:t>| 51.523908 | 8762119 | 255.500 |      0 |    256 |jacobi_.LOOP.4.li.211</a:t>
            </a:r>
          </a:p>
          <a:p>
            <a:r>
              <a:rPr lang="en-US" sz="1000" dirty="0">
                <a:latin typeface="Courier New" pitchFamily="49" charset="0"/>
                <a:cs typeface="Courier New" pitchFamily="49" charset="0"/>
              </a:rPr>
              <a:t>|  8.474166 |     539 | 127.500 |      0 |    128 |jacobi_.LOOP.5.li.229</a:t>
            </a:r>
          </a:p>
          <a:p>
            <a:r>
              <a:rPr lang="en-US" sz="1000" dirty="0">
                <a:latin typeface="Courier New" pitchFamily="49" charset="0"/>
                <a:cs typeface="Courier New" pitchFamily="49" charset="0"/>
              </a:rPr>
              <a:t>|  8.470748 |   68722 | 127.500 |      0 |    128 |jacobi_.LOOP.6.li.230</a:t>
            </a:r>
          </a:p>
          <a:p>
            <a:r>
              <a:rPr lang="en-US" sz="1000" dirty="0">
                <a:latin typeface="Courier New" pitchFamily="49" charset="0"/>
                <a:cs typeface="Courier New" pitchFamily="49" charset="0"/>
              </a:rPr>
              <a:t>|  7.510744 | 8762119 | 255.500 |      0 |    256 |jacobi_.LOOP.7.li.231</a:t>
            </a:r>
          </a:p>
          <a:p>
            <a:r>
              <a:rPr lang="en-US" sz="1000" dirty="0">
                <a:latin typeface="Courier New" pitchFamily="49" charset="0"/>
                <a:cs typeface="Courier New" pitchFamily="49" charset="0"/>
              </a:rPr>
              <a:t>|  0.302805 |       1 |     131 |      0 |    131 |initmt_.LOOP.1.li.152</a:t>
            </a:r>
          </a:p>
          <a:p>
            <a:r>
              <a:rPr lang="en-US" sz="1000" dirty="0">
                <a:latin typeface="Courier New" pitchFamily="49" charset="0"/>
                <a:cs typeface="Courier New" pitchFamily="49" charset="0"/>
              </a:rPr>
              <a:t>|  0.302796 |     131 |     131 |      0 |    131 |initmt_.LOOP.2.li.153</a:t>
            </a:r>
          </a:p>
          <a:p>
            <a:r>
              <a:rPr lang="en-US" sz="1000" dirty="0">
                <a:latin typeface="Courier New" pitchFamily="49" charset="0"/>
                <a:cs typeface="Courier New" pitchFamily="49" charset="0"/>
              </a:rPr>
              <a:t>|  0.302007 |   17161 |     259 |      0 |    259 |initmt_.LOOP.3.li.154</a:t>
            </a:r>
          </a:p>
          <a:p>
            <a:r>
              <a:rPr lang="en-US" sz="1000" dirty="0">
                <a:latin typeface="Courier New" pitchFamily="49" charset="0"/>
                <a:cs typeface="Courier New" pitchFamily="49" charset="0"/>
              </a:rPr>
              <a:t>|  0.153160 |       1 | 129.500 |      0 |    130 |initmt_.LOOP.4.li.173</a:t>
            </a:r>
          </a:p>
          <a:p>
            <a:r>
              <a:rPr lang="en-US" sz="1000" dirty="0">
                <a:latin typeface="Courier New" pitchFamily="49" charset="0"/>
                <a:cs typeface="Courier New" pitchFamily="49" charset="0"/>
              </a:rPr>
              <a:t>|  0.153145 | 129.500 | 129.500 |      0 |    130 |initmt_.LOOP.5.li.174</a:t>
            </a:r>
          </a:p>
          <a:p>
            <a:r>
              <a:rPr lang="en-US" sz="1000" dirty="0">
                <a:latin typeface="Courier New" pitchFamily="49" charset="0"/>
                <a:cs typeface="Courier New" pitchFamily="49" charset="0"/>
              </a:rPr>
              <a:t>|  0.152091 |   16770 | 257.500 |      0 |    258 |initmt_.LOOP.6.li.175</a:t>
            </a:r>
          </a:p>
          <a:p>
            <a:r>
              <a:rPr lang="en-US" sz="1000" dirty="0">
                <a:latin typeface="Courier New" pitchFamily="49" charset="0"/>
                <a:cs typeface="Courier New" pitchFamily="49" charset="0"/>
              </a:rPr>
              <a:t>|  0.000000 |       1 |       4 |      0 |      4 |initmax_.LOOP.1.li.350</a:t>
            </a:r>
          </a:p>
          <a:p>
            <a:r>
              <a:rPr lang="en-US" sz="1000" dirty="0">
                <a:latin typeface="Courier New" pitchFamily="49" charset="0"/>
                <a:cs typeface="Courier New" pitchFamily="49" charset="0"/>
              </a:rPr>
              <a:t>|  0.000000 |       1 |       4 |      0 |      4 |initmax_.LOOP.3.li.365</a:t>
            </a:r>
          </a:p>
          <a:p>
            <a:r>
              <a:rPr lang="en-US" sz="1000" dirty="0">
                <a:latin typeface="Courier New" pitchFamily="49" charset="0"/>
                <a:cs typeface="Courier New" pitchFamily="49" charset="0"/>
              </a:rPr>
              <a:t>|  0.000000 |       1 |       4 |      0 |      4 |initmax_.LOOP.5.li.380</a:t>
            </a:r>
          </a:p>
          <a:p>
            <a:r>
              <a:rPr lang="en-US" sz="1000" dirty="0">
                <a:latin typeface="Courier New" pitchFamily="49" charset="0"/>
                <a:cs typeface="Courier New" pitchFamily="49" charset="0"/>
              </a:rPr>
              <a:t>|  0.000000 |       1 |       4 |      0 |      4 |initmax_.LOOP.6.li.387</a:t>
            </a:r>
          </a:p>
          <a:p>
            <a:r>
              <a:rPr lang="en-US" sz="1000" dirty="0">
                <a:latin typeface="Courier New" pitchFamily="49" charset="0"/>
                <a:cs typeface="Courier New" pitchFamily="49" charset="0"/>
              </a:rPr>
              <a:t>|  0.000000 |       1 |       4 |      0 |      4 |initmax_.LOOP.4.li.372</a:t>
            </a:r>
          </a:p>
          <a:p>
            <a:r>
              <a:rPr lang="en-US" sz="1000" dirty="0">
                <a:latin typeface="Courier New" pitchFamily="49" charset="0"/>
                <a:cs typeface="Courier New" pitchFamily="49" charset="0"/>
              </a:rPr>
              <a:t>|  0.000000 |       1 |       4 |      0 |      4 |initmax_.LOOP.2.li.357</a:t>
            </a:r>
          </a:p>
          <a:p>
            <a:r>
              <a:rPr lang="en-US" sz="1000" dirty="0">
                <a:latin typeface="Courier New" pitchFamily="49" charset="0"/>
                <a:cs typeface="Courier New" pitchFamily="49" charset="0"/>
              </a:rPr>
              <a:t>|=======================================================================</a:t>
            </a:r>
          </a:p>
          <a:p>
            <a:endParaRPr lang="en-US" dirty="0"/>
          </a:p>
        </p:txBody>
      </p:sp>
    </p:spTree>
    <p:extLst>
      <p:ext uri="{BB962C8B-B14F-4D97-AF65-F5344CB8AC3E}">
        <p14:creationId xmlns:p14="http://schemas.microsoft.com/office/powerpoint/2010/main" val="28924885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Step 2</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37</a:t>
            </a:fld>
            <a:endParaRPr lang="en-US"/>
          </a:p>
        </p:txBody>
      </p:sp>
      <p:sp>
        <p:nvSpPr>
          <p:cNvPr id="8" name="Subtitle 7"/>
          <p:cNvSpPr>
            <a:spLocks noGrp="1"/>
          </p:cNvSpPr>
          <p:nvPr>
            <p:ph type="subTitle" idx="1"/>
          </p:nvPr>
        </p:nvSpPr>
        <p:spPr/>
        <p:txBody>
          <a:bodyPr/>
          <a:lstStyle/>
          <a:p>
            <a:r>
              <a:rPr lang="en-US" dirty="0" smtClean="0"/>
              <a:t>Use Reveal to scope the major computational loops</a:t>
            </a:r>
            <a:endParaRPr lang="en-US" dirty="0"/>
          </a:p>
        </p:txBody>
      </p:sp>
    </p:spTree>
    <p:extLst>
      <p:ext uri="{BB962C8B-B14F-4D97-AF65-F5344CB8AC3E}">
        <p14:creationId xmlns:p14="http://schemas.microsoft.com/office/powerpoint/2010/main" val="18142335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OpenMP</a:t>
            </a:r>
            <a:r>
              <a:rPr lang="en-US" dirty="0" smtClean="0"/>
              <a:t> directives on loop</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38</a:t>
            </a:fld>
            <a:endParaRPr lang="en-US"/>
          </a:p>
        </p:txBody>
      </p:sp>
      <p:sp>
        <p:nvSpPr>
          <p:cNvPr id="8" name="TextBox 7"/>
          <p:cNvSpPr txBox="1"/>
          <p:nvPr/>
        </p:nvSpPr>
        <p:spPr>
          <a:xfrm>
            <a:off x="609600" y="1143000"/>
            <a:ext cx="5339923" cy="4062651"/>
          </a:xfrm>
          <a:prstGeom prst="rect">
            <a:avLst/>
          </a:prstGeom>
          <a:noFill/>
        </p:spPr>
        <p:txBody>
          <a:bodyPr wrap="none" rtlCol="0">
            <a:spAutoFit/>
          </a:bodyPr>
          <a:lstStyle/>
          <a:p>
            <a:r>
              <a:rPr lang="en-US" sz="1000" dirty="0">
                <a:latin typeface="Courier New" pitchFamily="49" charset="0"/>
                <a:cs typeface="Courier New" pitchFamily="49" charset="0"/>
              </a:rPr>
              <a:t>! Directive inserted by Cray Reveal.  May be incomplete.</a:t>
            </a:r>
          </a:p>
          <a:p>
            <a:r>
              <a:rPr lang="en-US" sz="1000" dirty="0">
                <a:latin typeface="Courier New" pitchFamily="49" charset="0"/>
                <a:cs typeface="Courier New" pitchFamily="49" charset="0"/>
              </a:rPr>
              <a:t>!$OMP  parallel do default(none)</a:t>
            </a:r>
          </a:p>
          <a:p>
            <a:r>
              <a:rPr lang="en-US" sz="1000" dirty="0">
                <a:latin typeface="Courier New" pitchFamily="49" charset="0"/>
                <a:cs typeface="Courier New" pitchFamily="49" charset="0"/>
              </a:rPr>
              <a:t>!$OMP&amp;   private (i,j,k,s0,ss)</a:t>
            </a:r>
          </a:p>
          <a:p>
            <a:r>
              <a:rPr lang="en-US" sz="1000" dirty="0">
                <a:latin typeface="Courier New" pitchFamily="49" charset="0"/>
                <a:cs typeface="Courier New" pitchFamily="49" charset="0"/>
              </a:rPr>
              <a:t>!$OMP&amp;   shared  (a,b,bnd,c,imax,jmax,kmax,omega,p,wrk1,wrk2)</a:t>
            </a:r>
          </a:p>
          <a:p>
            <a:r>
              <a:rPr lang="en-US" sz="1000" dirty="0">
                <a:latin typeface="Courier New" pitchFamily="49" charset="0"/>
                <a:cs typeface="Courier New" pitchFamily="49" charset="0"/>
              </a:rPr>
              <a:t>!$OMP&amp;   reduction (+:</a:t>
            </a:r>
            <a:r>
              <a:rPr lang="en-US" sz="1000" dirty="0" err="1">
                <a:latin typeface="Courier New" pitchFamily="49" charset="0"/>
                <a:cs typeface="Courier New" pitchFamily="49" charset="0"/>
              </a:rPr>
              <a:t>wgosa</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DO K=2,kmax-1</a:t>
            </a:r>
          </a:p>
          <a:p>
            <a:r>
              <a:rPr lang="en-US" sz="1000" dirty="0">
                <a:latin typeface="Courier New" pitchFamily="49" charset="0"/>
                <a:cs typeface="Courier New" pitchFamily="49" charset="0"/>
              </a:rPr>
              <a:t>            DO J=2,jmax-1</a:t>
            </a:r>
          </a:p>
          <a:p>
            <a:r>
              <a:rPr lang="en-US" sz="1000" dirty="0">
                <a:latin typeface="Courier New" pitchFamily="49" charset="0"/>
                <a:cs typeface="Courier New" pitchFamily="49" charset="0"/>
              </a:rPr>
              <a:t>               DO I=2,imax-1</a:t>
            </a:r>
          </a:p>
          <a:p>
            <a:r>
              <a:rPr lang="en-US" sz="1000" dirty="0">
                <a:latin typeface="Courier New" pitchFamily="49" charset="0"/>
                <a:cs typeface="Courier New" pitchFamily="49" charset="0"/>
              </a:rPr>
              <a:t>                  S0=a(I,J,K,1)*p(I+1,J,K)+a(I,J,K,2)*p(I,J+1,K)</a:t>
            </a:r>
          </a:p>
          <a:p>
            <a:r>
              <a:rPr lang="en-US" sz="1000" dirty="0">
                <a:latin typeface="Courier New" pitchFamily="49" charset="0"/>
                <a:cs typeface="Courier New" pitchFamily="49" charset="0"/>
              </a:rPr>
              <a:t>     1                 +a(I,J,K,3)*p(I,J,K+1)</a:t>
            </a:r>
          </a:p>
          <a:p>
            <a:r>
              <a:rPr lang="en-US" sz="1000" dirty="0">
                <a:latin typeface="Courier New" pitchFamily="49" charset="0"/>
                <a:cs typeface="Courier New" pitchFamily="49" charset="0"/>
              </a:rPr>
              <a:t>     2                 +b(I,J,K,1)*(p(I+1,J+1,K)-p(I+1,J-1,K)</a:t>
            </a:r>
          </a:p>
          <a:p>
            <a:r>
              <a:rPr lang="en-US" sz="1000" dirty="0">
                <a:latin typeface="Courier New" pitchFamily="49" charset="0"/>
                <a:cs typeface="Courier New" pitchFamily="49" charset="0"/>
              </a:rPr>
              <a:t>     3                 -p(I-1,J+1,K)+p(I-1,J-1,K))</a:t>
            </a:r>
          </a:p>
          <a:p>
            <a:r>
              <a:rPr lang="en-US" sz="1000" dirty="0">
                <a:latin typeface="Courier New" pitchFamily="49" charset="0"/>
                <a:cs typeface="Courier New" pitchFamily="49" charset="0"/>
              </a:rPr>
              <a:t>     4                 +b(I,J,K,2)*(p(I,J+1,K+1)-p(I,J-1,K+1)</a:t>
            </a:r>
          </a:p>
          <a:p>
            <a:r>
              <a:rPr lang="en-US" sz="1000" dirty="0">
                <a:latin typeface="Courier New" pitchFamily="49" charset="0"/>
                <a:cs typeface="Courier New" pitchFamily="49" charset="0"/>
              </a:rPr>
              <a:t>     5                 -p(I,J+1,K-1)+p(I,J-1,K-1))</a:t>
            </a:r>
          </a:p>
          <a:p>
            <a:r>
              <a:rPr lang="en-US" sz="1000" dirty="0">
                <a:latin typeface="Courier New" pitchFamily="49" charset="0"/>
                <a:cs typeface="Courier New" pitchFamily="49" charset="0"/>
              </a:rPr>
              <a:t>     6                 +b(I,J,K,3)*(p(I+1,J,K+1)-p(I-1,J,K+1)</a:t>
            </a:r>
          </a:p>
          <a:p>
            <a:r>
              <a:rPr lang="en-US" sz="1000" dirty="0">
                <a:latin typeface="Courier New" pitchFamily="49" charset="0"/>
                <a:cs typeface="Courier New" pitchFamily="49" charset="0"/>
              </a:rPr>
              <a:t>     7                 -p(I+1,J,K-1)+p(I-1,J,K-1))</a:t>
            </a:r>
          </a:p>
          <a:p>
            <a:r>
              <a:rPr lang="en-US" sz="1000" dirty="0">
                <a:latin typeface="Courier New" pitchFamily="49" charset="0"/>
                <a:cs typeface="Courier New" pitchFamily="49" charset="0"/>
              </a:rPr>
              <a:t>     8                 +c(I,J,K,1)*p(I-1,J,K)+c(I,J,K,2)*p(I,J-1,K)</a:t>
            </a:r>
          </a:p>
          <a:p>
            <a:r>
              <a:rPr lang="en-US" sz="1000" dirty="0">
                <a:latin typeface="Courier New" pitchFamily="49" charset="0"/>
                <a:cs typeface="Courier New" pitchFamily="49" charset="0"/>
              </a:rPr>
              <a:t>     9                 +c(I,J,K,3)*p(I,J,K-1)+wrk1(I,J,K)</a:t>
            </a:r>
          </a:p>
          <a:p>
            <a:r>
              <a:rPr lang="en-US" sz="1000" dirty="0">
                <a:latin typeface="Courier New" pitchFamily="49" charset="0"/>
                <a:cs typeface="Courier New" pitchFamily="49" charset="0"/>
              </a:rPr>
              <a:t>                  SS=(S0*a(I,J,K,4)-p(I,J,K))*</a:t>
            </a:r>
            <a:r>
              <a:rPr lang="en-US" sz="1000" dirty="0" err="1">
                <a:latin typeface="Courier New" pitchFamily="49" charset="0"/>
                <a:cs typeface="Courier New" pitchFamily="49" charset="0"/>
              </a:rPr>
              <a:t>bnd</a:t>
            </a:r>
            <a:r>
              <a:rPr lang="en-US" sz="1000" dirty="0">
                <a:latin typeface="Courier New" pitchFamily="49" charset="0"/>
                <a:cs typeface="Courier New" pitchFamily="49" charset="0"/>
              </a:rPr>
              <a:t>(I,J,K)</a:t>
            </a:r>
          </a:p>
          <a:p>
            <a:r>
              <a:rPr lang="en-US" sz="1000" dirty="0">
                <a:latin typeface="Courier New" pitchFamily="49" charset="0"/>
                <a:cs typeface="Courier New" pitchFamily="49" charset="0"/>
              </a:rPr>
              <a:t>                  WGOSA=WGOSA+SS*SS</a:t>
            </a:r>
          </a:p>
          <a:p>
            <a:r>
              <a:rPr lang="en-US" sz="1000" dirty="0">
                <a:latin typeface="Courier New" pitchFamily="49" charset="0"/>
                <a:cs typeface="Courier New" pitchFamily="49" charset="0"/>
              </a:rPr>
              <a:t>                  wrk2(I,J,K)=p(I,J,K)+OMEGA *SS</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endParaRPr lang="en-US" dirty="0"/>
          </a:p>
        </p:txBody>
      </p:sp>
    </p:spTree>
    <p:extLst>
      <p:ext uri="{BB962C8B-B14F-4D97-AF65-F5344CB8AC3E}">
        <p14:creationId xmlns:p14="http://schemas.microsoft.com/office/powerpoint/2010/main" val="2943166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OpenMP</a:t>
            </a:r>
            <a:r>
              <a:rPr lang="en-US" dirty="0" smtClean="0"/>
              <a:t> directives on loop – compiler listing</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39</a:t>
            </a:fld>
            <a:endParaRPr lang="en-US"/>
          </a:p>
        </p:txBody>
      </p:sp>
      <p:sp>
        <p:nvSpPr>
          <p:cNvPr id="8" name="TextBox 7"/>
          <p:cNvSpPr txBox="1"/>
          <p:nvPr/>
        </p:nvSpPr>
        <p:spPr>
          <a:xfrm>
            <a:off x="609600" y="1143000"/>
            <a:ext cx="7263527" cy="3785652"/>
          </a:xfrm>
          <a:prstGeom prst="rect">
            <a:avLst/>
          </a:prstGeom>
          <a:noFill/>
        </p:spPr>
        <p:txBody>
          <a:bodyPr wrap="none" rtlCol="0">
            <a:spAutoFit/>
          </a:bodyPr>
          <a:lstStyle/>
          <a:p>
            <a:r>
              <a:rPr lang="en-US" sz="1000" dirty="0">
                <a:latin typeface="Courier New" pitchFamily="49" charset="0"/>
                <a:cs typeface="Courier New" pitchFamily="49" charset="0"/>
              </a:rPr>
              <a:t> 213.    1              ! Directive inserted by Cray Reveal.  May be incomplete.</a:t>
            </a:r>
          </a:p>
          <a:p>
            <a:r>
              <a:rPr lang="en-US" sz="1000" dirty="0">
                <a:latin typeface="Courier New" pitchFamily="49" charset="0"/>
                <a:cs typeface="Courier New" pitchFamily="49" charset="0"/>
              </a:rPr>
              <a:t>  214.  + 1              !$OMP  parallel do default(none)</a:t>
            </a:r>
          </a:p>
          <a:p>
            <a:r>
              <a:rPr lang="en-US" sz="1000" dirty="0">
                <a:latin typeface="Courier New" pitchFamily="49" charset="0"/>
                <a:cs typeface="Courier New" pitchFamily="49" charset="0"/>
              </a:rPr>
              <a:t>  215.    1              !$OMP&amp;   private (i,j,k,s0,ss)</a:t>
            </a:r>
          </a:p>
          <a:p>
            <a:r>
              <a:rPr lang="en-US" sz="1000" dirty="0">
                <a:latin typeface="Courier New" pitchFamily="49" charset="0"/>
                <a:cs typeface="Courier New" pitchFamily="49" charset="0"/>
              </a:rPr>
              <a:t>  216.    1              !$OMP&amp;   shared  (a,b,bnd,c,imax,jmax,kmax,omega,p,wrk1,wrk2)</a:t>
            </a:r>
          </a:p>
          <a:p>
            <a:r>
              <a:rPr lang="en-US" sz="1000" dirty="0">
                <a:latin typeface="Courier New" pitchFamily="49" charset="0"/>
                <a:cs typeface="Courier New" pitchFamily="49" charset="0"/>
              </a:rPr>
              <a:t>  217.    1              !$OMP&amp;   reduction (+:</a:t>
            </a:r>
            <a:r>
              <a:rPr lang="en-US" sz="1000" dirty="0" err="1">
                <a:latin typeface="Courier New" pitchFamily="49" charset="0"/>
                <a:cs typeface="Courier New" pitchFamily="49" charset="0"/>
              </a:rPr>
              <a:t>wgosa</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218.  + 1 m----------&lt;          DO K=2,kmax-1</a:t>
            </a:r>
          </a:p>
          <a:p>
            <a:r>
              <a:rPr lang="en-US" sz="1000" dirty="0">
                <a:latin typeface="Courier New" pitchFamily="49" charset="0"/>
                <a:cs typeface="Courier New" pitchFamily="49" charset="0"/>
              </a:rPr>
              <a:t>  219.  + 1 m 3--------&lt;             DO J=2,jmax-1</a:t>
            </a:r>
          </a:p>
          <a:p>
            <a:r>
              <a:rPr lang="en-US" sz="1000" dirty="0">
                <a:latin typeface="Courier New" pitchFamily="49" charset="0"/>
                <a:cs typeface="Courier New" pitchFamily="49" charset="0"/>
              </a:rPr>
              <a:t>  220.    1 m 3 Vr3----&lt;                DO I=2,imax-1</a:t>
            </a:r>
          </a:p>
          <a:p>
            <a:r>
              <a:rPr lang="en-US" sz="1000" dirty="0">
                <a:latin typeface="Courier New" pitchFamily="49" charset="0"/>
                <a:cs typeface="Courier New" pitchFamily="49" charset="0"/>
              </a:rPr>
              <a:t>  221.    1 m 3 Vr3                        S0=a(I,J,K,1)*p(I+1,J,K)+a(I,J,K,2)*p(I,J+1,K)</a:t>
            </a:r>
          </a:p>
          <a:p>
            <a:r>
              <a:rPr lang="en-US" sz="1000" dirty="0">
                <a:latin typeface="Courier New" pitchFamily="49" charset="0"/>
                <a:cs typeface="Courier New" pitchFamily="49" charset="0"/>
              </a:rPr>
              <a:t>  222.    1 m 3 Vr3           1                 +a(I,J,K,3)*p(I,J,K+1)</a:t>
            </a:r>
          </a:p>
          <a:p>
            <a:r>
              <a:rPr lang="en-US" sz="1000" dirty="0">
                <a:latin typeface="Courier New" pitchFamily="49" charset="0"/>
                <a:cs typeface="Courier New" pitchFamily="49" charset="0"/>
              </a:rPr>
              <a:t>  223.    1 m 3 Vr3           2                 +b(I,J,K,1)*(p(I+1,J+1,K)-p(I+1,J-1,K)</a:t>
            </a:r>
          </a:p>
          <a:p>
            <a:r>
              <a:rPr lang="en-US" sz="1000" dirty="0">
                <a:latin typeface="Courier New" pitchFamily="49" charset="0"/>
                <a:cs typeface="Courier New" pitchFamily="49" charset="0"/>
              </a:rPr>
              <a:t>  224.    1 m 3 Vr3           3                 -p(I-1,J+1,K)+p(I-1,J-1,K))</a:t>
            </a:r>
          </a:p>
          <a:p>
            <a:r>
              <a:rPr lang="en-US" sz="1000" dirty="0">
                <a:latin typeface="Courier New" pitchFamily="49" charset="0"/>
                <a:cs typeface="Courier New" pitchFamily="49" charset="0"/>
              </a:rPr>
              <a:t>  225.    1 m 3 Vr3           4                 +b(I,J,K,2)*(p(I,J+1,K+1)-p(I,J-1,K+1)</a:t>
            </a:r>
          </a:p>
          <a:p>
            <a:r>
              <a:rPr lang="en-US" sz="1000" dirty="0">
                <a:latin typeface="Courier New" pitchFamily="49" charset="0"/>
                <a:cs typeface="Courier New" pitchFamily="49" charset="0"/>
              </a:rPr>
              <a:t>  226.    1 m 3 Vr3           5                 -p(I,J+1,K-1)+p(I,J-1,K-1))</a:t>
            </a:r>
          </a:p>
          <a:p>
            <a:r>
              <a:rPr lang="en-US" sz="1000" dirty="0">
                <a:latin typeface="Courier New" pitchFamily="49" charset="0"/>
                <a:cs typeface="Courier New" pitchFamily="49" charset="0"/>
              </a:rPr>
              <a:t>  227.    1 m 3 Vr3           6                 +b(I,J,K,3)*(p(I+1,J,K+1)-p(I-1,J,K+1)</a:t>
            </a:r>
          </a:p>
          <a:p>
            <a:r>
              <a:rPr lang="en-US" sz="1000" dirty="0">
                <a:latin typeface="Courier New" pitchFamily="49" charset="0"/>
                <a:cs typeface="Courier New" pitchFamily="49" charset="0"/>
              </a:rPr>
              <a:t>  228.    1 m 3 Vr3           7                 -p(I+1,J,K-1)+p(I-1,J,K-1))</a:t>
            </a:r>
          </a:p>
          <a:p>
            <a:r>
              <a:rPr lang="en-US" sz="1000" dirty="0">
                <a:latin typeface="Courier New" pitchFamily="49" charset="0"/>
                <a:cs typeface="Courier New" pitchFamily="49" charset="0"/>
              </a:rPr>
              <a:t>  229.    1 m 3 Vr3           8                 +c(I,J,K,1)*p(I-1,J,K)+c(I,J,K,2)*p(I,J-1,K)</a:t>
            </a:r>
          </a:p>
          <a:p>
            <a:r>
              <a:rPr lang="en-US" sz="1000" dirty="0">
                <a:latin typeface="Courier New" pitchFamily="49" charset="0"/>
                <a:cs typeface="Courier New" pitchFamily="49" charset="0"/>
              </a:rPr>
              <a:t>  230.    1 m 3 Vr3           9                 +c(I,J,K,3)*p(I,J,K-1)+wrk1(I,J,K)</a:t>
            </a:r>
          </a:p>
          <a:p>
            <a:r>
              <a:rPr lang="en-US" sz="1000" dirty="0">
                <a:latin typeface="Courier New" pitchFamily="49" charset="0"/>
                <a:cs typeface="Courier New" pitchFamily="49" charset="0"/>
              </a:rPr>
              <a:t>  231.    1 m 3 Vr3                        SS=(S0*a(I,J,K,4)-p(I,J,K))*</a:t>
            </a:r>
            <a:r>
              <a:rPr lang="en-US" sz="1000" dirty="0" err="1">
                <a:latin typeface="Courier New" pitchFamily="49" charset="0"/>
                <a:cs typeface="Courier New" pitchFamily="49" charset="0"/>
              </a:rPr>
              <a:t>bnd</a:t>
            </a:r>
            <a:r>
              <a:rPr lang="en-US" sz="1000" dirty="0">
                <a:latin typeface="Courier New" pitchFamily="49" charset="0"/>
                <a:cs typeface="Courier New" pitchFamily="49" charset="0"/>
              </a:rPr>
              <a:t>(I,J,K)</a:t>
            </a:r>
          </a:p>
          <a:p>
            <a:r>
              <a:rPr lang="en-US" sz="1000" dirty="0">
                <a:latin typeface="Courier New" pitchFamily="49" charset="0"/>
                <a:cs typeface="Courier New" pitchFamily="49" charset="0"/>
              </a:rPr>
              <a:t>  232.    1 m 3 Vr3                        WGOSA=WGOSA+SS*SS</a:t>
            </a:r>
          </a:p>
          <a:p>
            <a:r>
              <a:rPr lang="en-US" sz="1000" dirty="0">
                <a:latin typeface="Courier New" pitchFamily="49" charset="0"/>
                <a:cs typeface="Courier New" pitchFamily="49" charset="0"/>
              </a:rPr>
              <a:t>  233.    1 m 3 Vr3                        wrk2(I,J,K)=p(I,J,K)+OMEGA *SS</a:t>
            </a:r>
          </a:p>
          <a:p>
            <a:r>
              <a:rPr lang="en-US" sz="1000" dirty="0">
                <a:latin typeface="Courier New" pitchFamily="49" charset="0"/>
                <a:cs typeface="Courier New" pitchFamily="49" charset="0"/>
              </a:rPr>
              <a:t>  234.    1 m 3 Vr3----&gt;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235.    1 m 3--------&gt;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236.    1 m----------&gt;          </a:t>
            </a:r>
            <a:r>
              <a:rPr lang="en-US" sz="1000" dirty="0" err="1">
                <a:latin typeface="Courier New" pitchFamily="49" charset="0"/>
                <a:cs typeface="Courier New" pitchFamily="49" charset="0"/>
              </a:rPr>
              <a:t>enddo</a:t>
            </a:r>
            <a:endParaRPr lang="en-US" dirty="0"/>
          </a:p>
        </p:txBody>
      </p:sp>
    </p:spTree>
    <p:extLst>
      <p:ext uri="{BB962C8B-B14F-4D97-AF65-F5344CB8AC3E}">
        <p14:creationId xmlns:p14="http://schemas.microsoft.com/office/powerpoint/2010/main" val="22974419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Outline of Workshop</a:t>
            </a:r>
            <a:endParaRPr lang="en-US" dirty="0"/>
          </a:p>
        </p:txBody>
      </p:sp>
      <p:sp>
        <p:nvSpPr>
          <p:cNvPr id="5" name="Date Placeholder 4"/>
          <p:cNvSpPr>
            <a:spLocks noGrp="1"/>
          </p:cNvSpPr>
          <p:nvPr>
            <p:ph type="dt" sz="half" idx="10"/>
          </p:nvPr>
        </p:nvSpPr>
        <p:spPr/>
        <p:txBody>
          <a:bodyPr/>
          <a:lstStyle/>
          <a:p>
            <a:r>
              <a:rPr lang="en-US" smtClean="0"/>
              <a:t>7/15/2013</a:t>
            </a:r>
            <a:endParaRPr lang="en-US"/>
          </a:p>
        </p:txBody>
      </p:sp>
      <p:sp>
        <p:nvSpPr>
          <p:cNvPr id="7" name="Footer Placeholder 6"/>
          <p:cNvSpPr>
            <a:spLocks noGrp="1"/>
          </p:cNvSpPr>
          <p:nvPr>
            <p:ph type="ftr" sz="quarter" idx="11"/>
          </p:nvPr>
        </p:nvSpPr>
        <p:spPr/>
        <p:txBody>
          <a:bodyPr/>
          <a:lstStyle/>
          <a:p>
            <a:r>
              <a:rPr lang="en-US" smtClean="0"/>
              <a:t>ORNL - Titan - OpenACC Worrkshop</a:t>
            </a:r>
            <a:endParaRPr lang="en-US"/>
          </a:p>
        </p:txBody>
      </p:sp>
      <p:sp>
        <p:nvSpPr>
          <p:cNvPr id="6" name="Slide Number Placeholder 5"/>
          <p:cNvSpPr>
            <a:spLocks noGrp="1"/>
          </p:cNvSpPr>
          <p:nvPr>
            <p:ph type="sldNum" sz="quarter" idx="4"/>
          </p:nvPr>
        </p:nvSpPr>
        <p:spPr/>
        <p:txBody>
          <a:bodyPr/>
          <a:lstStyle/>
          <a:p>
            <a:fld id="{F040BB64-8804-472C-89C9-1468A4B407E9}" type="slidenum">
              <a:rPr lang="en-US" smtClean="0"/>
              <a:pPr/>
              <a:t>4</a:t>
            </a:fld>
            <a:endParaRPr lang="en-US"/>
          </a:p>
        </p:txBody>
      </p:sp>
      <p:sp>
        <p:nvSpPr>
          <p:cNvPr id="2" name="Content Placeholder 1"/>
          <p:cNvSpPr>
            <a:spLocks noGrp="1"/>
          </p:cNvSpPr>
          <p:nvPr>
            <p:ph sz="quarter" idx="13"/>
          </p:nvPr>
        </p:nvSpPr>
        <p:spPr/>
        <p:txBody>
          <a:bodyPr>
            <a:normAutofit/>
          </a:bodyPr>
          <a:lstStyle/>
          <a:p>
            <a:r>
              <a:rPr lang="en-US" dirty="0" smtClean="0"/>
              <a:t>Tuesday Morning </a:t>
            </a:r>
          </a:p>
          <a:p>
            <a:pPr lvl="1"/>
            <a:r>
              <a:rPr lang="en-US" dirty="0" smtClean="0"/>
              <a:t>Architecture of the XK7 (Jeff Larkin)</a:t>
            </a:r>
          </a:p>
          <a:p>
            <a:pPr lvl="1"/>
            <a:r>
              <a:rPr lang="en-US" dirty="0" smtClean="0"/>
              <a:t>Reveal demonstration  (Heidi Poxon)</a:t>
            </a:r>
          </a:p>
          <a:p>
            <a:pPr lvl="1"/>
            <a:r>
              <a:rPr lang="en-US" dirty="0" err="1" smtClean="0"/>
              <a:t>OpenMP</a:t>
            </a:r>
            <a:r>
              <a:rPr lang="en-US" dirty="0"/>
              <a:t> </a:t>
            </a:r>
            <a:r>
              <a:rPr lang="en-US" dirty="0" smtClean="0"/>
              <a:t>issues (John Levesque)</a:t>
            </a:r>
          </a:p>
          <a:p>
            <a:r>
              <a:rPr lang="en-US" dirty="0" smtClean="0"/>
              <a:t>Tuesday Afternoon</a:t>
            </a:r>
          </a:p>
          <a:p>
            <a:pPr lvl="1"/>
            <a:r>
              <a:rPr lang="en-US" dirty="0" smtClean="0"/>
              <a:t>Use Reveal on your application and get the best </a:t>
            </a:r>
            <a:r>
              <a:rPr lang="en-US" dirty="0" err="1" smtClean="0"/>
              <a:t>OpenMP</a:t>
            </a:r>
            <a:r>
              <a:rPr lang="en-US" dirty="0" smtClean="0"/>
              <a:t> parallelization </a:t>
            </a:r>
          </a:p>
        </p:txBody>
      </p:sp>
    </p:spTree>
    <p:extLst>
      <p:ext uri="{BB962C8B-B14F-4D97-AF65-F5344CB8AC3E}">
        <p14:creationId xmlns:p14="http://schemas.microsoft.com/office/powerpoint/2010/main" val="22511799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OpenMP</a:t>
            </a:r>
            <a:r>
              <a:rPr lang="en-US" dirty="0" smtClean="0"/>
              <a:t> Version 1 versus Version 2</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40</a:t>
            </a:fld>
            <a:endParaRPr lang="en-US"/>
          </a:p>
        </p:txBody>
      </p:sp>
      <p:sp>
        <p:nvSpPr>
          <p:cNvPr id="7" name="Content Placeholder 6"/>
          <p:cNvSpPr>
            <a:spLocks noGrp="1"/>
          </p:cNvSpPr>
          <p:nvPr>
            <p:ph sz="quarter" idx="13"/>
          </p:nvPr>
        </p:nvSpPr>
        <p:spPr/>
        <p:txBody>
          <a:bodyPr/>
          <a:lstStyle/>
          <a:p>
            <a:r>
              <a:rPr lang="en-US" dirty="0" smtClean="0"/>
              <a:t>Version 1 only had the </a:t>
            </a:r>
            <a:r>
              <a:rPr lang="en-US" dirty="0" err="1" smtClean="0"/>
              <a:t>OpenMP</a:t>
            </a:r>
            <a:r>
              <a:rPr lang="en-US" dirty="0" smtClean="0"/>
              <a:t> on the major kernel</a:t>
            </a:r>
          </a:p>
          <a:p>
            <a:r>
              <a:rPr lang="en-US" dirty="0" smtClean="0"/>
              <a:t>Version 2 had </a:t>
            </a:r>
            <a:r>
              <a:rPr lang="en-US" dirty="0" err="1" smtClean="0"/>
              <a:t>OpenMP</a:t>
            </a:r>
            <a:r>
              <a:rPr lang="en-US" dirty="0" smtClean="0"/>
              <a:t> on initialization</a:t>
            </a:r>
          </a:p>
          <a:p>
            <a:pPr lvl="1"/>
            <a:r>
              <a:rPr lang="en-US" dirty="0" smtClean="0"/>
              <a:t>Helps on memory layout</a:t>
            </a:r>
          </a:p>
          <a:p>
            <a:r>
              <a:rPr lang="en-US" dirty="0" smtClean="0"/>
              <a:t>Version 2 had </a:t>
            </a:r>
            <a:r>
              <a:rPr lang="en-US" dirty="0" err="1" smtClean="0"/>
              <a:t>OpenMP</a:t>
            </a:r>
            <a:r>
              <a:rPr lang="en-US" dirty="0" smtClean="0"/>
              <a:t> on copy loop</a:t>
            </a:r>
            <a:endParaRPr lang="en-US" dirty="0"/>
          </a:p>
        </p:txBody>
      </p:sp>
    </p:spTree>
    <p:extLst>
      <p:ext uri="{BB962C8B-B14F-4D97-AF65-F5344CB8AC3E}">
        <p14:creationId xmlns:p14="http://schemas.microsoft.com/office/powerpoint/2010/main" val="13227295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Step 3</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41</a:t>
            </a:fld>
            <a:endParaRPr lang="en-US"/>
          </a:p>
        </p:txBody>
      </p:sp>
      <p:sp>
        <p:nvSpPr>
          <p:cNvPr id="8" name="Subtitle 7"/>
          <p:cNvSpPr>
            <a:spLocks noGrp="1"/>
          </p:cNvSpPr>
          <p:nvPr>
            <p:ph type="subTitle" idx="1"/>
          </p:nvPr>
        </p:nvSpPr>
        <p:spPr/>
        <p:txBody>
          <a:bodyPr/>
          <a:lstStyle/>
          <a:p>
            <a:r>
              <a:rPr lang="en-US" dirty="0" smtClean="0"/>
              <a:t>Introduce </a:t>
            </a:r>
            <a:r>
              <a:rPr lang="en-US" dirty="0" err="1" smtClean="0"/>
              <a:t>OpenACC</a:t>
            </a:r>
            <a:endParaRPr lang="en-US" dirty="0" smtClean="0"/>
          </a:p>
          <a:p>
            <a:r>
              <a:rPr lang="en-US" dirty="0" smtClean="0"/>
              <a:t>This should only be done once a very good </a:t>
            </a:r>
            <a:r>
              <a:rPr lang="en-US" dirty="0" err="1" smtClean="0"/>
              <a:t>OpenMP</a:t>
            </a:r>
            <a:r>
              <a:rPr lang="en-US" dirty="0" smtClean="0"/>
              <a:t>/MPI application is in hand</a:t>
            </a:r>
            <a:endParaRPr lang="en-US" dirty="0"/>
          </a:p>
        </p:txBody>
      </p:sp>
    </p:spTree>
    <p:extLst>
      <p:ext uri="{BB962C8B-B14F-4D97-AF65-F5344CB8AC3E}">
        <p14:creationId xmlns:p14="http://schemas.microsoft.com/office/powerpoint/2010/main" val="20745762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Introducing </a:t>
            </a:r>
            <a:r>
              <a:rPr lang="en-US" dirty="0" err="1" smtClean="0"/>
              <a:t>OpenACC</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42</a:t>
            </a:fld>
            <a:endParaRPr lang="en-US"/>
          </a:p>
        </p:txBody>
      </p:sp>
      <p:sp>
        <p:nvSpPr>
          <p:cNvPr id="8" name="TextBox 7"/>
          <p:cNvSpPr txBox="1"/>
          <p:nvPr/>
        </p:nvSpPr>
        <p:spPr>
          <a:xfrm>
            <a:off x="609600" y="1143000"/>
            <a:ext cx="5339923" cy="5170646"/>
          </a:xfrm>
          <a:prstGeom prst="rect">
            <a:avLst/>
          </a:prstGeom>
          <a:noFill/>
        </p:spPr>
        <p:txBody>
          <a:bodyPr wrap="none" rtlCol="0">
            <a:spAutoFit/>
          </a:bodyPr>
          <a:lstStyle/>
          <a:p>
            <a:r>
              <a:rPr lang="en-US" sz="1000" dirty="0" smtClean="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!$ACC  parallel loop</a:t>
            </a:r>
          </a:p>
          <a:p>
            <a:r>
              <a:rPr lang="en-US" sz="1000" dirty="0">
                <a:latin typeface="Courier New" pitchFamily="49" charset="0"/>
                <a:cs typeface="Courier New" pitchFamily="49" charset="0"/>
              </a:rPr>
              <a:t>!$ACC&amp;   private (i,j,k,s0,ss)</a:t>
            </a:r>
          </a:p>
          <a:p>
            <a:r>
              <a:rPr lang="en-US" sz="1000" dirty="0">
                <a:latin typeface="Courier New" pitchFamily="49" charset="0"/>
                <a:cs typeface="Courier New" pitchFamily="49" charset="0"/>
              </a:rPr>
              <a:t>!$ACC&amp;   reduction (+:</a:t>
            </a:r>
            <a:r>
              <a:rPr lang="en-US" sz="1000" dirty="0" err="1">
                <a:latin typeface="Courier New" pitchFamily="49" charset="0"/>
                <a:cs typeface="Courier New" pitchFamily="49" charset="0"/>
              </a:rPr>
              <a:t>wgosa</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#else</a:t>
            </a:r>
          </a:p>
          <a:p>
            <a:r>
              <a:rPr lang="en-US" sz="1000" dirty="0">
                <a:latin typeface="Courier New" pitchFamily="49" charset="0"/>
                <a:cs typeface="Courier New" pitchFamily="49" charset="0"/>
              </a:rPr>
              <a:t>!$OMP  parallel do default(none)</a:t>
            </a:r>
          </a:p>
          <a:p>
            <a:r>
              <a:rPr lang="en-US" sz="1000" dirty="0">
                <a:latin typeface="Courier New" pitchFamily="49" charset="0"/>
                <a:cs typeface="Courier New" pitchFamily="49" charset="0"/>
              </a:rPr>
              <a:t>!$OMP&amp;   private (i,j,k,s0,ss)</a:t>
            </a:r>
          </a:p>
          <a:p>
            <a:r>
              <a:rPr lang="en-US" sz="1000" dirty="0">
                <a:latin typeface="Courier New" pitchFamily="49" charset="0"/>
                <a:cs typeface="Courier New" pitchFamily="49" charset="0"/>
              </a:rPr>
              <a:t>!$OMP&amp;   shared  (a,b,bnd,c,imax,jmax,kmax,omega,p,wrk1,wrk2)</a:t>
            </a:r>
          </a:p>
          <a:p>
            <a:r>
              <a:rPr lang="en-US" sz="1000" dirty="0">
                <a:latin typeface="Courier New" pitchFamily="49" charset="0"/>
                <a:cs typeface="Courier New" pitchFamily="49" charset="0"/>
              </a:rPr>
              <a:t>!$OMP&amp;   reduction (+:</a:t>
            </a:r>
            <a:r>
              <a:rPr lang="en-US" sz="1000" dirty="0" err="1">
                <a:latin typeface="Courier New" pitchFamily="49" charset="0"/>
                <a:cs typeface="Courier New" pitchFamily="49" charset="0"/>
              </a:rPr>
              <a:t>wgosa</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DO K=2,kmax-1</a:t>
            </a:r>
          </a:p>
          <a:p>
            <a:r>
              <a:rPr lang="en-US" sz="1000" dirty="0">
                <a:latin typeface="Courier New" pitchFamily="49" charset="0"/>
                <a:cs typeface="Courier New" pitchFamily="49" charset="0"/>
              </a:rPr>
              <a:t>            DO J=2,jmax-1</a:t>
            </a:r>
          </a:p>
          <a:p>
            <a:r>
              <a:rPr lang="en-US" sz="1000" dirty="0">
                <a:latin typeface="Courier New" pitchFamily="49" charset="0"/>
                <a:cs typeface="Courier New" pitchFamily="49" charset="0"/>
              </a:rPr>
              <a:t>               DO I=2,imax-1</a:t>
            </a:r>
          </a:p>
          <a:p>
            <a:r>
              <a:rPr lang="en-US" sz="1000" dirty="0">
                <a:latin typeface="Courier New" pitchFamily="49" charset="0"/>
                <a:cs typeface="Courier New" pitchFamily="49" charset="0"/>
              </a:rPr>
              <a:t>                  S0=a(I,J,K,1)*p(I+1,J,K)+a(I,J,K,2)*p(I,J+1,K)</a:t>
            </a:r>
          </a:p>
          <a:p>
            <a:r>
              <a:rPr lang="en-US" sz="1000" dirty="0">
                <a:latin typeface="Courier New" pitchFamily="49" charset="0"/>
                <a:cs typeface="Courier New" pitchFamily="49" charset="0"/>
              </a:rPr>
              <a:t>     1                 +a(I,J,K,3)*p(I,J,K+1)</a:t>
            </a:r>
          </a:p>
          <a:p>
            <a:r>
              <a:rPr lang="en-US" sz="1000" dirty="0">
                <a:latin typeface="Courier New" pitchFamily="49" charset="0"/>
                <a:cs typeface="Courier New" pitchFamily="49" charset="0"/>
              </a:rPr>
              <a:t>     2                 +b(I,J,K,1)*(p(I+1,J+1,K)-p(I+1,J-1,K)</a:t>
            </a:r>
          </a:p>
          <a:p>
            <a:r>
              <a:rPr lang="en-US" sz="1000" dirty="0">
                <a:latin typeface="Courier New" pitchFamily="49" charset="0"/>
                <a:cs typeface="Courier New" pitchFamily="49" charset="0"/>
              </a:rPr>
              <a:t>     3                 -p(I-1,J+1,K)+p(I-1,J-1,K))</a:t>
            </a:r>
          </a:p>
          <a:p>
            <a:r>
              <a:rPr lang="en-US" sz="1000" dirty="0">
                <a:latin typeface="Courier New" pitchFamily="49" charset="0"/>
                <a:cs typeface="Courier New" pitchFamily="49" charset="0"/>
              </a:rPr>
              <a:t>     4                 +b(I,J,K,2)*(p(I,J+1,K+1)-p(I,J-1,K+1)</a:t>
            </a:r>
          </a:p>
          <a:p>
            <a:r>
              <a:rPr lang="en-US" sz="1000" dirty="0">
                <a:latin typeface="Courier New" pitchFamily="49" charset="0"/>
                <a:cs typeface="Courier New" pitchFamily="49" charset="0"/>
              </a:rPr>
              <a:t>     5                 -p(I,J+1,K-1)+p(I,J-1,K-1))</a:t>
            </a:r>
          </a:p>
          <a:p>
            <a:r>
              <a:rPr lang="en-US" sz="1000" dirty="0">
                <a:latin typeface="Courier New" pitchFamily="49" charset="0"/>
                <a:cs typeface="Courier New" pitchFamily="49" charset="0"/>
              </a:rPr>
              <a:t>     6                 +b(I,J,K,3)*(p(I+1,J,K+1)-p(I-1,J,K+1)</a:t>
            </a:r>
          </a:p>
          <a:p>
            <a:r>
              <a:rPr lang="en-US" sz="1000" dirty="0">
                <a:latin typeface="Courier New" pitchFamily="49" charset="0"/>
                <a:cs typeface="Courier New" pitchFamily="49" charset="0"/>
              </a:rPr>
              <a:t>     7                 -p(I+1,J,K-1)+p(I-1,J,K-1))</a:t>
            </a:r>
          </a:p>
          <a:p>
            <a:r>
              <a:rPr lang="en-US" sz="1000" dirty="0">
                <a:latin typeface="Courier New" pitchFamily="49" charset="0"/>
                <a:cs typeface="Courier New" pitchFamily="49" charset="0"/>
              </a:rPr>
              <a:t>     8                 +c(I,J,K,1)*p(I-1,J,K)+c(I,J,K,2)*p(I,J-1,K)</a:t>
            </a:r>
          </a:p>
          <a:p>
            <a:r>
              <a:rPr lang="en-US" sz="1000" dirty="0">
                <a:latin typeface="Courier New" pitchFamily="49" charset="0"/>
                <a:cs typeface="Courier New" pitchFamily="49" charset="0"/>
              </a:rPr>
              <a:t>     9                 +c(I,J,K,3)*p(I,J,K-1)+wrk1(I,J,K)</a:t>
            </a:r>
          </a:p>
          <a:p>
            <a:r>
              <a:rPr lang="en-US" sz="1000" dirty="0">
                <a:latin typeface="Courier New" pitchFamily="49" charset="0"/>
                <a:cs typeface="Courier New" pitchFamily="49" charset="0"/>
              </a:rPr>
              <a:t>                  SS=(S0*a(I,J,K,4)-p(I,J,K))*</a:t>
            </a:r>
            <a:r>
              <a:rPr lang="en-US" sz="1000" dirty="0" err="1">
                <a:latin typeface="Courier New" pitchFamily="49" charset="0"/>
                <a:cs typeface="Courier New" pitchFamily="49" charset="0"/>
              </a:rPr>
              <a:t>bnd</a:t>
            </a:r>
            <a:r>
              <a:rPr lang="en-US" sz="1000" dirty="0">
                <a:latin typeface="Courier New" pitchFamily="49" charset="0"/>
                <a:cs typeface="Courier New" pitchFamily="49" charset="0"/>
              </a:rPr>
              <a:t>(I,J,K)</a:t>
            </a:r>
          </a:p>
          <a:p>
            <a:r>
              <a:rPr lang="en-US" sz="1000" dirty="0">
                <a:latin typeface="Courier New" pitchFamily="49" charset="0"/>
                <a:cs typeface="Courier New" pitchFamily="49" charset="0"/>
              </a:rPr>
              <a:t>                  WGOSA=WGOSA+SS*SS</a:t>
            </a:r>
          </a:p>
          <a:p>
            <a:r>
              <a:rPr lang="en-US" sz="1000" dirty="0">
                <a:latin typeface="Courier New" pitchFamily="49" charset="0"/>
                <a:cs typeface="Courier New" pitchFamily="49" charset="0"/>
              </a:rPr>
              <a:t>                  wrk2(I,J,K)=p(I,J,K)+OMEGA *SS</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!$ACC  end parallel loop</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p:txBody>
      </p:sp>
    </p:spTree>
    <p:extLst>
      <p:ext uri="{BB962C8B-B14F-4D97-AF65-F5344CB8AC3E}">
        <p14:creationId xmlns:p14="http://schemas.microsoft.com/office/powerpoint/2010/main" val="23192537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Introducing </a:t>
            </a:r>
            <a:r>
              <a:rPr lang="en-US" dirty="0" err="1" smtClean="0"/>
              <a:t>OpenACC</a:t>
            </a:r>
            <a:r>
              <a:rPr lang="en-US" dirty="0" smtClean="0"/>
              <a:t> –compiler listing</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43</a:t>
            </a:fld>
            <a:endParaRPr lang="en-US"/>
          </a:p>
        </p:txBody>
      </p:sp>
      <p:sp>
        <p:nvSpPr>
          <p:cNvPr id="8" name="TextBox 7"/>
          <p:cNvSpPr txBox="1"/>
          <p:nvPr/>
        </p:nvSpPr>
        <p:spPr>
          <a:xfrm>
            <a:off x="609600" y="1143000"/>
            <a:ext cx="7417415" cy="5016758"/>
          </a:xfrm>
          <a:prstGeom prst="rect">
            <a:avLst/>
          </a:prstGeom>
          <a:noFill/>
        </p:spPr>
        <p:txBody>
          <a:bodyPr wrap="none" rtlCol="0">
            <a:spAutoFit/>
          </a:bodyPr>
          <a:lstStyle/>
          <a:p>
            <a:r>
              <a:rPr lang="en-US" sz="1000" dirty="0">
                <a:latin typeface="Courier New" pitchFamily="49" charset="0"/>
                <a:cs typeface="Courier New" pitchFamily="49" charset="0"/>
              </a:rPr>
              <a:t> 214.    1                #</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  215.  + 1 G------------&lt; !$ACC  parallel loop</a:t>
            </a:r>
          </a:p>
          <a:p>
            <a:r>
              <a:rPr lang="en-US" sz="1000" dirty="0">
                <a:latin typeface="Courier New" pitchFamily="49" charset="0"/>
                <a:cs typeface="Courier New" pitchFamily="49" charset="0"/>
              </a:rPr>
              <a:t>  216.    1 G              !$ACC&amp;   private (i,j,k,s0,ss)</a:t>
            </a:r>
          </a:p>
          <a:p>
            <a:r>
              <a:rPr lang="en-US" sz="1000" dirty="0">
                <a:latin typeface="Courier New" pitchFamily="49" charset="0"/>
                <a:cs typeface="Courier New" pitchFamily="49" charset="0"/>
              </a:rPr>
              <a:t>  217.    1 G              !$ACC&amp;   reduction (+:</a:t>
            </a:r>
            <a:r>
              <a:rPr lang="en-US" sz="1000" dirty="0" err="1">
                <a:latin typeface="Courier New" pitchFamily="49" charset="0"/>
                <a:cs typeface="Courier New" pitchFamily="49" charset="0"/>
              </a:rPr>
              <a:t>wgosa</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218.    1 G              #else</a:t>
            </a:r>
          </a:p>
          <a:p>
            <a:r>
              <a:rPr lang="en-US" sz="1000" dirty="0">
                <a:latin typeface="Courier New" pitchFamily="49" charset="0"/>
                <a:cs typeface="Courier New" pitchFamily="49" charset="0"/>
              </a:rPr>
              <a:t>  219.    1 G              !$OMP  parallel do default(none)</a:t>
            </a:r>
          </a:p>
          <a:p>
            <a:r>
              <a:rPr lang="en-US" sz="1000" dirty="0">
                <a:latin typeface="Courier New" pitchFamily="49" charset="0"/>
                <a:cs typeface="Courier New" pitchFamily="49" charset="0"/>
              </a:rPr>
              <a:t>  220.    1 G              !$OMP&amp;   private (i,j,k,s0,ss)</a:t>
            </a:r>
          </a:p>
          <a:p>
            <a:r>
              <a:rPr lang="en-US" sz="1000" dirty="0">
                <a:latin typeface="Courier New" pitchFamily="49" charset="0"/>
                <a:cs typeface="Courier New" pitchFamily="49" charset="0"/>
              </a:rPr>
              <a:t>  221.    1 G              !$OMP&amp;   shared  (a,b,bnd,c,imax,jmax,kmax,omega,p,wrk1,wrk2)</a:t>
            </a:r>
          </a:p>
          <a:p>
            <a:r>
              <a:rPr lang="en-US" sz="1000" dirty="0">
                <a:latin typeface="Courier New" pitchFamily="49" charset="0"/>
                <a:cs typeface="Courier New" pitchFamily="49" charset="0"/>
              </a:rPr>
              <a:t>  222.    1 G              !$OMP&amp;   reduction (+:</a:t>
            </a:r>
            <a:r>
              <a:rPr lang="en-US" sz="1000" dirty="0" err="1">
                <a:latin typeface="Courier New" pitchFamily="49" charset="0"/>
                <a:cs typeface="Courier New" pitchFamily="49" charset="0"/>
              </a:rPr>
              <a:t>wgosa</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223.    1 G              #</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224.    1 G g----------&lt;          DO K=2,kmax-1</a:t>
            </a:r>
          </a:p>
          <a:p>
            <a:r>
              <a:rPr lang="en-US" sz="1000" dirty="0">
                <a:latin typeface="Courier New" pitchFamily="49" charset="0"/>
                <a:cs typeface="Courier New" pitchFamily="49" charset="0"/>
              </a:rPr>
              <a:t>  225.  + 1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4--------&lt;             DO J=2,jmax-1</a:t>
            </a:r>
          </a:p>
          <a:p>
            <a:r>
              <a:rPr lang="en-US" sz="1000" dirty="0">
                <a:latin typeface="Courier New" pitchFamily="49" charset="0"/>
                <a:cs typeface="Courier New" pitchFamily="49" charset="0"/>
              </a:rPr>
              <a:t>  226.    1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4 g------&lt;                DO I=2,imax-1</a:t>
            </a:r>
          </a:p>
          <a:p>
            <a:r>
              <a:rPr lang="en-US" sz="1000" dirty="0">
                <a:latin typeface="Courier New" pitchFamily="49" charset="0"/>
                <a:cs typeface="Courier New" pitchFamily="49" charset="0"/>
              </a:rPr>
              <a:t>  227.    1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4 g                          S0=a(I,J,K,1)*p(I+1,J,K)+a(I,J,K,2)*p(I,J+1,K)</a:t>
            </a:r>
          </a:p>
          <a:p>
            <a:r>
              <a:rPr lang="en-US" sz="1000" dirty="0">
                <a:latin typeface="Courier New" pitchFamily="49" charset="0"/>
                <a:cs typeface="Courier New" pitchFamily="49" charset="0"/>
              </a:rPr>
              <a:t>  228.    1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4 g             1                 +a(I,J,K,3)*p(I,J,K+1)</a:t>
            </a:r>
          </a:p>
          <a:p>
            <a:r>
              <a:rPr lang="en-US" sz="1000" dirty="0">
                <a:latin typeface="Courier New" pitchFamily="49" charset="0"/>
                <a:cs typeface="Courier New" pitchFamily="49" charset="0"/>
              </a:rPr>
              <a:t>  229.    1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4 g             2                 +b(I,J,K,1)*(p(I+1,J+1,K)-p(I+1,J-1,K)</a:t>
            </a:r>
          </a:p>
          <a:p>
            <a:r>
              <a:rPr lang="en-US" sz="1000" dirty="0">
                <a:latin typeface="Courier New" pitchFamily="49" charset="0"/>
                <a:cs typeface="Courier New" pitchFamily="49" charset="0"/>
              </a:rPr>
              <a:t>  230.    1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4 g             3                 -p(I-1,J+1,K)+p(I-1,J-1,K))</a:t>
            </a:r>
          </a:p>
          <a:p>
            <a:r>
              <a:rPr lang="en-US" sz="1000" dirty="0">
                <a:latin typeface="Courier New" pitchFamily="49" charset="0"/>
                <a:cs typeface="Courier New" pitchFamily="49" charset="0"/>
              </a:rPr>
              <a:t>  231.    1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4 g             4                 +b(I,J,K,2)*(p(I,J+1,K+1)-p(I,J-1,K+1)</a:t>
            </a:r>
          </a:p>
          <a:p>
            <a:r>
              <a:rPr lang="en-US" sz="1000" dirty="0">
                <a:latin typeface="Courier New" pitchFamily="49" charset="0"/>
                <a:cs typeface="Courier New" pitchFamily="49" charset="0"/>
              </a:rPr>
              <a:t>  232.    1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4 g             5                 -p(I,J+1,K-1)+p(I,J-1,K-1))</a:t>
            </a:r>
          </a:p>
          <a:p>
            <a:r>
              <a:rPr lang="en-US" sz="1000" dirty="0">
                <a:latin typeface="Courier New" pitchFamily="49" charset="0"/>
                <a:cs typeface="Courier New" pitchFamily="49" charset="0"/>
              </a:rPr>
              <a:t>  233.    1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4 g             6                 +b(I,J,K,3)*(p(I+1,J,K+1)-p(I-1,J,K+1)</a:t>
            </a:r>
          </a:p>
          <a:p>
            <a:r>
              <a:rPr lang="en-US" sz="1000" dirty="0">
                <a:latin typeface="Courier New" pitchFamily="49" charset="0"/>
                <a:cs typeface="Courier New" pitchFamily="49" charset="0"/>
              </a:rPr>
              <a:t>  234.    1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4 g             7                 -p(I+1,J,K-1)+p(I-1,J,K-1))</a:t>
            </a:r>
          </a:p>
          <a:p>
            <a:r>
              <a:rPr lang="en-US" sz="1000" dirty="0">
                <a:latin typeface="Courier New" pitchFamily="49" charset="0"/>
                <a:cs typeface="Courier New" pitchFamily="49" charset="0"/>
              </a:rPr>
              <a:t>  235.    1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4 g             8                 +c(I,J,K,1)*p(I-1,J,K)+c(I,J,K,2)*p(I,J-1,K)</a:t>
            </a:r>
          </a:p>
          <a:p>
            <a:r>
              <a:rPr lang="en-US" sz="1000" dirty="0">
                <a:latin typeface="Courier New" pitchFamily="49" charset="0"/>
                <a:cs typeface="Courier New" pitchFamily="49" charset="0"/>
              </a:rPr>
              <a:t>  236.    1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4 g             9                 +c(I,J,K,3)*p(I,J,K-1)+wrk1(I,J,K)</a:t>
            </a:r>
          </a:p>
          <a:p>
            <a:r>
              <a:rPr lang="en-US" sz="1000" dirty="0">
                <a:latin typeface="Courier New" pitchFamily="49" charset="0"/>
                <a:cs typeface="Courier New" pitchFamily="49" charset="0"/>
              </a:rPr>
              <a:t>  237.    1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4 g                          SS=(S0*a(I,J,K,4)-p(I,J,K))*</a:t>
            </a:r>
            <a:r>
              <a:rPr lang="en-US" sz="1000" dirty="0" err="1">
                <a:latin typeface="Courier New" pitchFamily="49" charset="0"/>
                <a:cs typeface="Courier New" pitchFamily="49" charset="0"/>
              </a:rPr>
              <a:t>bnd</a:t>
            </a:r>
            <a:r>
              <a:rPr lang="en-US" sz="1000" dirty="0">
                <a:latin typeface="Courier New" pitchFamily="49" charset="0"/>
                <a:cs typeface="Courier New" pitchFamily="49" charset="0"/>
              </a:rPr>
              <a:t>(I,J,K)</a:t>
            </a:r>
          </a:p>
          <a:p>
            <a:r>
              <a:rPr lang="en-US" sz="1000" dirty="0">
                <a:latin typeface="Courier New" pitchFamily="49" charset="0"/>
                <a:cs typeface="Courier New" pitchFamily="49" charset="0"/>
              </a:rPr>
              <a:t>  238.    1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4 g                          WGOSA=WGOSA+SS*SS</a:t>
            </a:r>
          </a:p>
          <a:p>
            <a:r>
              <a:rPr lang="en-US" sz="1000" dirty="0">
                <a:latin typeface="Courier New" pitchFamily="49" charset="0"/>
                <a:cs typeface="Courier New" pitchFamily="49" charset="0"/>
              </a:rPr>
              <a:t>  239.    1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4 g                          wrk2(I,J,K)=p(I,J,K)+OMEGA *SS</a:t>
            </a:r>
          </a:p>
          <a:p>
            <a:r>
              <a:rPr lang="en-US" sz="1000" dirty="0">
                <a:latin typeface="Courier New" pitchFamily="49" charset="0"/>
                <a:cs typeface="Courier New" pitchFamily="49" charset="0"/>
              </a:rPr>
              <a:t>  240.    1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4 g------&gt;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241.    1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4--------&gt;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242.    1 G g----------&gt;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243.    1 G              #</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  244.    1 G------------&gt; !$ACC  end parallel loop</a:t>
            </a:r>
          </a:p>
          <a:p>
            <a:r>
              <a:rPr lang="en-US" sz="1000" dirty="0">
                <a:latin typeface="Courier New" pitchFamily="49" charset="0"/>
                <a:cs typeface="Courier New" pitchFamily="49" charset="0"/>
              </a:rPr>
              <a:t>  245.    1                #</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p:txBody>
      </p:sp>
    </p:spTree>
    <p:extLst>
      <p:ext uri="{BB962C8B-B14F-4D97-AF65-F5344CB8AC3E}">
        <p14:creationId xmlns:p14="http://schemas.microsoft.com/office/powerpoint/2010/main" val="41125286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Introducing </a:t>
            </a:r>
            <a:r>
              <a:rPr lang="en-US" dirty="0" err="1" smtClean="0"/>
              <a:t>OpenACC</a:t>
            </a:r>
            <a:r>
              <a:rPr lang="en-US" dirty="0" smtClean="0"/>
              <a:t> –compiler listing</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44</a:t>
            </a:fld>
            <a:endParaRPr lang="en-US"/>
          </a:p>
        </p:txBody>
      </p:sp>
      <p:sp>
        <p:nvSpPr>
          <p:cNvPr id="8" name="TextBox 7"/>
          <p:cNvSpPr txBox="1"/>
          <p:nvPr/>
        </p:nvSpPr>
        <p:spPr>
          <a:xfrm>
            <a:off x="152400" y="1143000"/>
            <a:ext cx="9341019" cy="4555093"/>
          </a:xfrm>
          <a:prstGeom prst="rect">
            <a:avLst/>
          </a:prstGeom>
          <a:noFill/>
        </p:spPr>
        <p:txBody>
          <a:bodyPr wrap="none" rtlCol="0">
            <a:spAutoFit/>
          </a:bodyPr>
          <a:lstStyle/>
          <a:p>
            <a:r>
              <a:rPr lang="en-US" sz="1000" dirty="0">
                <a:latin typeface="Courier New" pitchFamily="49" charset="0"/>
                <a:cs typeface="Courier New" pitchFamily="49" charset="0"/>
              </a:rPr>
              <a:t>ftn-6405 </a:t>
            </a:r>
            <a:r>
              <a:rPr lang="en-US" sz="1000" dirty="0" err="1">
                <a:latin typeface="Courier New" pitchFamily="49" charset="0"/>
                <a:cs typeface="Courier New" pitchFamily="49" charset="0"/>
              </a:rPr>
              <a:t>ftn</a:t>
            </a:r>
            <a:r>
              <a:rPr lang="en-US" sz="1000" dirty="0">
                <a:latin typeface="Courier New" pitchFamily="49" charset="0"/>
                <a:cs typeface="Courier New" pitchFamily="49" charset="0"/>
              </a:rPr>
              <a:t>: ACCEL File = </a:t>
            </a:r>
            <a:r>
              <a:rPr lang="en-US" sz="1000" dirty="0" err="1">
                <a:latin typeface="Courier New" pitchFamily="49" charset="0"/>
                <a:cs typeface="Courier New" pitchFamily="49" charset="0"/>
              </a:rPr>
              <a:t>himenoBMTxpr.f</a:t>
            </a:r>
            <a:r>
              <a:rPr lang="en-US" sz="1000" dirty="0">
                <a:latin typeface="Courier New" pitchFamily="49" charset="0"/>
                <a:cs typeface="Courier New" pitchFamily="49" charset="0"/>
              </a:rPr>
              <a:t>, Line = 215</a:t>
            </a:r>
          </a:p>
          <a:p>
            <a:r>
              <a:rPr lang="en-US" sz="1000" dirty="0">
                <a:latin typeface="Courier New" pitchFamily="49" charset="0"/>
                <a:cs typeface="Courier New" pitchFamily="49" charset="0"/>
              </a:rPr>
              <a:t>  A region starting at line 215 and ending at line 244 was placed on the accelerator.</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ftn-6418 </a:t>
            </a:r>
            <a:r>
              <a:rPr lang="en-US" sz="1000" dirty="0" err="1">
                <a:latin typeface="Courier New" pitchFamily="49" charset="0"/>
                <a:cs typeface="Courier New" pitchFamily="49" charset="0"/>
              </a:rPr>
              <a:t>ftn</a:t>
            </a:r>
            <a:r>
              <a:rPr lang="en-US" sz="1000" dirty="0">
                <a:latin typeface="Courier New" pitchFamily="49" charset="0"/>
                <a:cs typeface="Courier New" pitchFamily="49" charset="0"/>
              </a:rPr>
              <a:t>: ACCEL File = </a:t>
            </a:r>
            <a:r>
              <a:rPr lang="en-US" sz="1000" dirty="0" err="1">
                <a:latin typeface="Courier New" pitchFamily="49" charset="0"/>
                <a:cs typeface="Courier New" pitchFamily="49" charset="0"/>
              </a:rPr>
              <a:t>himenoBMTxpr.f</a:t>
            </a:r>
            <a:r>
              <a:rPr lang="en-US" sz="1000" dirty="0">
                <a:latin typeface="Courier New" pitchFamily="49" charset="0"/>
                <a:cs typeface="Courier New" pitchFamily="49" charset="0"/>
              </a:rPr>
              <a:t>, Line = 215</a:t>
            </a:r>
          </a:p>
          <a:p>
            <a:r>
              <a:rPr lang="en-US" sz="1000" dirty="0">
                <a:latin typeface="Courier New" pitchFamily="49" charset="0"/>
                <a:cs typeface="Courier New" pitchFamily="49" charset="0"/>
              </a:rPr>
              <a:t>  If not already present: allocate memory and copy whole array "p" to accelerator, free at line 244 (</a:t>
            </a:r>
            <a:r>
              <a:rPr lang="en-US" sz="1000" dirty="0" err="1">
                <a:latin typeface="Courier New" pitchFamily="49" charset="0"/>
                <a:cs typeface="Courier New" pitchFamily="49" charset="0"/>
              </a:rPr>
              <a:t>acc_copyin</a:t>
            </a:r>
            <a:r>
              <a:rPr lang="en-US" sz="1000" dirty="0">
                <a:latin typeface="Courier New" pitchFamily="49" charset="0"/>
                <a:cs typeface="Courier New" pitchFamily="49" charset="0"/>
              </a:rPr>
              <a:t>).</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ftn-6418 </a:t>
            </a:r>
            <a:r>
              <a:rPr lang="en-US" sz="1000" dirty="0" err="1">
                <a:latin typeface="Courier New" pitchFamily="49" charset="0"/>
                <a:cs typeface="Courier New" pitchFamily="49" charset="0"/>
              </a:rPr>
              <a:t>ftn</a:t>
            </a:r>
            <a:r>
              <a:rPr lang="en-US" sz="1000" dirty="0">
                <a:latin typeface="Courier New" pitchFamily="49" charset="0"/>
                <a:cs typeface="Courier New" pitchFamily="49" charset="0"/>
              </a:rPr>
              <a:t>: ACCEL File = </a:t>
            </a:r>
            <a:r>
              <a:rPr lang="en-US" sz="1000" dirty="0" err="1">
                <a:latin typeface="Courier New" pitchFamily="49" charset="0"/>
                <a:cs typeface="Courier New" pitchFamily="49" charset="0"/>
              </a:rPr>
              <a:t>himenoBMTxpr.f</a:t>
            </a:r>
            <a:r>
              <a:rPr lang="en-US" sz="1000" dirty="0">
                <a:latin typeface="Courier New" pitchFamily="49" charset="0"/>
                <a:cs typeface="Courier New" pitchFamily="49" charset="0"/>
              </a:rPr>
              <a:t>, Line = 215</a:t>
            </a:r>
          </a:p>
          <a:p>
            <a:r>
              <a:rPr lang="en-US" sz="1000" dirty="0">
                <a:latin typeface="Courier New" pitchFamily="49" charset="0"/>
                <a:cs typeface="Courier New" pitchFamily="49" charset="0"/>
              </a:rPr>
              <a:t>  If not already present: allocate memory and copy whole array "a" to accelerator, free at line 244 (</a:t>
            </a:r>
            <a:r>
              <a:rPr lang="en-US" sz="1000" dirty="0" err="1">
                <a:latin typeface="Courier New" pitchFamily="49" charset="0"/>
                <a:cs typeface="Courier New" pitchFamily="49" charset="0"/>
              </a:rPr>
              <a:t>acc_copyin</a:t>
            </a:r>
            <a:r>
              <a:rPr lang="en-US" sz="1000" dirty="0">
                <a:latin typeface="Courier New" pitchFamily="49" charset="0"/>
                <a:cs typeface="Courier New" pitchFamily="49" charset="0"/>
              </a:rPr>
              <a:t>).</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ftn-6418 </a:t>
            </a:r>
            <a:r>
              <a:rPr lang="en-US" sz="1000" dirty="0" err="1">
                <a:latin typeface="Courier New" pitchFamily="49" charset="0"/>
                <a:cs typeface="Courier New" pitchFamily="49" charset="0"/>
              </a:rPr>
              <a:t>ftn</a:t>
            </a:r>
            <a:r>
              <a:rPr lang="en-US" sz="1000" dirty="0">
                <a:latin typeface="Courier New" pitchFamily="49" charset="0"/>
                <a:cs typeface="Courier New" pitchFamily="49" charset="0"/>
              </a:rPr>
              <a:t>: ACCEL File = </a:t>
            </a:r>
            <a:r>
              <a:rPr lang="en-US" sz="1000" dirty="0" err="1">
                <a:latin typeface="Courier New" pitchFamily="49" charset="0"/>
                <a:cs typeface="Courier New" pitchFamily="49" charset="0"/>
              </a:rPr>
              <a:t>himenoBMTxpr.f</a:t>
            </a:r>
            <a:r>
              <a:rPr lang="en-US" sz="1000" dirty="0">
                <a:latin typeface="Courier New" pitchFamily="49" charset="0"/>
                <a:cs typeface="Courier New" pitchFamily="49" charset="0"/>
              </a:rPr>
              <a:t>, Line = 215</a:t>
            </a:r>
          </a:p>
          <a:p>
            <a:r>
              <a:rPr lang="en-US" sz="1000" dirty="0">
                <a:latin typeface="Courier New" pitchFamily="49" charset="0"/>
                <a:cs typeface="Courier New" pitchFamily="49" charset="0"/>
              </a:rPr>
              <a:t>  If not already present: allocate memory and copy whole array "b" to accelerator, free at line 244 (</a:t>
            </a:r>
            <a:r>
              <a:rPr lang="en-US" sz="1000" dirty="0" err="1">
                <a:latin typeface="Courier New" pitchFamily="49" charset="0"/>
                <a:cs typeface="Courier New" pitchFamily="49" charset="0"/>
              </a:rPr>
              <a:t>acc_copyin</a:t>
            </a:r>
            <a:r>
              <a:rPr lang="en-US" sz="1000" dirty="0">
                <a:latin typeface="Courier New" pitchFamily="49" charset="0"/>
                <a:cs typeface="Courier New" pitchFamily="49" charset="0"/>
              </a:rPr>
              <a:t>).</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ftn-6418 </a:t>
            </a:r>
            <a:r>
              <a:rPr lang="en-US" sz="1000" dirty="0" err="1">
                <a:latin typeface="Courier New" pitchFamily="49" charset="0"/>
                <a:cs typeface="Courier New" pitchFamily="49" charset="0"/>
              </a:rPr>
              <a:t>ftn</a:t>
            </a:r>
            <a:r>
              <a:rPr lang="en-US" sz="1000" dirty="0">
                <a:latin typeface="Courier New" pitchFamily="49" charset="0"/>
                <a:cs typeface="Courier New" pitchFamily="49" charset="0"/>
              </a:rPr>
              <a:t>: ACCEL File = </a:t>
            </a:r>
            <a:r>
              <a:rPr lang="en-US" sz="1000" dirty="0" err="1">
                <a:latin typeface="Courier New" pitchFamily="49" charset="0"/>
                <a:cs typeface="Courier New" pitchFamily="49" charset="0"/>
              </a:rPr>
              <a:t>himenoBMTxpr.f</a:t>
            </a:r>
            <a:r>
              <a:rPr lang="en-US" sz="1000" dirty="0">
                <a:latin typeface="Courier New" pitchFamily="49" charset="0"/>
                <a:cs typeface="Courier New" pitchFamily="49" charset="0"/>
              </a:rPr>
              <a:t>, Line = 215</a:t>
            </a:r>
          </a:p>
          <a:p>
            <a:r>
              <a:rPr lang="en-US" sz="1000" dirty="0">
                <a:latin typeface="Courier New" pitchFamily="49" charset="0"/>
                <a:cs typeface="Courier New" pitchFamily="49" charset="0"/>
              </a:rPr>
              <a:t>  If not already present: allocate memory and copy whole array "c" to accelerator, free at line 244 (</a:t>
            </a:r>
            <a:r>
              <a:rPr lang="en-US" sz="1000" dirty="0" err="1">
                <a:latin typeface="Courier New" pitchFamily="49" charset="0"/>
                <a:cs typeface="Courier New" pitchFamily="49" charset="0"/>
              </a:rPr>
              <a:t>acc_copyin</a:t>
            </a:r>
            <a:r>
              <a:rPr lang="en-US" sz="1000" dirty="0">
                <a:latin typeface="Courier New" pitchFamily="49" charset="0"/>
                <a:cs typeface="Courier New" pitchFamily="49" charset="0"/>
              </a:rPr>
              <a:t>).</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ftn-6418 </a:t>
            </a:r>
            <a:r>
              <a:rPr lang="en-US" sz="1000" dirty="0" err="1">
                <a:latin typeface="Courier New" pitchFamily="49" charset="0"/>
                <a:cs typeface="Courier New" pitchFamily="49" charset="0"/>
              </a:rPr>
              <a:t>ftn</a:t>
            </a:r>
            <a:r>
              <a:rPr lang="en-US" sz="1000" dirty="0">
                <a:latin typeface="Courier New" pitchFamily="49" charset="0"/>
                <a:cs typeface="Courier New" pitchFamily="49" charset="0"/>
              </a:rPr>
              <a:t>: ACCEL File = </a:t>
            </a:r>
            <a:r>
              <a:rPr lang="en-US" sz="1000" dirty="0" err="1">
                <a:latin typeface="Courier New" pitchFamily="49" charset="0"/>
                <a:cs typeface="Courier New" pitchFamily="49" charset="0"/>
              </a:rPr>
              <a:t>himenoBMTxpr.f</a:t>
            </a:r>
            <a:r>
              <a:rPr lang="en-US" sz="1000" dirty="0">
                <a:latin typeface="Courier New" pitchFamily="49" charset="0"/>
                <a:cs typeface="Courier New" pitchFamily="49" charset="0"/>
              </a:rPr>
              <a:t>, Line = 215</a:t>
            </a:r>
          </a:p>
          <a:p>
            <a:r>
              <a:rPr lang="en-US" sz="1000" dirty="0">
                <a:latin typeface="Courier New" pitchFamily="49" charset="0"/>
                <a:cs typeface="Courier New" pitchFamily="49" charset="0"/>
              </a:rPr>
              <a:t>  If not already present: allocate memory and copy whole array "wrk1" to accelerator, free at line 244 (</a:t>
            </a:r>
            <a:r>
              <a:rPr lang="en-US" sz="1000" dirty="0" err="1">
                <a:latin typeface="Courier New" pitchFamily="49" charset="0"/>
                <a:cs typeface="Courier New" pitchFamily="49" charset="0"/>
              </a:rPr>
              <a:t>acc_copyin</a:t>
            </a:r>
            <a:r>
              <a:rPr lang="en-US" sz="1000" dirty="0">
                <a:latin typeface="Courier New" pitchFamily="49" charset="0"/>
                <a:cs typeface="Courier New" pitchFamily="49" charset="0"/>
              </a:rPr>
              <a:t>).</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ftn-6418 </a:t>
            </a:r>
            <a:r>
              <a:rPr lang="en-US" sz="1000" dirty="0" err="1">
                <a:latin typeface="Courier New" pitchFamily="49" charset="0"/>
                <a:cs typeface="Courier New" pitchFamily="49" charset="0"/>
              </a:rPr>
              <a:t>ftn</a:t>
            </a:r>
            <a:r>
              <a:rPr lang="en-US" sz="1000" dirty="0">
                <a:latin typeface="Courier New" pitchFamily="49" charset="0"/>
                <a:cs typeface="Courier New" pitchFamily="49" charset="0"/>
              </a:rPr>
              <a:t>: ACCEL File = </a:t>
            </a:r>
            <a:r>
              <a:rPr lang="en-US" sz="1000" dirty="0" err="1">
                <a:latin typeface="Courier New" pitchFamily="49" charset="0"/>
                <a:cs typeface="Courier New" pitchFamily="49" charset="0"/>
              </a:rPr>
              <a:t>himenoBMTxpr.f</a:t>
            </a:r>
            <a:r>
              <a:rPr lang="en-US" sz="1000" dirty="0">
                <a:latin typeface="Courier New" pitchFamily="49" charset="0"/>
                <a:cs typeface="Courier New" pitchFamily="49" charset="0"/>
              </a:rPr>
              <a:t>, Line = 215</a:t>
            </a:r>
          </a:p>
          <a:p>
            <a:r>
              <a:rPr lang="en-US" sz="1000" dirty="0">
                <a:latin typeface="Courier New" pitchFamily="49" charset="0"/>
                <a:cs typeface="Courier New" pitchFamily="49" charset="0"/>
              </a:rPr>
              <a:t>  If not already present: allocate memory and copy whole array "</a:t>
            </a:r>
            <a:r>
              <a:rPr lang="en-US" sz="1000" dirty="0" err="1">
                <a:latin typeface="Courier New" pitchFamily="49" charset="0"/>
                <a:cs typeface="Courier New" pitchFamily="49" charset="0"/>
              </a:rPr>
              <a:t>bnd</a:t>
            </a:r>
            <a:r>
              <a:rPr lang="en-US" sz="1000" dirty="0">
                <a:latin typeface="Courier New" pitchFamily="49" charset="0"/>
                <a:cs typeface="Courier New" pitchFamily="49" charset="0"/>
              </a:rPr>
              <a:t>" to accelerator, free at line 244 (</a:t>
            </a:r>
            <a:r>
              <a:rPr lang="en-US" sz="1000" dirty="0" err="1">
                <a:latin typeface="Courier New" pitchFamily="49" charset="0"/>
                <a:cs typeface="Courier New" pitchFamily="49" charset="0"/>
              </a:rPr>
              <a:t>acc_copyin</a:t>
            </a:r>
            <a:r>
              <a:rPr lang="en-US" sz="1000" dirty="0">
                <a:latin typeface="Courier New" pitchFamily="49" charset="0"/>
                <a:cs typeface="Courier New" pitchFamily="49" charset="0"/>
              </a:rPr>
              <a:t>).</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ftn-6416 </a:t>
            </a:r>
            <a:r>
              <a:rPr lang="en-US" sz="1000" dirty="0" err="1">
                <a:latin typeface="Courier New" pitchFamily="49" charset="0"/>
                <a:cs typeface="Courier New" pitchFamily="49" charset="0"/>
              </a:rPr>
              <a:t>ftn</a:t>
            </a:r>
            <a:r>
              <a:rPr lang="en-US" sz="1000" dirty="0">
                <a:latin typeface="Courier New" pitchFamily="49" charset="0"/>
                <a:cs typeface="Courier New" pitchFamily="49" charset="0"/>
              </a:rPr>
              <a:t>: ACCEL File = </a:t>
            </a:r>
            <a:r>
              <a:rPr lang="en-US" sz="1000" dirty="0" err="1">
                <a:latin typeface="Courier New" pitchFamily="49" charset="0"/>
                <a:cs typeface="Courier New" pitchFamily="49" charset="0"/>
              </a:rPr>
              <a:t>himenoBMTxpr.f</a:t>
            </a:r>
            <a:r>
              <a:rPr lang="en-US" sz="1000" dirty="0">
                <a:latin typeface="Courier New" pitchFamily="49" charset="0"/>
                <a:cs typeface="Courier New" pitchFamily="49" charset="0"/>
              </a:rPr>
              <a:t>, Line = 215</a:t>
            </a:r>
          </a:p>
          <a:p>
            <a:r>
              <a:rPr lang="en-US" sz="1000" dirty="0">
                <a:latin typeface="Courier New" pitchFamily="49" charset="0"/>
                <a:cs typeface="Courier New" pitchFamily="49" charset="0"/>
              </a:rPr>
              <a:t>  If not already present: allocate memory and copy whole array "wrk2" to accelerator, copy back at line 244 (</a:t>
            </a:r>
            <a:r>
              <a:rPr lang="en-US" sz="1000" dirty="0" err="1">
                <a:latin typeface="Courier New" pitchFamily="49" charset="0"/>
                <a:cs typeface="Courier New" pitchFamily="49" charset="0"/>
              </a:rPr>
              <a:t>acc_copy</a:t>
            </a:r>
            <a:r>
              <a:rPr lang="en-US" sz="1000" dirty="0">
                <a:latin typeface="Courier New" pitchFamily="49" charset="0"/>
                <a:cs typeface="Courier New" pitchFamily="49" charset="0"/>
              </a:rPr>
              <a:t>).</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ftn-6415 </a:t>
            </a:r>
            <a:r>
              <a:rPr lang="en-US" sz="1000" dirty="0" err="1">
                <a:latin typeface="Courier New" pitchFamily="49" charset="0"/>
                <a:cs typeface="Courier New" pitchFamily="49" charset="0"/>
              </a:rPr>
              <a:t>ftn</a:t>
            </a:r>
            <a:r>
              <a:rPr lang="en-US" sz="1000" dirty="0">
                <a:latin typeface="Courier New" pitchFamily="49" charset="0"/>
                <a:cs typeface="Courier New" pitchFamily="49" charset="0"/>
              </a:rPr>
              <a:t>: ACCEL File = </a:t>
            </a:r>
            <a:r>
              <a:rPr lang="en-US" sz="1000" dirty="0" err="1">
                <a:latin typeface="Courier New" pitchFamily="49" charset="0"/>
                <a:cs typeface="Courier New" pitchFamily="49" charset="0"/>
              </a:rPr>
              <a:t>himenoBMTxpr.f</a:t>
            </a:r>
            <a:r>
              <a:rPr lang="en-US" sz="1000" dirty="0">
                <a:latin typeface="Courier New" pitchFamily="49" charset="0"/>
                <a:cs typeface="Courier New" pitchFamily="49" charset="0"/>
              </a:rPr>
              <a:t>, Line = 215</a:t>
            </a:r>
          </a:p>
          <a:p>
            <a:r>
              <a:rPr lang="en-US" sz="1000" dirty="0">
                <a:latin typeface="Courier New" pitchFamily="49" charset="0"/>
                <a:cs typeface="Courier New" pitchFamily="49" charset="0"/>
              </a:rPr>
              <a:t>  Allocate memory and copy variable "</a:t>
            </a:r>
            <a:r>
              <a:rPr lang="en-US" sz="1000" dirty="0" err="1">
                <a:latin typeface="Courier New" pitchFamily="49" charset="0"/>
                <a:cs typeface="Courier New" pitchFamily="49" charset="0"/>
              </a:rPr>
              <a:t>wgosa</a:t>
            </a:r>
            <a:r>
              <a:rPr lang="en-US" sz="1000" dirty="0">
                <a:latin typeface="Courier New" pitchFamily="49" charset="0"/>
                <a:cs typeface="Courier New" pitchFamily="49" charset="0"/>
              </a:rPr>
              <a:t>" to accelerator, copy back at line 244 (</a:t>
            </a:r>
            <a:r>
              <a:rPr lang="en-US" sz="1000" dirty="0" err="1">
                <a:latin typeface="Courier New" pitchFamily="49" charset="0"/>
                <a:cs typeface="Courier New" pitchFamily="49" charset="0"/>
              </a:rPr>
              <a:t>acc_copy</a:t>
            </a:r>
            <a:r>
              <a:rPr lang="en-US" sz="1000" dirty="0">
                <a:latin typeface="Courier New" pitchFamily="49" charset="0"/>
                <a:cs typeface="Courier New" pitchFamily="49" charset="0"/>
              </a:rPr>
              <a:t>).</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ftn-6430 </a:t>
            </a:r>
            <a:r>
              <a:rPr lang="en-US" sz="1000" dirty="0" err="1">
                <a:latin typeface="Courier New" pitchFamily="49" charset="0"/>
                <a:cs typeface="Courier New" pitchFamily="49" charset="0"/>
              </a:rPr>
              <a:t>ftn</a:t>
            </a:r>
            <a:r>
              <a:rPr lang="en-US" sz="1000" dirty="0">
                <a:latin typeface="Courier New" pitchFamily="49" charset="0"/>
                <a:cs typeface="Courier New" pitchFamily="49" charset="0"/>
              </a:rPr>
              <a:t>: ACCEL File = </a:t>
            </a:r>
            <a:r>
              <a:rPr lang="en-US" sz="1000" dirty="0" err="1">
                <a:latin typeface="Courier New" pitchFamily="49" charset="0"/>
                <a:cs typeface="Courier New" pitchFamily="49" charset="0"/>
              </a:rPr>
              <a:t>himenoBMTxpr.f</a:t>
            </a:r>
            <a:r>
              <a:rPr lang="en-US" sz="1000" dirty="0">
                <a:latin typeface="Courier New" pitchFamily="49" charset="0"/>
                <a:cs typeface="Courier New" pitchFamily="49" charset="0"/>
              </a:rPr>
              <a:t>, Line = 224</a:t>
            </a:r>
          </a:p>
          <a:p>
            <a:r>
              <a:rPr lang="en-US" sz="1000" dirty="0">
                <a:latin typeface="Courier New" pitchFamily="49" charset="0"/>
                <a:cs typeface="Courier New" pitchFamily="49" charset="0"/>
              </a:rPr>
              <a:t>  A loop starting at line 224 was partitioned across the thread blocks.</a:t>
            </a:r>
          </a:p>
        </p:txBody>
      </p:sp>
    </p:spTree>
    <p:extLst>
      <p:ext uri="{BB962C8B-B14F-4D97-AF65-F5344CB8AC3E}">
        <p14:creationId xmlns:p14="http://schemas.microsoft.com/office/powerpoint/2010/main" val="29804855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OpenACC</a:t>
            </a:r>
            <a:r>
              <a:rPr lang="en-US" dirty="0" smtClean="0"/>
              <a:t> Version 1 – Profile output</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45</a:t>
            </a:fld>
            <a:endParaRPr lang="en-US"/>
          </a:p>
        </p:txBody>
      </p:sp>
      <p:sp>
        <p:nvSpPr>
          <p:cNvPr id="8" name="TextBox 7"/>
          <p:cNvSpPr txBox="1"/>
          <p:nvPr/>
        </p:nvSpPr>
        <p:spPr>
          <a:xfrm>
            <a:off x="152400" y="1143000"/>
            <a:ext cx="6571030" cy="4555093"/>
          </a:xfrm>
          <a:prstGeom prst="rect">
            <a:avLst/>
          </a:prstGeom>
          <a:noFill/>
        </p:spPr>
        <p:txBody>
          <a:bodyPr wrap="none" rtlCol="0">
            <a:spAutoFit/>
          </a:bodyPr>
          <a:lstStyle/>
          <a:p>
            <a:r>
              <a:rPr lang="en-US" sz="1000" dirty="0">
                <a:latin typeface="Courier New" pitchFamily="49" charset="0"/>
                <a:cs typeface="Courier New" pitchFamily="49" charset="0"/>
              </a:rPr>
              <a:t>Table 1:  Profile by Function Group and Function</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Time%  |     Time  |    </a:t>
            </a:r>
            <a:r>
              <a:rPr lang="en-US" sz="1000" dirty="0" err="1">
                <a:latin typeface="Courier New" pitchFamily="49" charset="0"/>
                <a:cs typeface="Courier New" pitchFamily="49" charset="0"/>
              </a:rPr>
              <a:t>Imb</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Imb</a:t>
            </a:r>
            <a:r>
              <a:rPr lang="en-US" sz="1000" dirty="0">
                <a:latin typeface="Courier New" pitchFamily="49" charset="0"/>
                <a:cs typeface="Courier New" pitchFamily="49" charset="0"/>
              </a:rPr>
              <a:t>.  | Calls  |Group</a:t>
            </a:r>
          </a:p>
          <a:p>
            <a:r>
              <a:rPr lang="en-US" sz="1000" dirty="0">
                <a:latin typeface="Courier New" pitchFamily="49" charset="0"/>
                <a:cs typeface="Courier New" pitchFamily="49" charset="0"/>
              </a:rPr>
              <a:t>        |           |    Time  | Time%  |        | Function</a:t>
            </a:r>
          </a:p>
          <a:p>
            <a:r>
              <a:rPr lang="en-US" sz="1000" dirty="0">
                <a:latin typeface="Courier New" pitchFamily="49" charset="0"/>
                <a:cs typeface="Courier New" pitchFamily="49" charset="0"/>
              </a:rPr>
              <a:t>        |           |          |        |        |  PE=HIDE</a:t>
            </a:r>
          </a:p>
          <a:p>
            <a:r>
              <a:rPr lang="en-US" sz="1000" dirty="0">
                <a:latin typeface="Courier New" pitchFamily="49" charset="0"/>
                <a:cs typeface="Courier New" pitchFamily="49" charset="0"/>
              </a:rPr>
              <a:t>        |           |          |        |        |   Thread=HIDE</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100.0% | 62.073674 |       -- |     -- | 7627.1 |Total</a:t>
            </a:r>
          </a:p>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95.6% | 59.368154 |       -- |     -- | 2565.0 |USER</a:t>
            </a:r>
          </a:p>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81.0% | 50.284595 | 1.058725 |   2.1% |  284.0 |jacobi_.ACC_COPY@li.215</a:t>
            </a:r>
          </a:p>
          <a:p>
            <a:r>
              <a:rPr lang="en-US" sz="1000" dirty="0">
                <a:latin typeface="Courier New" pitchFamily="49" charset="0"/>
                <a:cs typeface="Courier New" pitchFamily="49" charset="0"/>
              </a:rPr>
              <a:t>||   3.8% |  2.359195 | 0.094854 |   3.9% |  284.0 |jacobi_.ACC_COPY@li.244</a:t>
            </a:r>
          </a:p>
          <a:p>
            <a:r>
              <a:rPr lang="en-US" sz="1000" dirty="0">
                <a:latin typeface="Courier New" pitchFamily="49" charset="0"/>
                <a:cs typeface="Courier New" pitchFamily="49" charset="0"/>
              </a:rPr>
              <a:t>||   3.3% |  2.055168 | 0.131544 |   6.1% |    2.0 |</a:t>
            </a:r>
            <a:r>
              <a:rPr lang="en-US" sz="1000" dirty="0" err="1">
                <a:latin typeface="Courier New" pitchFamily="49" charset="0"/>
                <a:cs typeface="Courier New" pitchFamily="49" charset="0"/>
              </a:rPr>
              <a:t>jacobi</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2.6% |  1.616893 | 0.457704 |  22.4% |  284.0 |jacobi_.ACC_SYNC_WAIT@li.244</a:t>
            </a:r>
          </a:p>
          <a:p>
            <a:r>
              <a:rPr lang="en-US" sz="1000" dirty="0">
                <a:latin typeface="Courier New" pitchFamily="49" charset="0"/>
                <a:cs typeface="Courier New" pitchFamily="49" charset="0"/>
              </a:rPr>
              <a:t>||   2.5% |  1.535406 | 0.280701 |  15.7% |    1.0 |exit</a:t>
            </a:r>
          </a:p>
          <a:p>
            <a:r>
              <a:rPr lang="en-US" sz="1000" dirty="0">
                <a:latin typeface="Courier New" pitchFamily="49" charset="0"/>
                <a:cs typeface="Courier New" pitchFamily="49" charset="0"/>
              </a:rPr>
              <a:t>||   2.3% |  1.410941 | 0.284518 |  17.0% |    1.0 |initmt_.LOOP@li.156</a:t>
            </a:r>
          </a:p>
          <a:p>
            <a:r>
              <a:rPr lang="en-US" sz="1000" dirty="0">
                <a:latin typeface="Courier New" pitchFamily="49" charset="0"/>
                <a:cs typeface="Courier New" pitchFamily="49" charset="0"/>
              </a:rPr>
              <a:t>||   0.1% |  0.054959 | 0.001335 |   2.4% |    1.0 |</a:t>
            </a:r>
            <a:r>
              <a:rPr lang="en-US" sz="1000" dirty="0" err="1">
                <a:latin typeface="Courier New" pitchFamily="49" charset="0"/>
                <a:cs typeface="Courier New" pitchFamily="49" charset="0"/>
              </a:rPr>
              <a:t>initmt</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0.1% |  0.039723 | 0.005092 |  11.5% |  284.0 |jacobi_.ACC_ASYNC_KERNEL@li.215</a:t>
            </a:r>
          </a:p>
          <a:p>
            <a:r>
              <a:rPr lang="en-US" sz="1000" dirty="0">
                <a:latin typeface="Courier New" pitchFamily="49" charset="0"/>
                <a:cs typeface="Courier New" pitchFamily="49" charset="0"/>
              </a:rPr>
              <a:t>||   0.0% |  0.003376 | 0.003567 |  52.2% |  284.0 |jacobi_.ACC_REGION@li.215</a:t>
            </a:r>
          </a:p>
          <a:p>
            <a:r>
              <a:rPr lang="en-US" sz="1000" dirty="0">
                <a:latin typeface="Courier New" pitchFamily="49" charset="0"/>
                <a:cs typeface="Courier New" pitchFamily="49" charset="0"/>
              </a:rPr>
              <a:t>||   0.0% |  0.002758 | 0.000394 |  12.7% |  284.0 |sendp3_</a:t>
            </a:r>
          </a:p>
          <a:p>
            <a:r>
              <a:rPr lang="en-US" sz="1000" dirty="0">
                <a:latin typeface="Courier New" pitchFamily="49" charset="0"/>
                <a:cs typeface="Courier New" pitchFamily="49" charset="0"/>
              </a:rPr>
              <a:t>||   0.0% |  0.002172 | 0.000380 |  15.1% |  284.0 |</a:t>
            </a:r>
            <a:r>
              <a:rPr lang="en-US" sz="1000" dirty="0" err="1">
                <a:latin typeface="Courier New" pitchFamily="49" charset="0"/>
                <a:cs typeface="Courier New" pitchFamily="49" charset="0"/>
              </a:rPr>
              <a:t>sendp</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0.0% |  0.001459 | 0.000189 |  11.7% |  284.0 |sendp1_</a:t>
            </a:r>
          </a:p>
          <a:p>
            <a:r>
              <a:rPr lang="en-US" sz="1000" dirty="0">
                <a:latin typeface="Courier New" pitchFamily="49" charset="0"/>
                <a:cs typeface="Courier New" pitchFamily="49" charset="0"/>
              </a:rPr>
              <a:t>||   0.0% |  0.001155 | 0.000109 |   8.8% |  284.0 |sendp2_</a:t>
            </a:r>
          </a:p>
          <a:p>
            <a:r>
              <a:rPr lang="en-US" sz="1000" dirty="0">
                <a:latin typeface="Courier New" pitchFamily="49" charset="0"/>
                <a:cs typeface="Courier New" pitchFamily="49" charset="0"/>
              </a:rPr>
              <a:t>||   0.0% |  0.000276 | 0.000590 |  69.2% |    1.0 |</a:t>
            </a:r>
            <a:r>
              <a:rPr lang="en-US" sz="1000" dirty="0" err="1">
                <a:latin typeface="Courier New" pitchFamily="49" charset="0"/>
                <a:cs typeface="Courier New" pitchFamily="49" charset="0"/>
              </a:rPr>
              <a:t>himenobmtxp</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0.0% |  0.000047 | 0.000007 |  13.3% |    1.0 |</a:t>
            </a:r>
            <a:r>
              <a:rPr lang="en-US" sz="1000" dirty="0" err="1">
                <a:latin typeface="Courier New" pitchFamily="49" charset="0"/>
                <a:cs typeface="Courier New" pitchFamily="49" charset="0"/>
              </a:rPr>
              <a:t>initcomm</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0.0% |  0.000025 | 0.000005 |  15.9% |    1.0 |</a:t>
            </a:r>
            <a:r>
              <a:rPr lang="en-US" sz="1000" dirty="0" err="1">
                <a:latin typeface="Courier New" pitchFamily="49" charset="0"/>
                <a:cs typeface="Courier New" pitchFamily="49" charset="0"/>
              </a:rPr>
              <a:t>initmax</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0.0% |  0.000006 | 0.000018 |  74.8% |    1.0 |initmt_.REGION@li.156</a:t>
            </a:r>
          </a:p>
          <a:p>
            <a:r>
              <a:rPr lang="en-US" sz="1000" dirty="0" smtClean="0">
                <a:latin typeface="Courier New" pitchFamily="49" charset="0"/>
                <a:cs typeface="Courier New" pitchFamily="49" charset="0"/>
              </a:rPr>
              <a:t>.</a:t>
            </a:r>
            <a:endParaRPr lang="en-US" sz="1000" dirty="0">
              <a:latin typeface="Courier New" pitchFamily="49" charset="0"/>
              <a:cs typeface="Courier New" pitchFamily="49" charset="0"/>
            </a:endParaRPr>
          </a:p>
        </p:txBody>
      </p:sp>
    </p:spTree>
    <p:extLst>
      <p:ext uri="{BB962C8B-B14F-4D97-AF65-F5344CB8AC3E}">
        <p14:creationId xmlns:p14="http://schemas.microsoft.com/office/powerpoint/2010/main" val="34778314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Steps 4, 5,6,7,8</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46</a:t>
            </a:fld>
            <a:endParaRPr lang="en-US"/>
          </a:p>
        </p:txBody>
      </p:sp>
      <p:sp>
        <p:nvSpPr>
          <p:cNvPr id="8" name="Subtitle 7"/>
          <p:cNvSpPr>
            <a:spLocks noGrp="1"/>
          </p:cNvSpPr>
          <p:nvPr>
            <p:ph type="subTitle" idx="1"/>
          </p:nvPr>
        </p:nvSpPr>
        <p:spPr>
          <a:xfrm>
            <a:off x="1371600" y="3352800"/>
            <a:ext cx="6629400" cy="1752600"/>
          </a:xfrm>
        </p:spPr>
        <p:txBody>
          <a:bodyPr/>
          <a:lstStyle/>
          <a:p>
            <a:r>
              <a:rPr lang="en-US" dirty="0"/>
              <a:t>Once one loop is analyzed, now look at next highest compute loop, perform steps 2 and 3</a:t>
            </a:r>
          </a:p>
        </p:txBody>
      </p:sp>
    </p:spTree>
    <p:extLst>
      <p:ext uri="{BB962C8B-B14F-4D97-AF65-F5344CB8AC3E}">
        <p14:creationId xmlns:p14="http://schemas.microsoft.com/office/powerpoint/2010/main" val="9252557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Moving to Version 2</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47</a:t>
            </a:fld>
            <a:endParaRPr lang="en-US"/>
          </a:p>
        </p:txBody>
      </p:sp>
      <p:sp>
        <p:nvSpPr>
          <p:cNvPr id="8" name="Content Placeholder 7"/>
          <p:cNvSpPr>
            <a:spLocks noGrp="1"/>
          </p:cNvSpPr>
          <p:nvPr>
            <p:ph sz="quarter" idx="13"/>
          </p:nvPr>
        </p:nvSpPr>
        <p:spPr/>
        <p:txBody>
          <a:bodyPr/>
          <a:lstStyle/>
          <a:p>
            <a:r>
              <a:rPr lang="en-US" dirty="0" smtClean="0"/>
              <a:t>Introduce !$</a:t>
            </a:r>
            <a:r>
              <a:rPr lang="en-US" dirty="0" err="1" smtClean="0"/>
              <a:t>acc</a:t>
            </a:r>
            <a:r>
              <a:rPr lang="en-US" dirty="0" smtClean="0"/>
              <a:t> data region in main routine</a:t>
            </a:r>
          </a:p>
          <a:p>
            <a:pPr lvl="1"/>
            <a:r>
              <a:rPr lang="en-US" dirty="0" smtClean="0"/>
              <a:t>Move data to the device and initialize data on the device</a:t>
            </a:r>
          </a:p>
          <a:p>
            <a:pPr lvl="1"/>
            <a:r>
              <a:rPr lang="en-US" dirty="0" smtClean="0"/>
              <a:t>Now must move data back to the host for the message passing</a:t>
            </a:r>
            <a:endParaRPr lang="en-US" dirty="0"/>
          </a:p>
        </p:txBody>
      </p:sp>
    </p:spTree>
    <p:extLst>
      <p:ext uri="{BB962C8B-B14F-4D97-AF65-F5344CB8AC3E}">
        <p14:creationId xmlns:p14="http://schemas.microsoft.com/office/powerpoint/2010/main" val="39926036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OpenACC</a:t>
            </a:r>
            <a:r>
              <a:rPr lang="en-US" dirty="0" smtClean="0"/>
              <a:t> Version 2 – Using Data regions –a)</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48</a:t>
            </a:fld>
            <a:endParaRPr lang="en-US"/>
          </a:p>
        </p:txBody>
      </p:sp>
      <p:sp>
        <p:nvSpPr>
          <p:cNvPr id="8" name="TextBox 7"/>
          <p:cNvSpPr txBox="1"/>
          <p:nvPr/>
        </p:nvSpPr>
        <p:spPr>
          <a:xfrm>
            <a:off x="381000" y="762000"/>
            <a:ext cx="5339923" cy="6401753"/>
          </a:xfrm>
          <a:prstGeom prst="rect">
            <a:avLst/>
          </a:prstGeom>
          <a:noFill/>
        </p:spPr>
        <p:txBody>
          <a:bodyPr wrap="none" rtlCol="0">
            <a:spAutoFit/>
          </a:bodyPr>
          <a:lstStyle/>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acc</a:t>
            </a:r>
            <a:r>
              <a:rPr lang="en-US" sz="1000" dirty="0">
                <a:latin typeface="Courier New" pitchFamily="49" charset="0"/>
                <a:cs typeface="Courier New" pitchFamily="49" charset="0"/>
              </a:rPr>
              <a:t> data present(a,p,b,c,bnd,wrk1)</a:t>
            </a:r>
            <a:r>
              <a:rPr lang="en-US" sz="1000" dirty="0" err="1">
                <a:latin typeface="Courier New" pitchFamily="49" charset="0"/>
                <a:cs typeface="Courier New" pitchFamily="49" charset="0"/>
              </a:rPr>
              <a:t>present_or_create</a:t>
            </a:r>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wgosa</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C</a:t>
            </a:r>
          </a:p>
          <a:p>
            <a:r>
              <a:rPr lang="en-US" sz="1000" dirty="0">
                <a:latin typeface="Courier New" pitchFamily="49" charset="0"/>
                <a:cs typeface="Courier New" pitchFamily="49" charset="0"/>
              </a:rPr>
              <a:t>      DO loop=1,nn</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gosa</a:t>
            </a:r>
            <a:r>
              <a:rPr lang="en-US" sz="1000" dirty="0">
                <a:latin typeface="Courier New" pitchFamily="49" charset="0"/>
                <a:cs typeface="Courier New" pitchFamily="49" charset="0"/>
              </a:rPr>
              <a:t>=0.0</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wgosa</a:t>
            </a:r>
            <a:r>
              <a:rPr lang="en-US" sz="1000" dirty="0">
                <a:latin typeface="Courier New" pitchFamily="49" charset="0"/>
                <a:cs typeface="Courier New" pitchFamily="49" charset="0"/>
              </a:rPr>
              <a:t>=0.0</a:t>
            </a:r>
          </a:p>
          <a:p>
            <a:r>
              <a:rPr lang="en-US" sz="1000" dirty="0">
                <a:latin typeface="Courier New" pitchFamily="49" charset="0"/>
                <a:cs typeface="Courier New" pitchFamily="49" charset="0"/>
              </a:rPr>
              <a:t>! Directive inserted by Cray Reveal.  May be incomplete.</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!$ACC  parallel loop</a:t>
            </a:r>
          </a:p>
          <a:p>
            <a:r>
              <a:rPr lang="en-US" sz="1000" dirty="0">
                <a:latin typeface="Courier New" pitchFamily="49" charset="0"/>
                <a:cs typeface="Courier New" pitchFamily="49" charset="0"/>
              </a:rPr>
              <a:t>!$ACC&amp;   private (i,j,k,s0,ss)</a:t>
            </a:r>
          </a:p>
          <a:p>
            <a:r>
              <a:rPr lang="en-US" sz="1000" dirty="0">
                <a:latin typeface="Courier New" pitchFamily="49" charset="0"/>
                <a:cs typeface="Courier New" pitchFamily="49" charset="0"/>
              </a:rPr>
              <a:t>!$ACC&amp;   reduction (+:</a:t>
            </a:r>
            <a:r>
              <a:rPr lang="en-US" sz="1000" dirty="0" err="1">
                <a:latin typeface="Courier New" pitchFamily="49" charset="0"/>
                <a:cs typeface="Courier New" pitchFamily="49" charset="0"/>
              </a:rPr>
              <a:t>wgosa</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#else</a:t>
            </a:r>
          </a:p>
          <a:p>
            <a:r>
              <a:rPr lang="en-US" sz="1000" dirty="0">
                <a:latin typeface="Courier New" pitchFamily="49" charset="0"/>
                <a:cs typeface="Courier New" pitchFamily="49" charset="0"/>
              </a:rPr>
              <a:t>!$OMP  parallel do default(none)</a:t>
            </a:r>
          </a:p>
          <a:p>
            <a:r>
              <a:rPr lang="en-US" sz="1000" dirty="0">
                <a:latin typeface="Courier New" pitchFamily="49" charset="0"/>
                <a:cs typeface="Courier New" pitchFamily="49" charset="0"/>
              </a:rPr>
              <a:t>!$OMP&amp;   private (i,j,k,s0,ss)</a:t>
            </a:r>
          </a:p>
          <a:p>
            <a:r>
              <a:rPr lang="en-US" sz="1000" dirty="0">
                <a:latin typeface="Courier New" pitchFamily="49" charset="0"/>
                <a:cs typeface="Courier New" pitchFamily="49" charset="0"/>
              </a:rPr>
              <a:t>!$OMP&amp;   shared  (a,b,bnd,c,imax,jmax,kmax,omega,p,wrk1,wrk2)</a:t>
            </a:r>
          </a:p>
          <a:p>
            <a:r>
              <a:rPr lang="en-US" sz="1000" dirty="0">
                <a:latin typeface="Courier New" pitchFamily="49" charset="0"/>
                <a:cs typeface="Courier New" pitchFamily="49" charset="0"/>
              </a:rPr>
              <a:t>!$OMP&amp;   reduction (+:</a:t>
            </a:r>
            <a:r>
              <a:rPr lang="en-US" sz="1000" dirty="0" err="1">
                <a:latin typeface="Courier New" pitchFamily="49" charset="0"/>
                <a:cs typeface="Courier New" pitchFamily="49" charset="0"/>
              </a:rPr>
              <a:t>wgosa</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DO K=2,kmax-1</a:t>
            </a:r>
          </a:p>
          <a:p>
            <a:r>
              <a:rPr lang="en-US" sz="1000" dirty="0">
                <a:latin typeface="Courier New" pitchFamily="49" charset="0"/>
                <a:cs typeface="Courier New" pitchFamily="49" charset="0"/>
              </a:rPr>
              <a:t>            DO J=2,jmax-1</a:t>
            </a:r>
          </a:p>
          <a:p>
            <a:r>
              <a:rPr lang="en-US" sz="1000" dirty="0">
                <a:latin typeface="Courier New" pitchFamily="49" charset="0"/>
                <a:cs typeface="Courier New" pitchFamily="49" charset="0"/>
              </a:rPr>
              <a:t>               DO I=2,imax-1</a:t>
            </a:r>
          </a:p>
          <a:p>
            <a:r>
              <a:rPr lang="en-US" sz="1000" dirty="0">
                <a:latin typeface="Courier New" pitchFamily="49" charset="0"/>
                <a:cs typeface="Courier New" pitchFamily="49" charset="0"/>
              </a:rPr>
              <a:t>                  S0=a(I,J,K,1)*p(I+1,J,K)+a(I,J,K,2)*p(I,J+1,K)</a:t>
            </a:r>
          </a:p>
          <a:p>
            <a:r>
              <a:rPr lang="en-US" sz="1000" dirty="0">
                <a:latin typeface="Courier New" pitchFamily="49" charset="0"/>
                <a:cs typeface="Courier New" pitchFamily="49" charset="0"/>
              </a:rPr>
              <a:t>     1                 +a(I,J,K,3)*p(I,J,K+1)</a:t>
            </a:r>
          </a:p>
          <a:p>
            <a:r>
              <a:rPr lang="en-US" sz="1000" dirty="0">
                <a:latin typeface="Courier New" pitchFamily="49" charset="0"/>
                <a:cs typeface="Courier New" pitchFamily="49" charset="0"/>
              </a:rPr>
              <a:t>     2                 +b(I,J,K,1)*(p(I+1,J+1,K)-p(I+1,J-1,K)</a:t>
            </a:r>
          </a:p>
          <a:p>
            <a:r>
              <a:rPr lang="en-US" sz="1000" dirty="0">
                <a:latin typeface="Courier New" pitchFamily="49" charset="0"/>
                <a:cs typeface="Courier New" pitchFamily="49" charset="0"/>
              </a:rPr>
              <a:t>     3                 -p(I-1,J+1,K)+p(I-1,J-1,K))</a:t>
            </a:r>
          </a:p>
          <a:p>
            <a:r>
              <a:rPr lang="en-US" sz="1000" dirty="0">
                <a:latin typeface="Courier New" pitchFamily="49" charset="0"/>
                <a:cs typeface="Courier New" pitchFamily="49" charset="0"/>
              </a:rPr>
              <a:t>     4                 +b(I,J,K,2)*(p(I,J+1,K+1)-p(I,J-1,K+1)</a:t>
            </a:r>
          </a:p>
          <a:p>
            <a:r>
              <a:rPr lang="en-US" sz="1000" dirty="0">
                <a:latin typeface="Courier New" pitchFamily="49" charset="0"/>
                <a:cs typeface="Courier New" pitchFamily="49" charset="0"/>
              </a:rPr>
              <a:t>     5                 -p(I,J+1,K-1)+p(I,J-1,K-1))</a:t>
            </a:r>
          </a:p>
          <a:p>
            <a:r>
              <a:rPr lang="en-US" sz="1000" dirty="0">
                <a:latin typeface="Courier New" pitchFamily="49" charset="0"/>
                <a:cs typeface="Courier New" pitchFamily="49" charset="0"/>
              </a:rPr>
              <a:t>     6                 +b(I,J,K,3)*(p(I+1,J,K+1)-p(I-1,J,K+1)</a:t>
            </a:r>
          </a:p>
          <a:p>
            <a:r>
              <a:rPr lang="en-US" sz="1000" dirty="0">
                <a:latin typeface="Courier New" pitchFamily="49" charset="0"/>
                <a:cs typeface="Courier New" pitchFamily="49" charset="0"/>
              </a:rPr>
              <a:t>     7                 -p(I+1,J,K-1)+p(I-1,J,K-1))</a:t>
            </a:r>
          </a:p>
          <a:p>
            <a:r>
              <a:rPr lang="en-US" sz="1000" dirty="0">
                <a:latin typeface="Courier New" pitchFamily="49" charset="0"/>
                <a:cs typeface="Courier New" pitchFamily="49" charset="0"/>
              </a:rPr>
              <a:t>     8                 +c(I,J,K,1)*p(I-1,J,K)+c(I,J,K,2)*p(I,J-1,K)</a:t>
            </a:r>
          </a:p>
          <a:p>
            <a:r>
              <a:rPr lang="en-US" sz="1000" dirty="0">
                <a:latin typeface="Courier New" pitchFamily="49" charset="0"/>
                <a:cs typeface="Courier New" pitchFamily="49" charset="0"/>
              </a:rPr>
              <a:t>     9                 +c(I,J,K,3)*p(I,J,K-1)+wrk1(I,J,K)</a:t>
            </a:r>
          </a:p>
          <a:p>
            <a:r>
              <a:rPr lang="en-US" sz="1000" dirty="0">
                <a:latin typeface="Courier New" pitchFamily="49" charset="0"/>
                <a:cs typeface="Courier New" pitchFamily="49" charset="0"/>
              </a:rPr>
              <a:t>                  SS=(S0*a(I,J,K,4)-p(I,J,K))*</a:t>
            </a:r>
            <a:r>
              <a:rPr lang="en-US" sz="1000" dirty="0" err="1">
                <a:latin typeface="Courier New" pitchFamily="49" charset="0"/>
                <a:cs typeface="Courier New" pitchFamily="49" charset="0"/>
              </a:rPr>
              <a:t>bnd</a:t>
            </a:r>
            <a:r>
              <a:rPr lang="en-US" sz="1000" dirty="0">
                <a:latin typeface="Courier New" pitchFamily="49" charset="0"/>
                <a:cs typeface="Courier New" pitchFamily="49" charset="0"/>
              </a:rPr>
              <a:t>(I,J,K)</a:t>
            </a:r>
          </a:p>
          <a:p>
            <a:r>
              <a:rPr lang="en-US" sz="1000" dirty="0">
                <a:latin typeface="Courier New" pitchFamily="49" charset="0"/>
                <a:cs typeface="Courier New" pitchFamily="49" charset="0"/>
              </a:rPr>
              <a:t>                  WGOSA=WGOSA+SS*SS</a:t>
            </a:r>
          </a:p>
          <a:p>
            <a:r>
              <a:rPr lang="en-US" sz="1000" dirty="0">
                <a:latin typeface="Courier New" pitchFamily="49" charset="0"/>
                <a:cs typeface="Courier New" pitchFamily="49" charset="0"/>
              </a:rPr>
              <a:t>                  wrk2(I,J,K)=p(I,J,K)+OMEGA *SS</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!$ACC  end parallel loop</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smtClean="0">
                <a:latin typeface="Courier New" pitchFamily="49" charset="0"/>
                <a:cs typeface="Courier New" pitchFamily="49" charset="0"/>
              </a:rPr>
              <a:t>.</a:t>
            </a:r>
            <a:endParaRPr lang="en-US" sz="1000" dirty="0">
              <a:latin typeface="Courier New" pitchFamily="49" charset="0"/>
              <a:cs typeface="Courier New" pitchFamily="49" charset="0"/>
            </a:endParaRPr>
          </a:p>
        </p:txBody>
      </p:sp>
    </p:spTree>
    <p:extLst>
      <p:ext uri="{BB962C8B-B14F-4D97-AF65-F5344CB8AC3E}">
        <p14:creationId xmlns:p14="http://schemas.microsoft.com/office/powerpoint/2010/main" val="32165253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OpenACC</a:t>
            </a:r>
            <a:r>
              <a:rPr lang="en-US" dirty="0" smtClean="0"/>
              <a:t> Version 2 – Using Data regions –b)</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49</a:t>
            </a:fld>
            <a:endParaRPr lang="en-US"/>
          </a:p>
        </p:txBody>
      </p:sp>
      <p:sp>
        <p:nvSpPr>
          <p:cNvPr id="8" name="TextBox 7"/>
          <p:cNvSpPr txBox="1"/>
          <p:nvPr/>
        </p:nvSpPr>
        <p:spPr>
          <a:xfrm>
            <a:off x="381000" y="762000"/>
            <a:ext cx="3493264" cy="6093976"/>
          </a:xfrm>
          <a:prstGeom prst="rect">
            <a:avLst/>
          </a:prstGeom>
          <a:noFill/>
        </p:spPr>
        <p:txBody>
          <a:bodyPr wrap="none" rtlCol="0">
            <a:spAutoFit/>
          </a:bodyPr>
          <a:lstStyle/>
          <a:p>
            <a:r>
              <a:rPr lang="en-US" sz="1000" dirty="0">
                <a:latin typeface="Courier New" pitchFamily="49" charset="0"/>
                <a:cs typeface="Courier New" pitchFamily="49" charset="0"/>
              </a:rPr>
              <a:t>C</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!$ACC  parallel loop</a:t>
            </a:r>
          </a:p>
          <a:p>
            <a:r>
              <a:rPr lang="en-US" sz="1000" dirty="0">
                <a:latin typeface="Courier New" pitchFamily="49" charset="0"/>
                <a:cs typeface="Courier New" pitchFamily="49" charset="0"/>
              </a:rPr>
              <a:t>!$ACC&amp;   private (</a:t>
            </a:r>
            <a:r>
              <a:rPr lang="en-US" sz="1000" dirty="0" err="1">
                <a:latin typeface="Courier New" pitchFamily="49" charset="0"/>
                <a:cs typeface="Courier New" pitchFamily="49" charset="0"/>
              </a:rPr>
              <a:t>i,j,k</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#else</a:t>
            </a:r>
          </a:p>
          <a:p>
            <a:r>
              <a:rPr lang="en-US" sz="1000" dirty="0">
                <a:latin typeface="Courier New" pitchFamily="49" charset="0"/>
                <a:cs typeface="Courier New" pitchFamily="49" charset="0"/>
              </a:rPr>
              <a:t>!$OMP  parallel do default(none)</a:t>
            </a:r>
          </a:p>
          <a:p>
            <a:r>
              <a:rPr lang="en-US" sz="1000" dirty="0">
                <a:latin typeface="Courier New" pitchFamily="49" charset="0"/>
                <a:cs typeface="Courier New" pitchFamily="49" charset="0"/>
              </a:rPr>
              <a:t>!$OMP&amp;   private (</a:t>
            </a:r>
            <a:r>
              <a:rPr lang="en-US" sz="1000" dirty="0" err="1">
                <a:latin typeface="Courier New" pitchFamily="49" charset="0"/>
                <a:cs typeface="Courier New" pitchFamily="49" charset="0"/>
              </a:rPr>
              <a:t>i,j,k</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!$OMP&amp;   shared  (p,wrk2)</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DO K=2,kmax-1</a:t>
            </a:r>
          </a:p>
          <a:p>
            <a:r>
              <a:rPr lang="en-US" sz="1000" dirty="0">
                <a:latin typeface="Courier New" pitchFamily="49" charset="0"/>
                <a:cs typeface="Courier New" pitchFamily="49" charset="0"/>
              </a:rPr>
              <a:t>            DO J=2,jmax-1</a:t>
            </a:r>
          </a:p>
          <a:p>
            <a:r>
              <a:rPr lang="en-US" sz="1000" dirty="0">
                <a:latin typeface="Courier New" pitchFamily="49" charset="0"/>
                <a:cs typeface="Courier New" pitchFamily="49" charset="0"/>
              </a:rPr>
              <a:t>               DO I=2,imax-1</a:t>
            </a:r>
          </a:p>
          <a:p>
            <a:r>
              <a:rPr lang="en-US" sz="1000" dirty="0">
                <a:latin typeface="Courier New" pitchFamily="49" charset="0"/>
                <a:cs typeface="Courier New" pitchFamily="49" charset="0"/>
              </a:rPr>
              <a:t>                  p(I,J,K)=wrk2(I,J,K)</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!$ACC  end parallel loop</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acc</a:t>
            </a:r>
            <a:r>
              <a:rPr lang="en-US" sz="1000" dirty="0">
                <a:latin typeface="Courier New" pitchFamily="49" charset="0"/>
                <a:cs typeface="Courier New" pitchFamily="49" charset="0"/>
              </a:rPr>
              <a:t> update host(</a:t>
            </a:r>
            <a:r>
              <a:rPr lang="en-US" sz="1000" dirty="0" err="1">
                <a:latin typeface="Courier New" pitchFamily="49" charset="0"/>
                <a:cs typeface="Courier New" pitchFamily="49" charset="0"/>
              </a:rPr>
              <a:t>p,wgosa</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C</a:t>
            </a:r>
          </a:p>
          <a:p>
            <a:r>
              <a:rPr lang="en-US" sz="1000" dirty="0">
                <a:latin typeface="Courier New" pitchFamily="49" charset="0"/>
                <a:cs typeface="Courier New" pitchFamily="49" charset="0"/>
              </a:rPr>
              <a:t>         call </a:t>
            </a:r>
            <a:r>
              <a:rPr lang="en-US" sz="1000" dirty="0" err="1">
                <a:latin typeface="Courier New" pitchFamily="49" charset="0"/>
                <a:cs typeface="Courier New" pitchFamily="49" charset="0"/>
              </a:rPr>
              <a:t>sendp</a:t>
            </a:r>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ndx,ndy,ndz</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C</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acc</a:t>
            </a:r>
            <a:r>
              <a:rPr lang="en-US" sz="1000" dirty="0">
                <a:latin typeface="Courier New" pitchFamily="49" charset="0"/>
                <a:cs typeface="Courier New" pitchFamily="49" charset="0"/>
              </a:rPr>
              <a:t> update device(p)</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call </a:t>
            </a:r>
            <a:r>
              <a:rPr lang="en-US" sz="1000" dirty="0" err="1">
                <a:latin typeface="Courier New" pitchFamily="49" charset="0"/>
                <a:cs typeface="Courier New" pitchFamily="49" charset="0"/>
              </a:rPr>
              <a:t>mpi_allreduce</a:t>
            </a:r>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wgosa</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&gt;                      </a:t>
            </a:r>
            <a:r>
              <a:rPr lang="en-US" sz="1000" dirty="0" err="1">
                <a:latin typeface="Courier New" pitchFamily="49" charset="0"/>
                <a:cs typeface="Courier New" pitchFamily="49" charset="0"/>
              </a:rPr>
              <a:t>gosa</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&gt;                      1,</a:t>
            </a:r>
          </a:p>
          <a:p>
            <a:r>
              <a:rPr lang="en-US" sz="1000" dirty="0">
                <a:latin typeface="Courier New" pitchFamily="49" charset="0"/>
                <a:cs typeface="Courier New" pitchFamily="49" charset="0"/>
              </a:rPr>
              <a:t>     &gt;                      mpi_real4,</a:t>
            </a:r>
          </a:p>
          <a:p>
            <a:r>
              <a:rPr lang="en-US" sz="1000" dirty="0">
                <a:latin typeface="Courier New" pitchFamily="49" charset="0"/>
                <a:cs typeface="Courier New" pitchFamily="49" charset="0"/>
              </a:rPr>
              <a:t>     &gt;                      </a:t>
            </a:r>
            <a:r>
              <a:rPr lang="en-US" sz="1000" dirty="0" err="1">
                <a:latin typeface="Courier New" pitchFamily="49" charset="0"/>
                <a:cs typeface="Courier New" pitchFamily="49" charset="0"/>
              </a:rPr>
              <a:t>mpi_sum</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&gt;                      </a:t>
            </a:r>
            <a:r>
              <a:rPr lang="en-US" sz="1000" dirty="0" err="1">
                <a:latin typeface="Courier New" pitchFamily="49" charset="0"/>
                <a:cs typeface="Courier New" pitchFamily="49" charset="0"/>
              </a:rPr>
              <a:t>mpi_comm_world</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&gt;                      </a:t>
            </a:r>
            <a:r>
              <a:rPr lang="en-US" sz="1000" dirty="0" err="1">
                <a:latin typeface="Courier New" pitchFamily="49" charset="0"/>
                <a:cs typeface="Courier New" pitchFamily="49" charset="0"/>
              </a:rPr>
              <a:t>ierr</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C</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acc</a:t>
            </a:r>
            <a:r>
              <a:rPr lang="en-US" sz="1000" dirty="0">
                <a:latin typeface="Courier New" pitchFamily="49" charset="0"/>
                <a:cs typeface="Courier New" pitchFamily="49" charset="0"/>
              </a:rPr>
              <a:t> end data</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smtClean="0">
                <a:latin typeface="Courier New" pitchFamily="49" charset="0"/>
                <a:cs typeface="Courier New" pitchFamily="49" charset="0"/>
              </a:rPr>
              <a:t>.</a:t>
            </a:r>
            <a:endParaRPr lang="en-US" sz="1000" dirty="0">
              <a:latin typeface="Courier New" pitchFamily="49" charset="0"/>
              <a:cs typeface="Courier New" pitchFamily="49" charset="0"/>
            </a:endParaRPr>
          </a:p>
        </p:txBody>
      </p:sp>
    </p:spTree>
    <p:extLst>
      <p:ext uri="{BB962C8B-B14F-4D97-AF65-F5344CB8AC3E}">
        <p14:creationId xmlns:p14="http://schemas.microsoft.com/office/powerpoint/2010/main" val="12543837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Outline of Workshop</a:t>
            </a:r>
            <a:endParaRPr lang="en-US" dirty="0"/>
          </a:p>
        </p:txBody>
      </p:sp>
      <p:sp>
        <p:nvSpPr>
          <p:cNvPr id="5" name="Date Placeholder 4"/>
          <p:cNvSpPr>
            <a:spLocks noGrp="1"/>
          </p:cNvSpPr>
          <p:nvPr>
            <p:ph type="dt" sz="half" idx="10"/>
          </p:nvPr>
        </p:nvSpPr>
        <p:spPr/>
        <p:txBody>
          <a:bodyPr/>
          <a:lstStyle/>
          <a:p>
            <a:r>
              <a:rPr lang="en-US" smtClean="0"/>
              <a:t>7/15/2013</a:t>
            </a:r>
            <a:endParaRPr lang="en-US"/>
          </a:p>
        </p:txBody>
      </p:sp>
      <p:sp>
        <p:nvSpPr>
          <p:cNvPr id="7" name="Footer Placeholder 6"/>
          <p:cNvSpPr>
            <a:spLocks noGrp="1"/>
          </p:cNvSpPr>
          <p:nvPr>
            <p:ph type="ftr" sz="quarter" idx="11"/>
          </p:nvPr>
        </p:nvSpPr>
        <p:spPr/>
        <p:txBody>
          <a:bodyPr/>
          <a:lstStyle/>
          <a:p>
            <a:r>
              <a:rPr lang="en-US" smtClean="0"/>
              <a:t>ORNL - Titan - OpenACC Worrkshop</a:t>
            </a:r>
            <a:endParaRPr lang="en-US"/>
          </a:p>
        </p:txBody>
      </p:sp>
      <p:sp>
        <p:nvSpPr>
          <p:cNvPr id="6" name="Slide Number Placeholder 5"/>
          <p:cNvSpPr>
            <a:spLocks noGrp="1"/>
          </p:cNvSpPr>
          <p:nvPr>
            <p:ph type="sldNum" sz="quarter" idx="4"/>
          </p:nvPr>
        </p:nvSpPr>
        <p:spPr/>
        <p:txBody>
          <a:bodyPr/>
          <a:lstStyle/>
          <a:p>
            <a:fld id="{F040BB64-8804-472C-89C9-1468A4B407E9}" type="slidenum">
              <a:rPr lang="en-US" smtClean="0"/>
              <a:pPr/>
              <a:t>5</a:t>
            </a:fld>
            <a:endParaRPr lang="en-US"/>
          </a:p>
        </p:txBody>
      </p:sp>
      <p:sp>
        <p:nvSpPr>
          <p:cNvPr id="2" name="Content Placeholder 1"/>
          <p:cNvSpPr>
            <a:spLocks noGrp="1"/>
          </p:cNvSpPr>
          <p:nvPr>
            <p:ph sz="quarter" idx="13"/>
          </p:nvPr>
        </p:nvSpPr>
        <p:spPr/>
        <p:txBody>
          <a:bodyPr>
            <a:normAutofit/>
          </a:bodyPr>
          <a:lstStyle/>
          <a:p>
            <a:r>
              <a:rPr lang="en-US" dirty="0" smtClean="0"/>
              <a:t>Wednesday Morning</a:t>
            </a:r>
          </a:p>
          <a:p>
            <a:pPr lvl="1"/>
            <a:r>
              <a:rPr lang="en-US" dirty="0" smtClean="0"/>
              <a:t>Introducing </a:t>
            </a:r>
            <a:r>
              <a:rPr lang="en-US" dirty="0" err="1" smtClean="0"/>
              <a:t>OpenACC</a:t>
            </a:r>
            <a:r>
              <a:rPr lang="en-US" dirty="0" smtClean="0"/>
              <a:t> to your application	(John Levesque)</a:t>
            </a:r>
          </a:p>
          <a:p>
            <a:pPr lvl="1"/>
            <a:r>
              <a:rPr lang="en-US" dirty="0" smtClean="0"/>
              <a:t>How </a:t>
            </a:r>
            <a:r>
              <a:rPr lang="en-US" dirty="0" err="1" smtClean="0"/>
              <a:t>OpenACC</a:t>
            </a:r>
            <a:r>
              <a:rPr lang="en-US" dirty="0" smtClean="0"/>
              <a:t> and CUDA play together  (Jeff Larkin)</a:t>
            </a:r>
          </a:p>
          <a:p>
            <a:pPr lvl="1"/>
            <a:r>
              <a:rPr lang="en-US" dirty="0" smtClean="0"/>
              <a:t>How to use the tools to optimize for the GPU  (Larkin and Levesque)</a:t>
            </a:r>
          </a:p>
          <a:p>
            <a:pPr lvl="1"/>
            <a:endParaRPr lang="en-US" dirty="0" smtClean="0"/>
          </a:p>
          <a:p>
            <a:r>
              <a:rPr lang="en-US" dirty="0" smtClean="0"/>
              <a:t>Wednesday Afternoon</a:t>
            </a:r>
          </a:p>
          <a:p>
            <a:pPr lvl="1"/>
            <a:r>
              <a:rPr lang="en-US" dirty="0" smtClean="0"/>
              <a:t>Vampire Demonstration	(Joseph </a:t>
            </a:r>
            <a:r>
              <a:rPr lang="en-US" dirty="0" err="1" smtClean="0"/>
              <a:t>Schuchart</a:t>
            </a:r>
            <a:r>
              <a:rPr lang="en-US" dirty="0" smtClean="0"/>
              <a:t>)</a:t>
            </a:r>
          </a:p>
          <a:p>
            <a:pPr lvl="1"/>
            <a:r>
              <a:rPr lang="en-US" dirty="0" smtClean="0"/>
              <a:t>Get started putting </a:t>
            </a:r>
            <a:r>
              <a:rPr lang="en-US" dirty="0" err="1" smtClean="0"/>
              <a:t>OpenACC</a:t>
            </a:r>
            <a:r>
              <a:rPr lang="en-US" dirty="0" smtClean="0"/>
              <a:t> into your application</a:t>
            </a:r>
          </a:p>
        </p:txBody>
      </p:sp>
    </p:spTree>
    <p:extLst>
      <p:ext uri="{BB962C8B-B14F-4D97-AF65-F5344CB8AC3E}">
        <p14:creationId xmlns:p14="http://schemas.microsoft.com/office/powerpoint/2010/main" val="42883071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OpenACC</a:t>
            </a:r>
            <a:r>
              <a:rPr lang="en-US" dirty="0" smtClean="0"/>
              <a:t> Version 2 – Using Data regions –a)</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50</a:t>
            </a:fld>
            <a:endParaRPr lang="en-US"/>
          </a:p>
        </p:txBody>
      </p:sp>
      <p:sp>
        <p:nvSpPr>
          <p:cNvPr id="8" name="TextBox 7"/>
          <p:cNvSpPr txBox="1"/>
          <p:nvPr/>
        </p:nvSpPr>
        <p:spPr>
          <a:xfrm>
            <a:off x="381000" y="762000"/>
            <a:ext cx="7263527" cy="5940088"/>
          </a:xfrm>
          <a:prstGeom prst="rect">
            <a:avLst/>
          </a:prstGeom>
          <a:noFill/>
        </p:spPr>
        <p:txBody>
          <a:bodyPr wrap="none" rtlCol="0">
            <a:spAutoFit/>
          </a:bodyPr>
          <a:lstStyle/>
          <a:p>
            <a:r>
              <a:rPr lang="en-US" sz="1000" dirty="0">
                <a:latin typeface="Courier New" pitchFamily="49" charset="0"/>
                <a:cs typeface="Courier New" pitchFamily="49" charset="0"/>
              </a:rPr>
              <a:t> 240.  + G------------&lt; !$</a:t>
            </a:r>
            <a:r>
              <a:rPr lang="en-US" sz="1000" dirty="0" err="1">
                <a:latin typeface="Courier New" pitchFamily="49" charset="0"/>
                <a:cs typeface="Courier New" pitchFamily="49" charset="0"/>
              </a:rPr>
              <a:t>acc</a:t>
            </a:r>
            <a:r>
              <a:rPr lang="en-US" sz="1000" dirty="0">
                <a:latin typeface="Courier New" pitchFamily="49" charset="0"/>
                <a:cs typeface="Courier New" pitchFamily="49" charset="0"/>
              </a:rPr>
              <a:t> data present(a,p,b,c,bnd,wrk1)</a:t>
            </a:r>
            <a:r>
              <a:rPr lang="en-US" sz="1000" dirty="0" err="1">
                <a:latin typeface="Courier New" pitchFamily="49" charset="0"/>
                <a:cs typeface="Courier New" pitchFamily="49" charset="0"/>
              </a:rPr>
              <a:t>present_or_create</a:t>
            </a:r>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wgosa</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241.    G              #</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242.    G              C</a:t>
            </a:r>
          </a:p>
          <a:p>
            <a:r>
              <a:rPr lang="en-US" sz="1000" dirty="0">
                <a:latin typeface="Courier New" pitchFamily="49" charset="0"/>
                <a:cs typeface="Courier New" pitchFamily="49" charset="0"/>
              </a:rPr>
              <a:t>  243.  + G 2----------&lt;       DO loop=1,nn</a:t>
            </a:r>
          </a:p>
          <a:p>
            <a:r>
              <a:rPr lang="en-US" sz="1000" dirty="0">
                <a:latin typeface="Courier New" pitchFamily="49" charset="0"/>
                <a:cs typeface="Courier New" pitchFamily="49" charset="0"/>
              </a:rPr>
              <a:t>  244.    G 2                     </a:t>
            </a:r>
            <a:r>
              <a:rPr lang="en-US" sz="1000" dirty="0" err="1">
                <a:latin typeface="Courier New" pitchFamily="49" charset="0"/>
                <a:cs typeface="Courier New" pitchFamily="49" charset="0"/>
              </a:rPr>
              <a:t>gosa</a:t>
            </a:r>
            <a:r>
              <a:rPr lang="en-US" sz="1000" dirty="0">
                <a:latin typeface="Courier New" pitchFamily="49" charset="0"/>
                <a:cs typeface="Courier New" pitchFamily="49" charset="0"/>
              </a:rPr>
              <a:t>=0.0</a:t>
            </a:r>
          </a:p>
          <a:p>
            <a:r>
              <a:rPr lang="en-US" sz="1000" dirty="0">
                <a:latin typeface="Courier New" pitchFamily="49" charset="0"/>
                <a:cs typeface="Courier New" pitchFamily="49" charset="0"/>
              </a:rPr>
              <a:t>  245.    G 2                     </a:t>
            </a:r>
            <a:r>
              <a:rPr lang="en-US" sz="1000" dirty="0" err="1">
                <a:latin typeface="Courier New" pitchFamily="49" charset="0"/>
                <a:cs typeface="Courier New" pitchFamily="49" charset="0"/>
              </a:rPr>
              <a:t>wgosa</a:t>
            </a:r>
            <a:r>
              <a:rPr lang="en-US" sz="1000" dirty="0">
                <a:latin typeface="Courier New" pitchFamily="49" charset="0"/>
                <a:cs typeface="Courier New" pitchFamily="49" charset="0"/>
              </a:rPr>
              <a:t>=0.0</a:t>
            </a:r>
          </a:p>
          <a:p>
            <a:r>
              <a:rPr lang="en-US" sz="1000" dirty="0">
                <a:latin typeface="Courier New" pitchFamily="49" charset="0"/>
                <a:cs typeface="Courier New" pitchFamily="49" charset="0"/>
              </a:rPr>
              <a:t>  246.    G 2            ! Directive inserted by Cray Reveal.  May be incomplete.</a:t>
            </a:r>
          </a:p>
          <a:p>
            <a:r>
              <a:rPr lang="en-US" sz="1000" dirty="0">
                <a:latin typeface="Courier New" pitchFamily="49" charset="0"/>
                <a:cs typeface="Courier New" pitchFamily="49" charset="0"/>
              </a:rPr>
              <a:t>  247.    G 2            #</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  248.  + G 2 G--------&lt; !$ACC  parallel loop</a:t>
            </a:r>
          </a:p>
          <a:p>
            <a:r>
              <a:rPr lang="en-US" sz="1000" dirty="0">
                <a:latin typeface="Courier New" pitchFamily="49" charset="0"/>
                <a:cs typeface="Courier New" pitchFamily="49" charset="0"/>
              </a:rPr>
              <a:t>  249.    G 2 G          !$ACC&amp;   private (i,j,k,s0,ss)</a:t>
            </a:r>
          </a:p>
          <a:p>
            <a:r>
              <a:rPr lang="en-US" sz="1000" dirty="0">
                <a:latin typeface="Courier New" pitchFamily="49" charset="0"/>
                <a:cs typeface="Courier New" pitchFamily="49" charset="0"/>
              </a:rPr>
              <a:t>  250.    G 2 G          !$ACC&amp;   reduction (+:</a:t>
            </a:r>
            <a:r>
              <a:rPr lang="en-US" sz="1000" dirty="0" err="1">
                <a:latin typeface="Courier New" pitchFamily="49" charset="0"/>
                <a:cs typeface="Courier New" pitchFamily="49" charset="0"/>
              </a:rPr>
              <a:t>wgosa</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251.    G 2 G          #else</a:t>
            </a:r>
          </a:p>
          <a:p>
            <a:r>
              <a:rPr lang="en-US" sz="1000" dirty="0">
                <a:latin typeface="Courier New" pitchFamily="49" charset="0"/>
                <a:cs typeface="Courier New" pitchFamily="49" charset="0"/>
              </a:rPr>
              <a:t>  252.    G 2 G          !$OMP  parallel do default(none)</a:t>
            </a:r>
          </a:p>
          <a:p>
            <a:r>
              <a:rPr lang="en-US" sz="1000" dirty="0">
                <a:latin typeface="Courier New" pitchFamily="49" charset="0"/>
                <a:cs typeface="Courier New" pitchFamily="49" charset="0"/>
              </a:rPr>
              <a:t>  253.    G 2 G          !$OMP&amp;   private (i,j,k,s0,ss)</a:t>
            </a:r>
          </a:p>
          <a:p>
            <a:r>
              <a:rPr lang="en-US" sz="1000" dirty="0">
                <a:latin typeface="Courier New" pitchFamily="49" charset="0"/>
                <a:cs typeface="Courier New" pitchFamily="49" charset="0"/>
              </a:rPr>
              <a:t>  254.    G 2 G          !$OMP&amp;   shared  (a,b,bnd,c,imax,jmax,kmax,omega,p,wrk1,wrk2)</a:t>
            </a:r>
          </a:p>
          <a:p>
            <a:r>
              <a:rPr lang="en-US" sz="1000" dirty="0">
                <a:latin typeface="Courier New" pitchFamily="49" charset="0"/>
                <a:cs typeface="Courier New" pitchFamily="49" charset="0"/>
              </a:rPr>
              <a:t>  255.    G 2 G          !$OMP&amp;   reduction (+:</a:t>
            </a:r>
            <a:r>
              <a:rPr lang="en-US" sz="1000" dirty="0" err="1">
                <a:latin typeface="Courier New" pitchFamily="49" charset="0"/>
                <a:cs typeface="Courier New" pitchFamily="49" charset="0"/>
              </a:rPr>
              <a:t>wgosa</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256.    G 2 G          #</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257.    G 2 G g------&lt;          DO K=2,kmax-1</a:t>
            </a:r>
          </a:p>
          <a:p>
            <a:r>
              <a:rPr lang="en-US" sz="1000" dirty="0">
                <a:latin typeface="Courier New" pitchFamily="49" charset="0"/>
                <a:cs typeface="Courier New" pitchFamily="49" charset="0"/>
              </a:rPr>
              <a:t>  258.  + G 2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5----&lt;             DO J=2,jmax-1</a:t>
            </a:r>
          </a:p>
          <a:p>
            <a:r>
              <a:rPr lang="en-US" sz="1000" dirty="0">
                <a:latin typeface="Courier New" pitchFamily="49" charset="0"/>
                <a:cs typeface="Courier New" pitchFamily="49" charset="0"/>
              </a:rPr>
              <a:t>  259.    G 2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5 g--&lt;                DO I=2,imax-1</a:t>
            </a:r>
          </a:p>
          <a:p>
            <a:r>
              <a:rPr lang="en-US" sz="1000" dirty="0">
                <a:latin typeface="Courier New" pitchFamily="49" charset="0"/>
                <a:cs typeface="Courier New" pitchFamily="49" charset="0"/>
              </a:rPr>
              <a:t>  260.    G 2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5 g                      S0=a(I,J,K,1)*p(I+1,J,K)+a(I,J,K,2)*p(I,J+1,K)</a:t>
            </a:r>
          </a:p>
          <a:p>
            <a:r>
              <a:rPr lang="en-US" sz="1000" dirty="0">
                <a:latin typeface="Courier New" pitchFamily="49" charset="0"/>
                <a:cs typeface="Courier New" pitchFamily="49" charset="0"/>
              </a:rPr>
              <a:t>  261.    G 2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5 g         1                 +a(I,J,K,3)*p(I,J,K+1)</a:t>
            </a:r>
          </a:p>
          <a:p>
            <a:r>
              <a:rPr lang="en-US" sz="1000" dirty="0">
                <a:latin typeface="Courier New" pitchFamily="49" charset="0"/>
                <a:cs typeface="Courier New" pitchFamily="49" charset="0"/>
              </a:rPr>
              <a:t>  262.    G 2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5 g         2                 +b(I,J,K,1)*(p(I+1,J+1,K)-p(I+1,J-1,K)</a:t>
            </a:r>
          </a:p>
          <a:p>
            <a:r>
              <a:rPr lang="en-US" sz="1000" dirty="0">
                <a:latin typeface="Courier New" pitchFamily="49" charset="0"/>
                <a:cs typeface="Courier New" pitchFamily="49" charset="0"/>
              </a:rPr>
              <a:t>  263.    G 2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5 g         3                 -p(I-1,J+1,K)+p(I-1,J-1,K))</a:t>
            </a:r>
          </a:p>
          <a:p>
            <a:r>
              <a:rPr lang="en-US" sz="1000" dirty="0">
                <a:latin typeface="Courier New" pitchFamily="49" charset="0"/>
                <a:cs typeface="Courier New" pitchFamily="49" charset="0"/>
              </a:rPr>
              <a:t>  264.    G 2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5 g         4                 +b(I,J,K,2)*(p(I,J+1,K+1)-p(I,J-1,K+1)</a:t>
            </a:r>
          </a:p>
          <a:p>
            <a:r>
              <a:rPr lang="en-US" sz="1000" dirty="0">
                <a:latin typeface="Courier New" pitchFamily="49" charset="0"/>
                <a:cs typeface="Courier New" pitchFamily="49" charset="0"/>
              </a:rPr>
              <a:t>  265.    G 2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5 g         5                 -p(I,J+1,K-1)+p(I,J-1,K-1))</a:t>
            </a:r>
          </a:p>
          <a:p>
            <a:r>
              <a:rPr lang="en-US" sz="1000" dirty="0">
                <a:latin typeface="Courier New" pitchFamily="49" charset="0"/>
                <a:cs typeface="Courier New" pitchFamily="49" charset="0"/>
              </a:rPr>
              <a:t>  266.    G 2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5 g         6                 +b(I,J,K,3)*(p(I+1,J,K+1)-p(I-1,J,K+1)</a:t>
            </a:r>
          </a:p>
          <a:p>
            <a:r>
              <a:rPr lang="en-US" sz="1000" dirty="0">
                <a:latin typeface="Courier New" pitchFamily="49" charset="0"/>
                <a:cs typeface="Courier New" pitchFamily="49" charset="0"/>
              </a:rPr>
              <a:t>  267.    G 2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5 g         7                 -p(I+1,J,K-1)+p(I-1,J,K-1))</a:t>
            </a:r>
          </a:p>
          <a:p>
            <a:r>
              <a:rPr lang="en-US" sz="1000" dirty="0">
                <a:latin typeface="Courier New" pitchFamily="49" charset="0"/>
                <a:cs typeface="Courier New" pitchFamily="49" charset="0"/>
              </a:rPr>
              <a:t>  268.    G 2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5 g         8                 +c(I,J,K,1)*p(I-1,J,K)+c(I,J,K,2)*p(I,J-1,K)</a:t>
            </a:r>
          </a:p>
          <a:p>
            <a:r>
              <a:rPr lang="en-US" sz="1000" dirty="0">
                <a:latin typeface="Courier New" pitchFamily="49" charset="0"/>
                <a:cs typeface="Courier New" pitchFamily="49" charset="0"/>
              </a:rPr>
              <a:t>  269.    G 2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5 g         9                 +c(I,J,K,3)*p(I,J,K-1)+wrk1(I,J,K)</a:t>
            </a:r>
          </a:p>
          <a:p>
            <a:r>
              <a:rPr lang="en-US" sz="1000" dirty="0">
                <a:latin typeface="Courier New" pitchFamily="49" charset="0"/>
                <a:cs typeface="Courier New" pitchFamily="49" charset="0"/>
              </a:rPr>
              <a:t>  270.    G 2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5 g                      SS=(S0*a(I,J,K,4)-p(I,J,K))*</a:t>
            </a:r>
            <a:r>
              <a:rPr lang="en-US" sz="1000" dirty="0" err="1">
                <a:latin typeface="Courier New" pitchFamily="49" charset="0"/>
                <a:cs typeface="Courier New" pitchFamily="49" charset="0"/>
              </a:rPr>
              <a:t>bnd</a:t>
            </a:r>
            <a:r>
              <a:rPr lang="en-US" sz="1000" dirty="0">
                <a:latin typeface="Courier New" pitchFamily="49" charset="0"/>
                <a:cs typeface="Courier New" pitchFamily="49" charset="0"/>
              </a:rPr>
              <a:t>(I,J,K)</a:t>
            </a:r>
          </a:p>
          <a:p>
            <a:r>
              <a:rPr lang="en-US" sz="1000" dirty="0">
                <a:latin typeface="Courier New" pitchFamily="49" charset="0"/>
                <a:cs typeface="Courier New" pitchFamily="49" charset="0"/>
              </a:rPr>
              <a:t>  271.    G 2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5 g                      WGOSA=WGOSA+SS*SS</a:t>
            </a:r>
          </a:p>
          <a:p>
            <a:r>
              <a:rPr lang="en-US" sz="1000" dirty="0">
                <a:latin typeface="Courier New" pitchFamily="49" charset="0"/>
                <a:cs typeface="Courier New" pitchFamily="49" charset="0"/>
              </a:rPr>
              <a:t>  272.    G 2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5 g                      wrk2(I,J,K)=p(I,J,K)+OMEGA *SS</a:t>
            </a:r>
          </a:p>
          <a:p>
            <a:r>
              <a:rPr lang="en-US" sz="1000" dirty="0">
                <a:latin typeface="Courier New" pitchFamily="49" charset="0"/>
                <a:cs typeface="Courier New" pitchFamily="49" charset="0"/>
              </a:rPr>
              <a:t>  273.    G 2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5 g--&gt;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274.    G 2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5----&gt;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275.    G 2 G g------&gt;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276.    G 2 G          #</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  277.    G 2 G--------&gt; !$ACC  end parallel loop.</a:t>
            </a:r>
          </a:p>
        </p:txBody>
      </p:sp>
    </p:spTree>
    <p:extLst>
      <p:ext uri="{BB962C8B-B14F-4D97-AF65-F5344CB8AC3E}">
        <p14:creationId xmlns:p14="http://schemas.microsoft.com/office/powerpoint/2010/main" val="30130713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OpenACC</a:t>
            </a:r>
            <a:r>
              <a:rPr lang="en-US" dirty="0" smtClean="0"/>
              <a:t> Version 2 – Using Data regions –b)</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51</a:t>
            </a:fld>
            <a:endParaRPr lang="en-US"/>
          </a:p>
        </p:txBody>
      </p:sp>
      <p:sp>
        <p:nvSpPr>
          <p:cNvPr id="8" name="TextBox 7"/>
          <p:cNvSpPr txBox="1"/>
          <p:nvPr/>
        </p:nvSpPr>
        <p:spPr>
          <a:xfrm>
            <a:off x="381000" y="762000"/>
            <a:ext cx="5416868" cy="5786199"/>
          </a:xfrm>
          <a:prstGeom prst="rect">
            <a:avLst/>
          </a:prstGeom>
          <a:noFill/>
        </p:spPr>
        <p:txBody>
          <a:bodyPr wrap="none" rtlCol="0">
            <a:spAutoFit/>
          </a:bodyPr>
          <a:lstStyle/>
          <a:p>
            <a:r>
              <a:rPr lang="en-US" sz="1000" dirty="0">
                <a:latin typeface="Courier New" pitchFamily="49" charset="0"/>
                <a:cs typeface="Courier New" pitchFamily="49" charset="0"/>
              </a:rPr>
              <a:t> 279.    G 2            C</a:t>
            </a:r>
          </a:p>
          <a:p>
            <a:r>
              <a:rPr lang="en-US" sz="1000" dirty="0">
                <a:latin typeface="Courier New" pitchFamily="49" charset="0"/>
                <a:cs typeface="Courier New" pitchFamily="49" charset="0"/>
              </a:rPr>
              <a:t>  280.    G 2            #</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  281.  + G 2 G--------&lt; !$ACC  parallel loop</a:t>
            </a:r>
          </a:p>
          <a:p>
            <a:r>
              <a:rPr lang="en-US" sz="1000" dirty="0">
                <a:latin typeface="Courier New" pitchFamily="49" charset="0"/>
                <a:cs typeface="Courier New" pitchFamily="49" charset="0"/>
              </a:rPr>
              <a:t>  282.    G 2 G          !$ACC&amp;   private (</a:t>
            </a:r>
            <a:r>
              <a:rPr lang="en-US" sz="1000" dirty="0" err="1">
                <a:latin typeface="Courier New" pitchFamily="49" charset="0"/>
                <a:cs typeface="Courier New" pitchFamily="49" charset="0"/>
              </a:rPr>
              <a:t>i,j,k</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283.    G 2 G          #else</a:t>
            </a:r>
          </a:p>
          <a:p>
            <a:r>
              <a:rPr lang="en-US" sz="1000" dirty="0">
                <a:latin typeface="Courier New" pitchFamily="49" charset="0"/>
                <a:cs typeface="Courier New" pitchFamily="49" charset="0"/>
              </a:rPr>
              <a:t>  284.    G 2 G          !$OMP  parallel do default(none)</a:t>
            </a:r>
          </a:p>
          <a:p>
            <a:r>
              <a:rPr lang="en-US" sz="1000" dirty="0">
                <a:latin typeface="Courier New" pitchFamily="49" charset="0"/>
                <a:cs typeface="Courier New" pitchFamily="49" charset="0"/>
              </a:rPr>
              <a:t>  285.    G 2 G          !$OMP&amp;   private (</a:t>
            </a:r>
            <a:r>
              <a:rPr lang="en-US" sz="1000" dirty="0" err="1">
                <a:latin typeface="Courier New" pitchFamily="49" charset="0"/>
                <a:cs typeface="Courier New" pitchFamily="49" charset="0"/>
              </a:rPr>
              <a:t>i,j,k</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286.    G 2 G          !$OMP&amp;   shared  (p,wrk2)</a:t>
            </a:r>
          </a:p>
          <a:p>
            <a:r>
              <a:rPr lang="en-US" sz="1000" dirty="0">
                <a:latin typeface="Courier New" pitchFamily="49" charset="0"/>
                <a:cs typeface="Courier New" pitchFamily="49" charset="0"/>
              </a:rPr>
              <a:t>  287.    G 2 G          #</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288.    G 2 G g------&lt;          DO K=2,kmax-1</a:t>
            </a:r>
          </a:p>
          <a:p>
            <a:r>
              <a:rPr lang="en-US" sz="1000" dirty="0">
                <a:latin typeface="Courier New" pitchFamily="49" charset="0"/>
                <a:cs typeface="Courier New" pitchFamily="49" charset="0"/>
              </a:rPr>
              <a:t>  289.  + G 2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5----&lt;             DO J=2,jmax-1</a:t>
            </a:r>
          </a:p>
          <a:p>
            <a:r>
              <a:rPr lang="en-US" sz="1000" dirty="0">
                <a:latin typeface="Courier New" pitchFamily="49" charset="0"/>
                <a:cs typeface="Courier New" pitchFamily="49" charset="0"/>
              </a:rPr>
              <a:t>  290.    G 2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5 g--&lt;                DO I=2,imax-1</a:t>
            </a:r>
          </a:p>
          <a:p>
            <a:r>
              <a:rPr lang="en-US" sz="1000" dirty="0">
                <a:latin typeface="Courier New" pitchFamily="49" charset="0"/>
                <a:cs typeface="Courier New" pitchFamily="49" charset="0"/>
              </a:rPr>
              <a:t>  291.    G 2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5 g                      p(I,J,K)=wrk2(I,J,K)</a:t>
            </a:r>
          </a:p>
          <a:p>
            <a:r>
              <a:rPr lang="en-US" sz="1000" dirty="0">
                <a:latin typeface="Courier New" pitchFamily="49" charset="0"/>
                <a:cs typeface="Courier New" pitchFamily="49" charset="0"/>
              </a:rPr>
              <a:t>  292.    G 2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5 g--&gt;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293.    G 2 G </a:t>
            </a:r>
            <a:r>
              <a:rPr lang="en-US" sz="1000" dirty="0" err="1">
                <a:latin typeface="Courier New" pitchFamily="49" charset="0"/>
                <a:cs typeface="Courier New" pitchFamily="49" charset="0"/>
              </a:rPr>
              <a:t>g</a:t>
            </a:r>
            <a:r>
              <a:rPr lang="en-US" sz="1000" dirty="0">
                <a:latin typeface="Courier New" pitchFamily="49" charset="0"/>
                <a:cs typeface="Courier New" pitchFamily="49" charset="0"/>
              </a:rPr>
              <a:t> 5----&gt;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294.    G 2 G g------&gt;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295.    G 2 G          #</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  296.    G 2 G--------&gt; !$ACC  end parallel loop</a:t>
            </a:r>
          </a:p>
          <a:p>
            <a:r>
              <a:rPr lang="en-US" sz="1000" dirty="0">
                <a:latin typeface="Courier New" pitchFamily="49" charset="0"/>
                <a:cs typeface="Courier New" pitchFamily="49" charset="0"/>
              </a:rPr>
              <a:t>  297.    G 2            !$</a:t>
            </a:r>
            <a:r>
              <a:rPr lang="en-US" sz="1000" dirty="0" err="1">
                <a:latin typeface="Courier New" pitchFamily="49" charset="0"/>
                <a:cs typeface="Courier New" pitchFamily="49" charset="0"/>
              </a:rPr>
              <a:t>acc</a:t>
            </a:r>
            <a:r>
              <a:rPr lang="en-US" sz="1000" dirty="0">
                <a:latin typeface="Courier New" pitchFamily="49" charset="0"/>
                <a:cs typeface="Courier New" pitchFamily="49" charset="0"/>
              </a:rPr>
              <a:t> update host(</a:t>
            </a:r>
            <a:r>
              <a:rPr lang="en-US" sz="1000" dirty="0" err="1">
                <a:latin typeface="Courier New" pitchFamily="49" charset="0"/>
                <a:cs typeface="Courier New" pitchFamily="49" charset="0"/>
              </a:rPr>
              <a:t>p,wgosa</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298.    G 2            #</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299.    G 2            C</a:t>
            </a:r>
          </a:p>
          <a:p>
            <a:r>
              <a:rPr lang="en-US" sz="1000" dirty="0">
                <a:latin typeface="Courier New" pitchFamily="49" charset="0"/>
                <a:cs typeface="Courier New" pitchFamily="49" charset="0"/>
              </a:rPr>
              <a:t>  300.  + G 2                     call </a:t>
            </a:r>
            <a:r>
              <a:rPr lang="en-US" sz="1000" dirty="0" err="1">
                <a:latin typeface="Courier New" pitchFamily="49" charset="0"/>
                <a:cs typeface="Courier New" pitchFamily="49" charset="0"/>
              </a:rPr>
              <a:t>sendp</a:t>
            </a:r>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ndx,ndy,ndz</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301.    G 2            C</a:t>
            </a:r>
          </a:p>
          <a:p>
            <a:r>
              <a:rPr lang="en-US" sz="1000" dirty="0">
                <a:latin typeface="Courier New" pitchFamily="49" charset="0"/>
                <a:cs typeface="Courier New" pitchFamily="49" charset="0"/>
              </a:rPr>
              <a:t>  302.    G 2            #</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  303.    G 2            !$</a:t>
            </a:r>
            <a:r>
              <a:rPr lang="en-US" sz="1000" dirty="0" err="1">
                <a:latin typeface="Courier New" pitchFamily="49" charset="0"/>
                <a:cs typeface="Courier New" pitchFamily="49" charset="0"/>
              </a:rPr>
              <a:t>acc</a:t>
            </a:r>
            <a:r>
              <a:rPr lang="en-US" sz="1000" dirty="0">
                <a:latin typeface="Courier New" pitchFamily="49" charset="0"/>
                <a:cs typeface="Courier New" pitchFamily="49" charset="0"/>
              </a:rPr>
              <a:t> update device(p)</a:t>
            </a:r>
          </a:p>
          <a:p>
            <a:r>
              <a:rPr lang="en-US" sz="1000" dirty="0">
                <a:latin typeface="Courier New" pitchFamily="49" charset="0"/>
                <a:cs typeface="Courier New" pitchFamily="49" charset="0"/>
              </a:rPr>
              <a:t>  304.    G 2            #</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305.  + G 2                     call </a:t>
            </a:r>
            <a:r>
              <a:rPr lang="en-US" sz="1000" dirty="0" err="1">
                <a:latin typeface="Courier New" pitchFamily="49" charset="0"/>
                <a:cs typeface="Courier New" pitchFamily="49" charset="0"/>
              </a:rPr>
              <a:t>mpi_allreduce</a:t>
            </a:r>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wgosa</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306.    G 2                 &gt;                      </a:t>
            </a:r>
            <a:r>
              <a:rPr lang="en-US" sz="1000" dirty="0" err="1">
                <a:latin typeface="Courier New" pitchFamily="49" charset="0"/>
                <a:cs typeface="Courier New" pitchFamily="49" charset="0"/>
              </a:rPr>
              <a:t>gosa</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307.    G 2                 &gt;                      1,</a:t>
            </a:r>
          </a:p>
          <a:p>
            <a:r>
              <a:rPr lang="en-US" sz="1000" dirty="0">
                <a:latin typeface="Courier New" pitchFamily="49" charset="0"/>
                <a:cs typeface="Courier New" pitchFamily="49" charset="0"/>
              </a:rPr>
              <a:t>  308.    G 2                 &gt;                      mpi_real4,</a:t>
            </a:r>
          </a:p>
          <a:p>
            <a:r>
              <a:rPr lang="en-US" sz="1000" dirty="0">
                <a:latin typeface="Courier New" pitchFamily="49" charset="0"/>
                <a:cs typeface="Courier New" pitchFamily="49" charset="0"/>
              </a:rPr>
              <a:t>  309.    G 2                 &gt;                      </a:t>
            </a:r>
            <a:r>
              <a:rPr lang="en-US" sz="1000" dirty="0" err="1">
                <a:latin typeface="Courier New" pitchFamily="49" charset="0"/>
                <a:cs typeface="Courier New" pitchFamily="49" charset="0"/>
              </a:rPr>
              <a:t>mpi_sum</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310.    G 2                 &gt;                      </a:t>
            </a:r>
            <a:r>
              <a:rPr lang="en-US" sz="1000" dirty="0" err="1">
                <a:latin typeface="Courier New" pitchFamily="49" charset="0"/>
                <a:cs typeface="Courier New" pitchFamily="49" charset="0"/>
              </a:rPr>
              <a:t>mpi_comm_world</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311.    G 2                 &gt;                      </a:t>
            </a:r>
            <a:r>
              <a:rPr lang="en-US" sz="1000" dirty="0" err="1">
                <a:latin typeface="Courier New" pitchFamily="49" charset="0"/>
                <a:cs typeface="Courier New" pitchFamily="49" charset="0"/>
              </a:rPr>
              <a:t>ierr</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312.    G 2            C</a:t>
            </a:r>
          </a:p>
          <a:p>
            <a:r>
              <a:rPr lang="en-US" sz="1000" dirty="0">
                <a:latin typeface="Courier New" pitchFamily="49" charset="0"/>
                <a:cs typeface="Courier New" pitchFamily="49" charset="0"/>
              </a:rPr>
              <a:t>  313.    G 2----------&gt;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314.    G              #</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  315.    G------------&gt; !$</a:t>
            </a:r>
            <a:r>
              <a:rPr lang="en-US" sz="1000" dirty="0" err="1">
                <a:latin typeface="Courier New" pitchFamily="49" charset="0"/>
                <a:cs typeface="Courier New" pitchFamily="49" charset="0"/>
              </a:rPr>
              <a:t>acc</a:t>
            </a:r>
            <a:r>
              <a:rPr lang="en-US" sz="1000" dirty="0">
                <a:latin typeface="Courier New" pitchFamily="49" charset="0"/>
                <a:cs typeface="Courier New" pitchFamily="49" charset="0"/>
              </a:rPr>
              <a:t> end data.</a:t>
            </a:r>
          </a:p>
        </p:txBody>
      </p:sp>
    </p:spTree>
    <p:extLst>
      <p:ext uri="{BB962C8B-B14F-4D97-AF65-F5344CB8AC3E}">
        <p14:creationId xmlns:p14="http://schemas.microsoft.com/office/powerpoint/2010/main" val="184332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OpenACC</a:t>
            </a:r>
            <a:r>
              <a:rPr lang="en-US" dirty="0" smtClean="0"/>
              <a:t> Version 2 – Using Data regions –c)</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52</a:t>
            </a:fld>
            <a:endParaRPr lang="en-US"/>
          </a:p>
        </p:txBody>
      </p:sp>
      <p:sp>
        <p:nvSpPr>
          <p:cNvPr id="8" name="TextBox 7"/>
          <p:cNvSpPr txBox="1"/>
          <p:nvPr/>
        </p:nvSpPr>
        <p:spPr>
          <a:xfrm>
            <a:off x="152400" y="770238"/>
            <a:ext cx="9341019" cy="5632311"/>
          </a:xfrm>
          <a:prstGeom prst="rect">
            <a:avLst/>
          </a:prstGeom>
          <a:noFill/>
        </p:spPr>
        <p:txBody>
          <a:bodyPr wrap="none" rtlCol="0">
            <a:spAutoFit/>
          </a:bodyPr>
          <a:lstStyle/>
          <a:p>
            <a:r>
              <a:rPr lang="en-US" sz="1000" dirty="0">
                <a:latin typeface="Courier New" pitchFamily="49" charset="0"/>
                <a:cs typeface="Courier New" pitchFamily="49" charset="0"/>
              </a:rPr>
              <a:t>ftn-6413 </a:t>
            </a:r>
            <a:r>
              <a:rPr lang="en-US" sz="1000" dirty="0" err="1">
                <a:latin typeface="Courier New" pitchFamily="49" charset="0"/>
                <a:cs typeface="Courier New" pitchFamily="49" charset="0"/>
              </a:rPr>
              <a:t>ftn</a:t>
            </a:r>
            <a:r>
              <a:rPr lang="en-US" sz="1000" dirty="0">
                <a:latin typeface="Courier New" pitchFamily="49" charset="0"/>
                <a:cs typeface="Courier New" pitchFamily="49" charset="0"/>
              </a:rPr>
              <a:t>: ACCEL File = </a:t>
            </a:r>
            <a:r>
              <a:rPr lang="en-US" sz="1000" dirty="0" err="1">
                <a:latin typeface="Courier New" pitchFamily="49" charset="0"/>
                <a:cs typeface="Courier New" pitchFamily="49" charset="0"/>
              </a:rPr>
              <a:t>himenoBMTxpr.f</a:t>
            </a:r>
            <a:r>
              <a:rPr lang="en-US" sz="1000" dirty="0">
                <a:latin typeface="Courier New" pitchFamily="49" charset="0"/>
                <a:cs typeface="Courier New" pitchFamily="49" charset="0"/>
              </a:rPr>
              <a:t>, Line = 240</a:t>
            </a:r>
          </a:p>
          <a:p>
            <a:r>
              <a:rPr lang="en-US" sz="1000" dirty="0">
                <a:latin typeface="Courier New" pitchFamily="49" charset="0"/>
                <a:cs typeface="Courier New" pitchFamily="49" charset="0"/>
              </a:rPr>
              <a:t>  A data region was created at line 240 and ending at line 315.</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ftn-6422 </a:t>
            </a:r>
            <a:r>
              <a:rPr lang="en-US" sz="1000" dirty="0" err="1">
                <a:latin typeface="Courier New" pitchFamily="49" charset="0"/>
                <a:cs typeface="Courier New" pitchFamily="49" charset="0"/>
              </a:rPr>
              <a:t>ftn</a:t>
            </a:r>
            <a:r>
              <a:rPr lang="en-US" sz="1000" dirty="0">
                <a:latin typeface="Courier New" pitchFamily="49" charset="0"/>
                <a:cs typeface="Courier New" pitchFamily="49" charset="0"/>
              </a:rPr>
              <a:t>: ACCEL File = </a:t>
            </a:r>
            <a:r>
              <a:rPr lang="en-US" sz="1000" dirty="0" err="1">
                <a:latin typeface="Courier New" pitchFamily="49" charset="0"/>
                <a:cs typeface="Courier New" pitchFamily="49" charset="0"/>
              </a:rPr>
              <a:t>himenoBMTxpr.f</a:t>
            </a:r>
            <a:r>
              <a:rPr lang="en-US" sz="1000" dirty="0">
                <a:latin typeface="Courier New" pitchFamily="49" charset="0"/>
                <a:cs typeface="Courier New" pitchFamily="49" charset="0"/>
              </a:rPr>
              <a:t>, Line = 240</a:t>
            </a:r>
          </a:p>
          <a:p>
            <a:r>
              <a:rPr lang="en-US" sz="1000" dirty="0">
                <a:latin typeface="Courier New" pitchFamily="49" charset="0"/>
                <a:cs typeface="Courier New" pitchFamily="49" charset="0"/>
              </a:rPr>
              <a:t>  If not already present: allocate memory for variable "</a:t>
            </a:r>
            <a:r>
              <a:rPr lang="en-US" sz="1000" dirty="0" err="1">
                <a:latin typeface="Courier New" pitchFamily="49" charset="0"/>
                <a:cs typeface="Courier New" pitchFamily="49" charset="0"/>
              </a:rPr>
              <a:t>wgosa</a:t>
            </a:r>
            <a:r>
              <a:rPr lang="en-US" sz="1000" dirty="0">
                <a:latin typeface="Courier New" pitchFamily="49" charset="0"/>
                <a:cs typeface="Courier New" pitchFamily="49" charset="0"/>
              </a:rPr>
              <a:t>" on accelerator, free at line 315 (</a:t>
            </a:r>
            <a:r>
              <a:rPr lang="en-US" sz="1000" dirty="0" err="1">
                <a:latin typeface="Courier New" pitchFamily="49" charset="0"/>
                <a:cs typeface="Courier New" pitchFamily="49" charset="0"/>
              </a:rPr>
              <a:t>acc_share</a:t>
            </a:r>
            <a:r>
              <a:rPr lang="en-US" sz="1000" dirty="0">
                <a:latin typeface="Courier New" pitchFamily="49" charset="0"/>
                <a:cs typeface="Courier New" pitchFamily="49" charset="0"/>
              </a:rPr>
              <a:t>).</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ftn-6288 </a:t>
            </a:r>
            <a:r>
              <a:rPr lang="en-US" sz="1000" dirty="0" err="1">
                <a:latin typeface="Courier New" pitchFamily="49" charset="0"/>
                <a:cs typeface="Courier New" pitchFamily="49" charset="0"/>
              </a:rPr>
              <a:t>ftn</a:t>
            </a:r>
            <a:r>
              <a:rPr lang="en-US" sz="1000" dirty="0">
                <a:latin typeface="Courier New" pitchFamily="49" charset="0"/>
                <a:cs typeface="Courier New" pitchFamily="49" charset="0"/>
              </a:rPr>
              <a:t>: VECTOR File = </a:t>
            </a:r>
            <a:r>
              <a:rPr lang="en-US" sz="1000" dirty="0" err="1">
                <a:latin typeface="Courier New" pitchFamily="49" charset="0"/>
                <a:cs typeface="Courier New" pitchFamily="49" charset="0"/>
              </a:rPr>
              <a:t>himenoBMTxpr.f</a:t>
            </a:r>
            <a:r>
              <a:rPr lang="en-US" sz="1000" dirty="0">
                <a:latin typeface="Courier New" pitchFamily="49" charset="0"/>
                <a:cs typeface="Courier New" pitchFamily="49" charset="0"/>
              </a:rPr>
              <a:t>, Line = 243</a:t>
            </a:r>
          </a:p>
          <a:p>
            <a:r>
              <a:rPr lang="en-US" sz="1000" dirty="0">
                <a:latin typeface="Courier New" pitchFamily="49" charset="0"/>
                <a:cs typeface="Courier New" pitchFamily="49" charset="0"/>
              </a:rPr>
              <a:t>  A loop starting at line 243 was not </a:t>
            </a:r>
            <a:r>
              <a:rPr lang="en-US" sz="1000" dirty="0" err="1">
                <a:latin typeface="Courier New" pitchFamily="49" charset="0"/>
                <a:cs typeface="Courier New" pitchFamily="49" charset="0"/>
              </a:rPr>
              <a:t>vectorized</a:t>
            </a:r>
            <a:r>
              <a:rPr lang="en-US" sz="1000" dirty="0">
                <a:latin typeface="Courier New" pitchFamily="49" charset="0"/>
                <a:cs typeface="Courier New" pitchFamily="49" charset="0"/>
              </a:rPr>
              <a:t> because it contains a call to subroutine "</a:t>
            </a:r>
            <a:r>
              <a:rPr lang="en-US" sz="1000" dirty="0" err="1">
                <a:latin typeface="Courier New" pitchFamily="49" charset="0"/>
                <a:cs typeface="Courier New" pitchFamily="49" charset="0"/>
              </a:rPr>
              <a:t>sendp</a:t>
            </a:r>
            <a:r>
              <a:rPr lang="en-US" sz="1000" dirty="0">
                <a:latin typeface="Courier New" pitchFamily="49" charset="0"/>
                <a:cs typeface="Courier New" pitchFamily="49" charset="0"/>
              </a:rPr>
              <a:t>" on line 300.</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ftn-6405 </a:t>
            </a:r>
            <a:r>
              <a:rPr lang="en-US" sz="1000" dirty="0" err="1">
                <a:latin typeface="Courier New" pitchFamily="49" charset="0"/>
                <a:cs typeface="Courier New" pitchFamily="49" charset="0"/>
              </a:rPr>
              <a:t>ftn</a:t>
            </a:r>
            <a:r>
              <a:rPr lang="en-US" sz="1000" dirty="0">
                <a:latin typeface="Courier New" pitchFamily="49" charset="0"/>
                <a:cs typeface="Courier New" pitchFamily="49" charset="0"/>
              </a:rPr>
              <a:t>: ACCEL File = </a:t>
            </a:r>
            <a:r>
              <a:rPr lang="en-US" sz="1000" dirty="0" err="1">
                <a:latin typeface="Courier New" pitchFamily="49" charset="0"/>
                <a:cs typeface="Courier New" pitchFamily="49" charset="0"/>
              </a:rPr>
              <a:t>himenoBMTxpr.f</a:t>
            </a:r>
            <a:r>
              <a:rPr lang="en-US" sz="1000" dirty="0">
                <a:latin typeface="Courier New" pitchFamily="49" charset="0"/>
                <a:cs typeface="Courier New" pitchFamily="49" charset="0"/>
              </a:rPr>
              <a:t>, Line = 248</a:t>
            </a:r>
          </a:p>
          <a:p>
            <a:r>
              <a:rPr lang="en-US" sz="1000" dirty="0">
                <a:latin typeface="Courier New" pitchFamily="49" charset="0"/>
                <a:cs typeface="Courier New" pitchFamily="49" charset="0"/>
              </a:rPr>
              <a:t>  A region starting at line 248 and ending at line 277 was placed on the accelerator.</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ftn-6416 </a:t>
            </a:r>
            <a:r>
              <a:rPr lang="en-US" sz="1000" dirty="0" err="1">
                <a:latin typeface="Courier New" pitchFamily="49" charset="0"/>
                <a:cs typeface="Courier New" pitchFamily="49" charset="0"/>
              </a:rPr>
              <a:t>ftn</a:t>
            </a:r>
            <a:r>
              <a:rPr lang="en-US" sz="1000" dirty="0">
                <a:latin typeface="Courier New" pitchFamily="49" charset="0"/>
                <a:cs typeface="Courier New" pitchFamily="49" charset="0"/>
              </a:rPr>
              <a:t>: ACCEL File = </a:t>
            </a:r>
            <a:r>
              <a:rPr lang="en-US" sz="1000" dirty="0" err="1">
                <a:latin typeface="Courier New" pitchFamily="49" charset="0"/>
                <a:cs typeface="Courier New" pitchFamily="49" charset="0"/>
              </a:rPr>
              <a:t>himenoBMTxpr.f</a:t>
            </a:r>
            <a:r>
              <a:rPr lang="en-US" sz="1000" dirty="0">
                <a:latin typeface="Courier New" pitchFamily="49" charset="0"/>
                <a:cs typeface="Courier New" pitchFamily="49" charset="0"/>
              </a:rPr>
              <a:t>, Line = 248</a:t>
            </a:r>
          </a:p>
          <a:p>
            <a:r>
              <a:rPr lang="en-US" sz="1000" dirty="0">
                <a:latin typeface="Courier New" pitchFamily="49" charset="0"/>
                <a:cs typeface="Courier New" pitchFamily="49" charset="0"/>
              </a:rPr>
              <a:t>  If not already present: allocate memory and copy whole array "wrk2" to accelerator, copy back at line 277 (</a:t>
            </a:r>
            <a:r>
              <a:rPr lang="en-US" sz="1000" dirty="0" err="1">
                <a:latin typeface="Courier New" pitchFamily="49" charset="0"/>
                <a:cs typeface="Courier New" pitchFamily="49" charset="0"/>
              </a:rPr>
              <a:t>acc_copy</a:t>
            </a:r>
            <a:r>
              <a:rPr lang="en-US" sz="1000" dirty="0">
                <a:latin typeface="Courier New" pitchFamily="49" charset="0"/>
                <a:cs typeface="Courier New" pitchFamily="49" charset="0"/>
              </a:rPr>
              <a:t>).</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ftn-6430 </a:t>
            </a:r>
            <a:r>
              <a:rPr lang="en-US" sz="1000" dirty="0" err="1">
                <a:latin typeface="Courier New" pitchFamily="49" charset="0"/>
                <a:cs typeface="Courier New" pitchFamily="49" charset="0"/>
              </a:rPr>
              <a:t>ftn</a:t>
            </a:r>
            <a:r>
              <a:rPr lang="en-US" sz="1000" dirty="0">
                <a:latin typeface="Courier New" pitchFamily="49" charset="0"/>
                <a:cs typeface="Courier New" pitchFamily="49" charset="0"/>
              </a:rPr>
              <a:t>: ACCEL File = </a:t>
            </a:r>
            <a:r>
              <a:rPr lang="en-US" sz="1000" dirty="0" err="1">
                <a:latin typeface="Courier New" pitchFamily="49" charset="0"/>
                <a:cs typeface="Courier New" pitchFamily="49" charset="0"/>
              </a:rPr>
              <a:t>himenoBMTxpr.f</a:t>
            </a:r>
            <a:r>
              <a:rPr lang="en-US" sz="1000" dirty="0">
                <a:latin typeface="Courier New" pitchFamily="49" charset="0"/>
                <a:cs typeface="Courier New" pitchFamily="49" charset="0"/>
              </a:rPr>
              <a:t>, Line = 257</a:t>
            </a:r>
          </a:p>
          <a:p>
            <a:r>
              <a:rPr lang="en-US" sz="1000" dirty="0">
                <a:latin typeface="Courier New" pitchFamily="49" charset="0"/>
                <a:cs typeface="Courier New" pitchFamily="49" charset="0"/>
              </a:rPr>
              <a:t>  A loop starting at line 257 was partitioned across the thread blocks.</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ftn-6509 </a:t>
            </a:r>
            <a:r>
              <a:rPr lang="en-US" sz="1000" dirty="0" err="1">
                <a:latin typeface="Courier New" pitchFamily="49" charset="0"/>
                <a:cs typeface="Courier New" pitchFamily="49" charset="0"/>
              </a:rPr>
              <a:t>ftn</a:t>
            </a:r>
            <a:r>
              <a:rPr lang="en-US" sz="1000" dirty="0">
                <a:latin typeface="Courier New" pitchFamily="49" charset="0"/>
                <a:cs typeface="Courier New" pitchFamily="49" charset="0"/>
              </a:rPr>
              <a:t>: ACCEL File = </a:t>
            </a:r>
            <a:r>
              <a:rPr lang="en-US" sz="1000" dirty="0" err="1">
                <a:latin typeface="Courier New" pitchFamily="49" charset="0"/>
                <a:cs typeface="Courier New" pitchFamily="49" charset="0"/>
              </a:rPr>
              <a:t>himenoBMTxpr.f</a:t>
            </a:r>
            <a:r>
              <a:rPr lang="en-US" sz="1000" dirty="0">
                <a:latin typeface="Courier New" pitchFamily="49" charset="0"/>
                <a:cs typeface="Courier New" pitchFamily="49" charset="0"/>
              </a:rPr>
              <a:t>, Line = 258</a:t>
            </a:r>
          </a:p>
          <a:p>
            <a:r>
              <a:rPr lang="en-US" sz="1000" dirty="0">
                <a:latin typeface="Courier New" pitchFamily="49" charset="0"/>
                <a:cs typeface="Courier New" pitchFamily="49" charset="0"/>
              </a:rPr>
              <a:t>  A loop starting at line 258 was not partitioned because a better candidate was found at line 259.</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ftn-6412 </a:t>
            </a:r>
            <a:r>
              <a:rPr lang="en-US" sz="1000" dirty="0" err="1">
                <a:latin typeface="Courier New" pitchFamily="49" charset="0"/>
                <a:cs typeface="Courier New" pitchFamily="49" charset="0"/>
              </a:rPr>
              <a:t>ftn</a:t>
            </a:r>
            <a:r>
              <a:rPr lang="en-US" sz="1000" dirty="0">
                <a:latin typeface="Courier New" pitchFamily="49" charset="0"/>
                <a:cs typeface="Courier New" pitchFamily="49" charset="0"/>
              </a:rPr>
              <a:t>: ACCEL File = </a:t>
            </a:r>
            <a:r>
              <a:rPr lang="en-US" sz="1000" dirty="0" err="1">
                <a:latin typeface="Courier New" pitchFamily="49" charset="0"/>
                <a:cs typeface="Courier New" pitchFamily="49" charset="0"/>
              </a:rPr>
              <a:t>himenoBMTxpr.f</a:t>
            </a:r>
            <a:r>
              <a:rPr lang="en-US" sz="1000" dirty="0">
                <a:latin typeface="Courier New" pitchFamily="49" charset="0"/>
                <a:cs typeface="Courier New" pitchFamily="49" charset="0"/>
              </a:rPr>
              <a:t>, Line = 258</a:t>
            </a:r>
          </a:p>
          <a:p>
            <a:r>
              <a:rPr lang="en-US" sz="1000" dirty="0">
                <a:latin typeface="Courier New" pitchFamily="49" charset="0"/>
                <a:cs typeface="Courier New" pitchFamily="49" charset="0"/>
              </a:rPr>
              <a:t>  A loop starting at line 258 will be redundantly executed.</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ftn-6430 </a:t>
            </a:r>
            <a:r>
              <a:rPr lang="en-US" sz="1000" dirty="0" err="1">
                <a:latin typeface="Courier New" pitchFamily="49" charset="0"/>
                <a:cs typeface="Courier New" pitchFamily="49" charset="0"/>
              </a:rPr>
              <a:t>ftn</a:t>
            </a:r>
            <a:r>
              <a:rPr lang="en-US" sz="1000" dirty="0">
                <a:latin typeface="Courier New" pitchFamily="49" charset="0"/>
                <a:cs typeface="Courier New" pitchFamily="49" charset="0"/>
              </a:rPr>
              <a:t>: ACCEL File = </a:t>
            </a:r>
            <a:r>
              <a:rPr lang="en-US" sz="1000" dirty="0" err="1">
                <a:latin typeface="Courier New" pitchFamily="49" charset="0"/>
                <a:cs typeface="Courier New" pitchFamily="49" charset="0"/>
              </a:rPr>
              <a:t>himenoBMTxpr.f</a:t>
            </a:r>
            <a:r>
              <a:rPr lang="en-US" sz="1000" dirty="0">
                <a:latin typeface="Courier New" pitchFamily="49" charset="0"/>
                <a:cs typeface="Courier New" pitchFamily="49" charset="0"/>
              </a:rPr>
              <a:t>, Line = 259</a:t>
            </a:r>
          </a:p>
          <a:p>
            <a:r>
              <a:rPr lang="en-US" sz="1000" dirty="0">
                <a:latin typeface="Courier New" pitchFamily="49" charset="0"/>
                <a:cs typeface="Courier New" pitchFamily="49" charset="0"/>
              </a:rPr>
              <a:t>  A loop starting at line 259 was partitioned across the 128 threads within a </a:t>
            </a:r>
            <a:r>
              <a:rPr lang="en-US" sz="1000" dirty="0" err="1">
                <a:latin typeface="Courier New" pitchFamily="49" charset="0"/>
                <a:cs typeface="Courier New" pitchFamily="49" charset="0"/>
              </a:rPr>
              <a:t>threadblock</a:t>
            </a:r>
            <a:r>
              <a:rPr lang="en-US" sz="1000" dirty="0">
                <a:latin typeface="Courier New" pitchFamily="49" charset="0"/>
                <a:cs typeface="Courier New" pitchFamily="49" charset="0"/>
              </a:rPr>
              <a:t>.</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ftn-6405 </a:t>
            </a:r>
            <a:r>
              <a:rPr lang="en-US" sz="1000" dirty="0" err="1">
                <a:latin typeface="Courier New" pitchFamily="49" charset="0"/>
                <a:cs typeface="Courier New" pitchFamily="49" charset="0"/>
              </a:rPr>
              <a:t>ftn</a:t>
            </a:r>
            <a:r>
              <a:rPr lang="en-US" sz="1000" dirty="0">
                <a:latin typeface="Courier New" pitchFamily="49" charset="0"/>
                <a:cs typeface="Courier New" pitchFamily="49" charset="0"/>
              </a:rPr>
              <a:t>: ACCEL File = </a:t>
            </a:r>
            <a:r>
              <a:rPr lang="en-US" sz="1000" dirty="0" err="1">
                <a:latin typeface="Courier New" pitchFamily="49" charset="0"/>
                <a:cs typeface="Courier New" pitchFamily="49" charset="0"/>
              </a:rPr>
              <a:t>himenoBMTxpr.f</a:t>
            </a:r>
            <a:r>
              <a:rPr lang="en-US" sz="1000" dirty="0">
                <a:latin typeface="Courier New" pitchFamily="49" charset="0"/>
                <a:cs typeface="Courier New" pitchFamily="49" charset="0"/>
              </a:rPr>
              <a:t>, Line = 281</a:t>
            </a:r>
          </a:p>
          <a:p>
            <a:r>
              <a:rPr lang="en-US" sz="1000" dirty="0">
                <a:latin typeface="Courier New" pitchFamily="49" charset="0"/>
                <a:cs typeface="Courier New" pitchFamily="49" charset="0"/>
              </a:rPr>
              <a:t>  A region starting at line 281 and ending at line 296 was placed on the accelerator.</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ftn-6418 </a:t>
            </a:r>
            <a:r>
              <a:rPr lang="en-US" sz="1000" dirty="0" err="1">
                <a:latin typeface="Courier New" pitchFamily="49" charset="0"/>
                <a:cs typeface="Courier New" pitchFamily="49" charset="0"/>
              </a:rPr>
              <a:t>ftn</a:t>
            </a:r>
            <a:r>
              <a:rPr lang="en-US" sz="1000" dirty="0">
                <a:latin typeface="Courier New" pitchFamily="49" charset="0"/>
                <a:cs typeface="Courier New" pitchFamily="49" charset="0"/>
              </a:rPr>
              <a:t>: ACCEL File = </a:t>
            </a:r>
            <a:r>
              <a:rPr lang="en-US" sz="1000" dirty="0" err="1">
                <a:latin typeface="Courier New" pitchFamily="49" charset="0"/>
                <a:cs typeface="Courier New" pitchFamily="49" charset="0"/>
              </a:rPr>
              <a:t>himenoBMTxpr.f</a:t>
            </a:r>
            <a:r>
              <a:rPr lang="en-US" sz="1000" dirty="0">
                <a:latin typeface="Courier New" pitchFamily="49" charset="0"/>
                <a:cs typeface="Courier New" pitchFamily="49" charset="0"/>
              </a:rPr>
              <a:t>, Line = 281</a:t>
            </a:r>
          </a:p>
          <a:p>
            <a:r>
              <a:rPr lang="en-US" sz="1000" dirty="0">
                <a:latin typeface="Courier New" pitchFamily="49" charset="0"/>
                <a:cs typeface="Courier New" pitchFamily="49" charset="0"/>
              </a:rPr>
              <a:t>  If not already present: allocate memory and copy whole array "wrk2" to accelerator, free at line 296 (</a:t>
            </a:r>
            <a:r>
              <a:rPr lang="en-US" sz="1000" dirty="0" err="1">
                <a:latin typeface="Courier New" pitchFamily="49" charset="0"/>
                <a:cs typeface="Courier New" pitchFamily="49" charset="0"/>
              </a:rPr>
              <a:t>acc_copyin</a:t>
            </a:r>
            <a:r>
              <a:rPr lang="en-US" sz="1000" dirty="0">
                <a:latin typeface="Courier New" pitchFamily="49" charset="0"/>
                <a:cs typeface="Courier New" pitchFamily="49" charset="0"/>
              </a:rPr>
              <a:t>).</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ftn-6430 </a:t>
            </a:r>
            <a:r>
              <a:rPr lang="en-US" sz="1000" dirty="0" err="1">
                <a:latin typeface="Courier New" pitchFamily="49" charset="0"/>
                <a:cs typeface="Courier New" pitchFamily="49" charset="0"/>
              </a:rPr>
              <a:t>ftn</a:t>
            </a:r>
            <a:r>
              <a:rPr lang="en-US" sz="1000" dirty="0">
                <a:latin typeface="Courier New" pitchFamily="49" charset="0"/>
                <a:cs typeface="Courier New" pitchFamily="49" charset="0"/>
              </a:rPr>
              <a:t>: ACCEL File = </a:t>
            </a:r>
            <a:r>
              <a:rPr lang="en-US" sz="1000" dirty="0" err="1">
                <a:latin typeface="Courier New" pitchFamily="49" charset="0"/>
                <a:cs typeface="Courier New" pitchFamily="49" charset="0"/>
              </a:rPr>
              <a:t>himenoBMTxpr.f</a:t>
            </a:r>
            <a:r>
              <a:rPr lang="en-US" sz="1000" dirty="0">
                <a:latin typeface="Courier New" pitchFamily="49" charset="0"/>
                <a:cs typeface="Courier New" pitchFamily="49" charset="0"/>
              </a:rPr>
              <a:t>, Line = 288</a:t>
            </a:r>
          </a:p>
          <a:p>
            <a:r>
              <a:rPr lang="en-US" sz="1000" dirty="0">
                <a:latin typeface="Courier New" pitchFamily="49" charset="0"/>
                <a:cs typeface="Courier New" pitchFamily="49" charset="0"/>
              </a:rPr>
              <a:t>  A loop starting at line 288 was partitioned across the thread blocks.</a:t>
            </a:r>
          </a:p>
          <a:p>
            <a:r>
              <a:rPr lang="en-US" sz="1000" dirty="0" smtClean="0">
                <a:latin typeface="Courier New" pitchFamily="49" charset="0"/>
                <a:cs typeface="Courier New" pitchFamily="49" charset="0"/>
              </a:rPr>
              <a:t>.</a:t>
            </a:r>
            <a:endParaRPr lang="en-US" sz="1000" dirty="0">
              <a:latin typeface="Courier New" pitchFamily="49" charset="0"/>
              <a:cs typeface="Courier New" pitchFamily="49" charset="0"/>
            </a:endParaRPr>
          </a:p>
        </p:txBody>
      </p:sp>
    </p:spTree>
    <p:extLst>
      <p:ext uri="{BB962C8B-B14F-4D97-AF65-F5344CB8AC3E}">
        <p14:creationId xmlns:p14="http://schemas.microsoft.com/office/powerpoint/2010/main" val="333755805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OpenACC</a:t>
            </a:r>
            <a:r>
              <a:rPr lang="en-US" dirty="0" smtClean="0"/>
              <a:t> Version 2 – Profile</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53</a:t>
            </a:fld>
            <a:endParaRPr lang="en-US"/>
          </a:p>
        </p:txBody>
      </p:sp>
      <p:sp>
        <p:nvSpPr>
          <p:cNvPr id="8" name="TextBox 7"/>
          <p:cNvSpPr txBox="1"/>
          <p:nvPr/>
        </p:nvSpPr>
        <p:spPr>
          <a:xfrm>
            <a:off x="343930" y="1600200"/>
            <a:ext cx="6724918" cy="4093428"/>
          </a:xfrm>
          <a:prstGeom prst="rect">
            <a:avLst/>
          </a:prstGeom>
          <a:noFill/>
        </p:spPr>
        <p:txBody>
          <a:bodyPr wrap="none" rtlCol="0">
            <a:spAutoFit/>
          </a:bodyPr>
          <a:lstStyle/>
          <a:p>
            <a:r>
              <a:rPr lang="en-US" sz="1000" dirty="0">
                <a:latin typeface="Courier New" pitchFamily="49" charset="0"/>
                <a:cs typeface="Courier New" pitchFamily="49" charset="0"/>
              </a:rPr>
              <a:t>Table 1:  Profile by Function Group and Function</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Time%  |     Time  |    </a:t>
            </a:r>
            <a:r>
              <a:rPr lang="en-US" sz="1000" dirty="0" err="1">
                <a:latin typeface="Courier New" pitchFamily="49" charset="0"/>
                <a:cs typeface="Courier New" pitchFamily="49" charset="0"/>
              </a:rPr>
              <a:t>Imb</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Imb</a:t>
            </a:r>
            <a:r>
              <a:rPr lang="en-US" sz="1000" dirty="0">
                <a:latin typeface="Courier New" pitchFamily="49" charset="0"/>
                <a:cs typeface="Courier New" pitchFamily="49" charset="0"/>
              </a:rPr>
              <a:t>.  |  Calls  |Group</a:t>
            </a:r>
          </a:p>
          <a:p>
            <a:r>
              <a:rPr lang="en-US" sz="1000" dirty="0">
                <a:latin typeface="Courier New" pitchFamily="49" charset="0"/>
                <a:cs typeface="Courier New" pitchFamily="49" charset="0"/>
              </a:rPr>
              <a:t>        |           |    Time  | Time%  |         | Function</a:t>
            </a:r>
          </a:p>
          <a:p>
            <a:r>
              <a:rPr lang="en-US" sz="1000" dirty="0">
                <a:latin typeface="Courier New" pitchFamily="49" charset="0"/>
                <a:cs typeface="Courier New" pitchFamily="49" charset="0"/>
              </a:rPr>
              <a:t>        |           |          |        |         |  PE=HIDE</a:t>
            </a:r>
          </a:p>
          <a:p>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100.0% | 35.679931 |       -- |     -- | 36436.1 |Total</a:t>
            </a:r>
          </a:p>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92.2% | 32.914300 |       -- |     -- | 19121.0 |USER</a:t>
            </a:r>
          </a:p>
          <a:p>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34.9% | 12.445154 | 0.259110 |   2.1% |  1005.0 |jacobi_.ACC_COPY@li.303</a:t>
            </a:r>
          </a:p>
          <a:p>
            <a:r>
              <a:rPr lang="en-US" sz="1000" dirty="0">
                <a:latin typeface="Courier New" pitchFamily="49" charset="0"/>
                <a:cs typeface="Courier New" pitchFamily="49" charset="0"/>
              </a:rPr>
              <a:t>||  31.5% | 11.256881 | 0.247093 |   2.2% |  1005.0 |jacobi_.ACC_COPY@li.297</a:t>
            </a:r>
          </a:p>
          <a:p>
            <a:r>
              <a:rPr lang="en-US" sz="1000" dirty="0">
                <a:latin typeface="Courier New" pitchFamily="49" charset="0"/>
                <a:cs typeface="Courier New" pitchFamily="49" charset="0"/>
              </a:rPr>
              <a:t>||  17.1% |  6.089251 | 0.845903 |  12.4% |  1005.0 |jacobi_.ACC_SYNC_WAIT@li.277</a:t>
            </a:r>
          </a:p>
          <a:p>
            <a:r>
              <a:rPr lang="en-US" sz="1000" dirty="0">
                <a:latin typeface="Courier New" pitchFamily="49" charset="0"/>
                <a:cs typeface="Courier New" pitchFamily="49" charset="0"/>
              </a:rPr>
              <a:t>||   8.2% |  2.916580 | 1.242691 |  30.4% |  1005.0 |jacobi_.ACC_SYNC_WAIT@li.296</a:t>
            </a:r>
          </a:p>
          <a:p>
            <a:r>
              <a:rPr lang="en-US" sz="1000" dirty="0">
                <a:latin typeface="Courier New" pitchFamily="49" charset="0"/>
                <a:cs typeface="Courier New" pitchFamily="49" charset="0"/>
              </a:rPr>
              <a:t>||   0.2% |  0.076624 | 0.010203 |  11.9% |  1005.0 |jacobi_.ACC_ASYNC_KERNEL@li.248</a:t>
            </a:r>
          </a:p>
          <a:p>
            <a:r>
              <a:rPr lang="en-US" sz="1000" dirty="0">
                <a:latin typeface="Courier New" pitchFamily="49" charset="0"/>
                <a:cs typeface="Courier New" pitchFamily="49" charset="0"/>
              </a:rPr>
              <a:t>||   0.1% |  0.049299 | 0.006400 |  11.7% |  1005.0 |jacobi_.ACC_ASYNC_KERNEL@li.281</a:t>
            </a:r>
          </a:p>
          <a:p>
            <a:r>
              <a:rPr lang="en-US" sz="1000" dirty="0">
                <a:latin typeface="Courier New" pitchFamily="49" charset="0"/>
                <a:cs typeface="Courier New" pitchFamily="49" charset="0"/>
              </a:rPr>
              <a:t>||   0.1% |  0.019482 | 0.008660 |  31.3% |  1005.0 |jacobi_.ACC_COPY@li.248</a:t>
            </a:r>
          </a:p>
          <a:p>
            <a:r>
              <a:rPr lang="en-US" sz="1000" dirty="0">
                <a:latin typeface="Courier New" pitchFamily="49" charset="0"/>
                <a:cs typeface="Courier New" pitchFamily="49" charset="0"/>
              </a:rPr>
              <a:t>||   0.0% |  0.009641 | 0.001109 |  10.5% |     2.0 |jacobi_.ACC_DATA_REGION@li.240</a:t>
            </a:r>
          </a:p>
          <a:p>
            <a:r>
              <a:rPr lang="en-US" sz="1000" dirty="0">
                <a:latin typeface="Courier New" pitchFamily="49" charset="0"/>
                <a:cs typeface="Courier New" pitchFamily="49" charset="0"/>
              </a:rPr>
              <a:t>||   0.0% |  0.007366 | 0.000622 |   7.9% |  1005.0 |sendp3_</a:t>
            </a:r>
          </a:p>
          <a:p>
            <a:r>
              <a:rPr lang="en-US" sz="1000" dirty="0">
                <a:latin typeface="Courier New" pitchFamily="49" charset="0"/>
                <a:cs typeface="Courier New" pitchFamily="49" charset="0"/>
              </a:rPr>
              <a:t>||   0.0% |  0.005379 | 0.000703 |  11.7% |  1005.0 |jacobi_.ACC_REGION@li.248</a:t>
            </a:r>
          </a:p>
          <a:p>
            <a:r>
              <a:rPr lang="en-US" sz="1000" dirty="0">
                <a:latin typeface="Courier New" pitchFamily="49" charset="0"/>
                <a:cs typeface="Courier New" pitchFamily="49" charset="0"/>
              </a:rPr>
              <a:t>||   0.0% |  0.004826 | 0.000634 |  11.8% |  1005.0 |sendp1_</a:t>
            </a:r>
          </a:p>
          <a:p>
            <a:r>
              <a:rPr lang="en-US" sz="1000" dirty="0">
                <a:latin typeface="Courier New" pitchFamily="49" charset="0"/>
                <a:cs typeface="Courier New" pitchFamily="49" charset="0"/>
              </a:rPr>
              <a:t>||   0.0% |  0.004560 | 0.000721 |  13.9% |  1005.0 |jacobi_.ACC_UPDATE@li.303</a:t>
            </a:r>
          </a:p>
          <a:p>
            <a:r>
              <a:rPr lang="en-US" sz="1000" dirty="0">
                <a:latin typeface="Courier New" pitchFamily="49" charset="0"/>
                <a:cs typeface="Courier New" pitchFamily="49" charset="0"/>
              </a:rPr>
              <a:t>||   0.0% |  0.004302 | 0.000850 |  16.8% |  1005.0 |jacobi_.ACC_SYNC_WAIT@li.297</a:t>
            </a:r>
          </a:p>
          <a:p>
            <a:r>
              <a:rPr lang="en-US" sz="1000" dirty="0">
                <a:latin typeface="Courier New" pitchFamily="49" charset="0"/>
                <a:cs typeface="Courier New" pitchFamily="49" charset="0"/>
              </a:rPr>
              <a:t>||   0.0% |  0.004042 | 0.000214 |   5.1% |  1005.0 |</a:t>
            </a:r>
            <a:r>
              <a:rPr lang="en-US" sz="1000" dirty="0" err="1">
                <a:latin typeface="Courier New" pitchFamily="49" charset="0"/>
                <a:cs typeface="Courier New" pitchFamily="49" charset="0"/>
              </a:rPr>
              <a:t>sendp</a:t>
            </a:r>
            <a:r>
              <a:rPr lang="en-US" sz="1000" dirty="0">
                <a:latin typeface="Courier New" pitchFamily="49" charset="0"/>
                <a:cs typeface="Courier New" pitchFamily="49" charset="0"/>
              </a:rPr>
              <a:t>_</a:t>
            </a:r>
          </a:p>
          <a:p>
            <a:r>
              <a:rPr lang="en-US" sz="1000" dirty="0">
                <a:latin typeface="Courier New" pitchFamily="49" charset="0"/>
                <a:cs typeface="Courier New" pitchFamily="49" charset="0"/>
              </a:rPr>
              <a:t>||   0.0% |  0.003855 | 0.000379 |   9.1% |  1005.0 |sendp2_</a:t>
            </a:r>
          </a:p>
          <a:p>
            <a:r>
              <a:rPr lang="en-US" sz="1000" dirty="0" smtClean="0">
                <a:latin typeface="Courier New" pitchFamily="49" charset="0"/>
                <a:cs typeface="Courier New" pitchFamily="49" charset="0"/>
              </a:rPr>
              <a:t>.</a:t>
            </a:r>
            <a:endParaRPr lang="en-US" sz="1000" dirty="0">
              <a:latin typeface="Courier New" pitchFamily="49" charset="0"/>
              <a:cs typeface="Courier New" pitchFamily="49" charset="0"/>
            </a:endParaRPr>
          </a:p>
        </p:txBody>
      </p:sp>
    </p:spTree>
    <p:extLst>
      <p:ext uri="{BB962C8B-B14F-4D97-AF65-F5344CB8AC3E}">
        <p14:creationId xmlns:p14="http://schemas.microsoft.com/office/powerpoint/2010/main" val="35780218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Steps 9, 10,11, 12</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54</a:t>
            </a:fld>
            <a:endParaRPr lang="en-US"/>
          </a:p>
        </p:txBody>
      </p:sp>
      <p:sp>
        <p:nvSpPr>
          <p:cNvPr id="8" name="Subtitle 7"/>
          <p:cNvSpPr>
            <a:spLocks noGrp="1"/>
          </p:cNvSpPr>
          <p:nvPr>
            <p:ph type="subTitle" idx="1"/>
          </p:nvPr>
        </p:nvSpPr>
        <p:spPr>
          <a:xfrm>
            <a:off x="1371600" y="3352800"/>
            <a:ext cx="6629400" cy="1752600"/>
          </a:xfrm>
        </p:spPr>
        <p:txBody>
          <a:bodyPr/>
          <a:lstStyle/>
          <a:p>
            <a:r>
              <a:rPr lang="en-US" dirty="0" smtClean="0"/>
              <a:t>Optimizing data transfers</a:t>
            </a:r>
            <a:endParaRPr lang="en-US" dirty="0"/>
          </a:p>
        </p:txBody>
      </p:sp>
    </p:spTree>
    <p:extLst>
      <p:ext uri="{BB962C8B-B14F-4D97-AF65-F5344CB8AC3E}">
        <p14:creationId xmlns:p14="http://schemas.microsoft.com/office/powerpoint/2010/main" val="18071806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Moving to Version 3</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55</a:t>
            </a:fld>
            <a:endParaRPr lang="en-US"/>
          </a:p>
        </p:txBody>
      </p:sp>
      <p:sp>
        <p:nvSpPr>
          <p:cNvPr id="8" name="Content Placeholder 7"/>
          <p:cNvSpPr>
            <a:spLocks noGrp="1"/>
          </p:cNvSpPr>
          <p:nvPr>
            <p:ph sz="quarter" idx="13"/>
          </p:nvPr>
        </p:nvSpPr>
        <p:spPr/>
        <p:txBody>
          <a:bodyPr/>
          <a:lstStyle/>
          <a:p>
            <a:r>
              <a:rPr lang="en-US" dirty="0" smtClean="0"/>
              <a:t>Pack MPI buffers on the accelerator</a:t>
            </a:r>
          </a:p>
          <a:p>
            <a:pPr lvl="1"/>
            <a:r>
              <a:rPr lang="en-US" dirty="0" smtClean="0"/>
              <a:t>Difficult here because MPI data types are used</a:t>
            </a:r>
          </a:p>
          <a:p>
            <a:pPr lvl="1"/>
            <a:r>
              <a:rPr lang="en-US" dirty="0" smtClean="0"/>
              <a:t>Significantly reduce the data moved back and forth</a:t>
            </a:r>
            <a:endParaRPr lang="en-US" dirty="0"/>
          </a:p>
        </p:txBody>
      </p:sp>
    </p:spTree>
    <p:extLst>
      <p:ext uri="{BB962C8B-B14F-4D97-AF65-F5344CB8AC3E}">
        <p14:creationId xmlns:p14="http://schemas.microsoft.com/office/powerpoint/2010/main" val="10022383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OpenACC</a:t>
            </a:r>
            <a:r>
              <a:rPr lang="en-US" dirty="0" smtClean="0"/>
              <a:t> Version 3 – a) </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56</a:t>
            </a:fld>
            <a:endParaRPr lang="en-US"/>
          </a:p>
        </p:txBody>
      </p:sp>
      <p:sp>
        <p:nvSpPr>
          <p:cNvPr id="8" name="TextBox 7"/>
          <p:cNvSpPr txBox="1"/>
          <p:nvPr/>
        </p:nvSpPr>
        <p:spPr>
          <a:xfrm>
            <a:off x="228600" y="764024"/>
            <a:ext cx="3570208" cy="6093976"/>
          </a:xfrm>
          <a:prstGeom prst="rect">
            <a:avLst/>
          </a:prstGeom>
          <a:noFill/>
        </p:spPr>
        <p:txBody>
          <a:bodyPr wrap="none" rtlCol="0">
            <a:spAutoFit/>
          </a:bodyPr>
          <a:lstStyle/>
          <a:p>
            <a:r>
              <a:rPr lang="en-US" sz="1000" dirty="0">
                <a:latin typeface="Courier New" pitchFamily="49" charset="0"/>
                <a:cs typeface="Courier New" pitchFamily="49" charset="0"/>
              </a:rPr>
              <a:t>C</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!$ACC  parallel loop</a:t>
            </a:r>
          </a:p>
          <a:p>
            <a:r>
              <a:rPr lang="en-US" sz="1000" dirty="0">
                <a:latin typeface="Courier New" pitchFamily="49" charset="0"/>
                <a:cs typeface="Courier New" pitchFamily="49" charset="0"/>
              </a:rPr>
              <a:t>!$ACC&amp;   private (</a:t>
            </a:r>
            <a:r>
              <a:rPr lang="en-US" sz="1000" dirty="0" err="1">
                <a:latin typeface="Courier New" pitchFamily="49" charset="0"/>
                <a:cs typeface="Courier New" pitchFamily="49" charset="0"/>
              </a:rPr>
              <a:t>i,j,k</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#else</a:t>
            </a:r>
          </a:p>
          <a:p>
            <a:r>
              <a:rPr lang="en-US" sz="1000" dirty="0">
                <a:latin typeface="Courier New" pitchFamily="49" charset="0"/>
                <a:cs typeface="Courier New" pitchFamily="49" charset="0"/>
              </a:rPr>
              <a:t>!$OMP  parallel do default(none)</a:t>
            </a:r>
          </a:p>
          <a:p>
            <a:r>
              <a:rPr lang="en-US" sz="1000" dirty="0">
                <a:latin typeface="Courier New" pitchFamily="49" charset="0"/>
                <a:cs typeface="Courier New" pitchFamily="49" charset="0"/>
              </a:rPr>
              <a:t>!$OMP&amp;   private (</a:t>
            </a:r>
            <a:r>
              <a:rPr lang="en-US" sz="1000" dirty="0" err="1">
                <a:latin typeface="Courier New" pitchFamily="49" charset="0"/>
                <a:cs typeface="Courier New" pitchFamily="49" charset="0"/>
              </a:rPr>
              <a:t>i,j,k</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!$OMP&amp;   shared  (p,wrk2)</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DO K=2,kmax-1</a:t>
            </a:r>
          </a:p>
          <a:p>
            <a:r>
              <a:rPr lang="en-US" sz="1000" dirty="0">
                <a:latin typeface="Courier New" pitchFamily="49" charset="0"/>
                <a:cs typeface="Courier New" pitchFamily="49" charset="0"/>
              </a:rPr>
              <a:t>            DO J=2,jmax-1</a:t>
            </a:r>
          </a:p>
          <a:p>
            <a:r>
              <a:rPr lang="en-US" sz="1000" dirty="0">
                <a:latin typeface="Courier New" pitchFamily="49" charset="0"/>
                <a:cs typeface="Courier New" pitchFamily="49" charset="0"/>
              </a:rPr>
              <a:t>               DO I=2,imax-1</a:t>
            </a:r>
          </a:p>
          <a:p>
            <a:r>
              <a:rPr lang="en-US" sz="1000" dirty="0">
                <a:latin typeface="Courier New" pitchFamily="49" charset="0"/>
                <a:cs typeface="Courier New" pitchFamily="49" charset="0"/>
              </a:rPr>
              <a:t>                  p(I,J,K)=wrk2(I,J,K)</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!$ACC  end parallel loop</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!$ACC  parallel loop</a:t>
            </a:r>
          </a:p>
          <a:p>
            <a:r>
              <a:rPr lang="en-US" sz="1000" dirty="0">
                <a:latin typeface="Courier New" pitchFamily="49" charset="0"/>
                <a:cs typeface="Courier New" pitchFamily="49" charset="0"/>
              </a:rPr>
              <a:t>!$ACC&amp;   private (</a:t>
            </a:r>
            <a:r>
              <a:rPr lang="en-US" sz="1000" dirty="0" err="1">
                <a:latin typeface="Courier New" pitchFamily="49" charset="0"/>
                <a:cs typeface="Courier New" pitchFamily="49" charset="0"/>
              </a:rPr>
              <a:t>ii,j,k</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#else</a:t>
            </a:r>
          </a:p>
          <a:p>
            <a:r>
              <a:rPr lang="en-US" sz="1000" dirty="0">
                <a:latin typeface="Courier New" pitchFamily="49" charset="0"/>
                <a:cs typeface="Courier New" pitchFamily="49" charset="0"/>
              </a:rPr>
              <a:t>!$OMP  parallel do</a:t>
            </a:r>
          </a:p>
          <a:p>
            <a:r>
              <a:rPr lang="en-US" sz="1000" dirty="0">
                <a:latin typeface="Courier New" pitchFamily="49" charset="0"/>
                <a:cs typeface="Courier New" pitchFamily="49" charset="0"/>
              </a:rPr>
              <a:t>!$OMP&amp;   private (</a:t>
            </a:r>
            <a:r>
              <a:rPr lang="en-US" sz="1000" dirty="0" err="1">
                <a:latin typeface="Courier New" pitchFamily="49" charset="0"/>
                <a:cs typeface="Courier New" pitchFamily="49" charset="0"/>
              </a:rPr>
              <a:t>ii,j,k</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!$OMP&amp;   shared  (p,wrk2)</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DO K=1,kmax</a:t>
            </a:r>
          </a:p>
          <a:p>
            <a:r>
              <a:rPr lang="en-US" sz="1000" dirty="0">
                <a:latin typeface="Courier New" pitchFamily="49" charset="0"/>
                <a:cs typeface="Courier New" pitchFamily="49" charset="0"/>
              </a:rPr>
              <a:t>            DO J=1,jmax</a:t>
            </a:r>
          </a:p>
          <a:p>
            <a:r>
              <a:rPr lang="en-US" sz="1000" dirty="0">
                <a:latin typeface="Courier New" pitchFamily="49" charset="0"/>
                <a:cs typeface="Courier New" pitchFamily="49" charset="0"/>
              </a:rPr>
              <a:t>                ii = j + (k-1)*</a:t>
            </a:r>
            <a:r>
              <a:rPr lang="en-US" sz="1000" dirty="0" err="1">
                <a:latin typeface="Courier New" pitchFamily="49" charset="0"/>
                <a:cs typeface="Courier New" pitchFamily="49" charset="0"/>
              </a:rPr>
              <a:t>jmax</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pack_p11(ii)=p(2,j,k)</a:t>
            </a:r>
          </a:p>
          <a:p>
            <a:r>
              <a:rPr lang="en-US" sz="1000" dirty="0">
                <a:latin typeface="Courier New" pitchFamily="49" charset="0"/>
                <a:cs typeface="Courier New" pitchFamily="49" charset="0"/>
              </a:rPr>
              <a:t>                  pack_p12(ii)=p(imax-1,j,k)</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!$ACC  end parallel loop</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smtClean="0">
                <a:latin typeface="Courier New" pitchFamily="49" charset="0"/>
                <a:cs typeface="Courier New" pitchFamily="49" charset="0"/>
              </a:rPr>
              <a:t>_</a:t>
            </a:r>
            <a:endParaRPr lang="en-US" sz="1000" dirty="0">
              <a:latin typeface="Courier New" pitchFamily="49" charset="0"/>
              <a:cs typeface="Courier New" pitchFamily="49" charset="0"/>
            </a:endParaRPr>
          </a:p>
          <a:p>
            <a:r>
              <a:rPr lang="en-US" sz="1000" dirty="0" smtClean="0">
                <a:latin typeface="Courier New" pitchFamily="49" charset="0"/>
                <a:cs typeface="Courier New" pitchFamily="49" charset="0"/>
              </a:rPr>
              <a:t>.</a:t>
            </a:r>
            <a:endParaRPr lang="en-US" sz="1000" dirty="0">
              <a:latin typeface="Courier New" pitchFamily="49" charset="0"/>
              <a:cs typeface="Courier New" pitchFamily="49" charset="0"/>
            </a:endParaRPr>
          </a:p>
        </p:txBody>
      </p:sp>
      <p:sp>
        <p:nvSpPr>
          <p:cNvPr id="9" name="TextBox 8"/>
          <p:cNvSpPr txBox="1"/>
          <p:nvPr/>
        </p:nvSpPr>
        <p:spPr>
          <a:xfrm>
            <a:off x="4191000" y="0"/>
            <a:ext cx="4339650" cy="7325082"/>
          </a:xfrm>
          <a:prstGeom prst="rect">
            <a:avLst/>
          </a:prstGeom>
          <a:noFill/>
        </p:spPr>
        <p:txBody>
          <a:bodyPr wrap="none" rtlCol="0">
            <a:spAutoFit/>
          </a:bodyPr>
          <a:lstStyle/>
          <a:p>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!$ACC  parallel loop</a:t>
            </a:r>
          </a:p>
          <a:p>
            <a:r>
              <a:rPr lang="en-US" sz="1000" dirty="0">
                <a:latin typeface="Courier New" pitchFamily="49" charset="0"/>
                <a:cs typeface="Courier New" pitchFamily="49" charset="0"/>
              </a:rPr>
              <a:t>!$ACC&amp;   private (</a:t>
            </a:r>
            <a:r>
              <a:rPr lang="en-US" sz="1000" dirty="0" err="1">
                <a:latin typeface="Courier New" pitchFamily="49" charset="0"/>
                <a:cs typeface="Courier New" pitchFamily="49" charset="0"/>
              </a:rPr>
              <a:t>i,jj,k</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#else</a:t>
            </a:r>
          </a:p>
          <a:p>
            <a:r>
              <a:rPr lang="en-US" sz="1000" dirty="0">
                <a:latin typeface="Courier New" pitchFamily="49" charset="0"/>
                <a:cs typeface="Courier New" pitchFamily="49" charset="0"/>
              </a:rPr>
              <a:t>!$OMP  parallel do</a:t>
            </a:r>
          </a:p>
          <a:p>
            <a:r>
              <a:rPr lang="en-US" sz="1000" dirty="0">
                <a:latin typeface="Courier New" pitchFamily="49" charset="0"/>
                <a:cs typeface="Courier New" pitchFamily="49" charset="0"/>
              </a:rPr>
              <a:t>!$OMP&amp;   private (</a:t>
            </a:r>
            <a:r>
              <a:rPr lang="en-US" sz="1000" dirty="0" err="1">
                <a:latin typeface="Courier New" pitchFamily="49" charset="0"/>
                <a:cs typeface="Courier New" pitchFamily="49" charset="0"/>
              </a:rPr>
              <a:t>i,jj,k</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DO K=1,kmax</a:t>
            </a:r>
          </a:p>
          <a:p>
            <a:r>
              <a:rPr lang="en-US" sz="1000" dirty="0">
                <a:latin typeface="Courier New" pitchFamily="49" charset="0"/>
                <a:cs typeface="Courier New" pitchFamily="49" charset="0"/>
              </a:rPr>
              <a:t>            DO I=1,imax</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jj</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i</a:t>
            </a:r>
            <a:r>
              <a:rPr lang="en-US" sz="1000" dirty="0">
                <a:latin typeface="Courier New" pitchFamily="49" charset="0"/>
                <a:cs typeface="Courier New" pitchFamily="49" charset="0"/>
              </a:rPr>
              <a:t> +(k-1)*</a:t>
            </a:r>
            <a:r>
              <a:rPr lang="en-US" sz="1000" dirty="0" err="1">
                <a:latin typeface="Courier New" pitchFamily="49" charset="0"/>
                <a:cs typeface="Courier New" pitchFamily="49" charset="0"/>
              </a:rPr>
              <a:t>imax</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pack_p21(</a:t>
            </a:r>
            <a:r>
              <a:rPr lang="en-US" sz="1000" dirty="0" err="1">
                <a:latin typeface="Courier New" pitchFamily="49" charset="0"/>
                <a:cs typeface="Courier New" pitchFamily="49" charset="0"/>
              </a:rPr>
              <a:t>jj</a:t>
            </a:r>
            <a:r>
              <a:rPr lang="en-US" sz="1000" dirty="0">
                <a:latin typeface="Courier New" pitchFamily="49" charset="0"/>
                <a:cs typeface="Courier New" pitchFamily="49" charset="0"/>
              </a:rPr>
              <a:t>)=p(i,2,k)</a:t>
            </a:r>
          </a:p>
          <a:p>
            <a:r>
              <a:rPr lang="en-US" sz="1000" dirty="0">
                <a:latin typeface="Courier New" pitchFamily="49" charset="0"/>
                <a:cs typeface="Courier New" pitchFamily="49" charset="0"/>
              </a:rPr>
              <a:t>                  </a:t>
            </a:r>
            <a:r>
              <a:rPr lang="en-US" sz="1000" dirty="0" smtClean="0">
                <a:latin typeface="Courier New" pitchFamily="49" charset="0"/>
                <a:cs typeface="Courier New" pitchFamily="49" charset="0"/>
              </a:rPr>
              <a:t>pack_p22(</a:t>
            </a:r>
            <a:r>
              <a:rPr lang="en-US" sz="1000" dirty="0" err="1" smtClean="0">
                <a:latin typeface="Courier New" pitchFamily="49" charset="0"/>
                <a:cs typeface="Courier New" pitchFamily="49" charset="0"/>
              </a:rPr>
              <a:t>jj</a:t>
            </a:r>
            <a:r>
              <a:rPr lang="en-US" sz="1000" dirty="0">
                <a:latin typeface="Courier New" pitchFamily="49" charset="0"/>
                <a:cs typeface="Courier New" pitchFamily="49" charset="0"/>
              </a:rPr>
              <a:t>)=p(i,jmax-1,k)</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!$ACC  end parallel loop</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!$ACC  parallel loop</a:t>
            </a:r>
          </a:p>
          <a:p>
            <a:r>
              <a:rPr lang="en-US" sz="1000" dirty="0">
                <a:latin typeface="Courier New" pitchFamily="49" charset="0"/>
                <a:cs typeface="Courier New" pitchFamily="49" charset="0"/>
              </a:rPr>
              <a:t>!$ACC&amp;   private (</a:t>
            </a:r>
            <a:r>
              <a:rPr lang="en-US" sz="1000" dirty="0" err="1">
                <a:latin typeface="Courier New" pitchFamily="49" charset="0"/>
                <a:cs typeface="Courier New" pitchFamily="49" charset="0"/>
              </a:rPr>
              <a:t>i,j,kk</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#else</a:t>
            </a:r>
          </a:p>
          <a:p>
            <a:r>
              <a:rPr lang="en-US" sz="1000" dirty="0">
                <a:latin typeface="Courier New" pitchFamily="49" charset="0"/>
                <a:cs typeface="Courier New" pitchFamily="49" charset="0"/>
              </a:rPr>
              <a:t>!$OMP  parallel do</a:t>
            </a:r>
          </a:p>
          <a:p>
            <a:r>
              <a:rPr lang="en-US" sz="1000" dirty="0">
                <a:latin typeface="Courier New" pitchFamily="49" charset="0"/>
                <a:cs typeface="Courier New" pitchFamily="49" charset="0"/>
              </a:rPr>
              <a:t>!$OMP&amp;   private (</a:t>
            </a:r>
            <a:r>
              <a:rPr lang="en-US" sz="1000" dirty="0" err="1">
                <a:latin typeface="Courier New" pitchFamily="49" charset="0"/>
                <a:cs typeface="Courier New" pitchFamily="49" charset="0"/>
              </a:rPr>
              <a:t>i,j,kk</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DO J=1,jmax</a:t>
            </a:r>
          </a:p>
          <a:p>
            <a:r>
              <a:rPr lang="en-US" sz="1000" dirty="0">
                <a:latin typeface="Courier New" pitchFamily="49" charset="0"/>
                <a:cs typeface="Courier New" pitchFamily="49" charset="0"/>
              </a:rPr>
              <a:t>            DO I=1,imax</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kk</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i</a:t>
            </a:r>
            <a:r>
              <a:rPr lang="en-US" sz="1000" dirty="0">
                <a:latin typeface="Courier New" pitchFamily="49" charset="0"/>
                <a:cs typeface="Courier New" pitchFamily="49" charset="0"/>
              </a:rPr>
              <a:t> + (j-1)*</a:t>
            </a:r>
            <a:r>
              <a:rPr lang="en-US" sz="1000" dirty="0" err="1">
                <a:latin typeface="Courier New" pitchFamily="49" charset="0"/>
                <a:cs typeface="Courier New" pitchFamily="49" charset="0"/>
              </a:rPr>
              <a:t>imax</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pack_p31(</a:t>
            </a:r>
            <a:r>
              <a:rPr lang="en-US" sz="1000" dirty="0" err="1">
                <a:latin typeface="Courier New" pitchFamily="49" charset="0"/>
                <a:cs typeface="Courier New" pitchFamily="49" charset="0"/>
              </a:rPr>
              <a:t>kk</a:t>
            </a:r>
            <a:r>
              <a:rPr lang="en-US" sz="1000" dirty="0">
                <a:latin typeface="Courier New" pitchFamily="49" charset="0"/>
                <a:cs typeface="Courier New" pitchFamily="49" charset="0"/>
              </a:rPr>
              <a:t>)=p(i,j,2)</a:t>
            </a:r>
          </a:p>
          <a:p>
            <a:r>
              <a:rPr lang="en-US" sz="1000" dirty="0">
                <a:latin typeface="Courier New" pitchFamily="49" charset="0"/>
                <a:cs typeface="Courier New" pitchFamily="49" charset="0"/>
              </a:rPr>
              <a:t>                  pack_p32(</a:t>
            </a:r>
            <a:r>
              <a:rPr lang="en-US" sz="1000" dirty="0" err="1">
                <a:latin typeface="Courier New" pitchFamily="49" charset="0"/>
                <a:cs typeface="Courier New" pitchFamily="49" charset="0"/>
              </a:rPr>
              <a:t>kk</a:t>
            </a:r>
            <a:r>
              <a:rPr lang="en-US" sz="1000" dirty="0">
                <a:latin typeface="Courier New" pitchFamily="49" charset="0"/>
                <a:cs typeface="Courier New" pitchFamily="49" charset="0"/>
              </a:rPr>
              <a:t>)=p(i,j,kmax-1)</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!$ACC  end parallel loop</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acc</a:t>
            </a:r>
            <a:r>
              <a:rPr lang="en-US" sz="1000" dirty="0">
                <a:latin typeface="Courier New" pitchFamily="49" charset="0"/>
                <a:cs typeface="Courier New" pitchFamily="49" charset="0"/>
              </a:rPr>
              <a:t> update host(pack_p11,pack_p12,pack_p21,pack_p22,</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acc</a:t>
            </a:r>
            <a:r>
              <a:rPr lang="en-US" sz="1000" dirty="0">
                <a:latin typeface="Courier New" pitchFamily="49" charset="0"/>
                <a:cs typeface="Courier New" pitchFamily="49" charset="0"/>
              </a:rPr>
              <a:t>&amp;              pack_p31,pack_p32,wgosa)</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C</a:t>
            </a:r>
          </a:p>
          <a:p>
            <a:r>
              <a:rPr lang="en-US" sz="1000" dirty="0">
                <a:latin typeface="Courier New" pitchFamily="49" charset="0"/>
                <a:cs typeface="Courier New" pitchFamily="49" charset="0"/>
              </a:rPr>
              <a:t>         call </a:t>
            </a:r>
            <a:r>
              <a:rPr lang="en-US" sz="1000" dirty="0" err="1">
                <a:latin typeface="Courier New" pitchFamily="49" charset="0"/>
                <a:cs typeface="Courier New" pitchFamily="49" charset="0"/>
              </a:rPr>
              <a:t>sendp</a:t>
            </a:r>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ndx,ndy,ndz</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&amp; pack_p11,pack_p12,pack_p21,pack_p22,</a:t>
            </a:r>
          </a:p>
          <a:p>
            <a:r>
              <a:rPr lang="en-US" sz="1000" dirty="0">
                <a:latin typeface="Courier New" pitchFamily="49" charset="0"/>
                <a:cs typeface="Courier New" pitchFamily="49" charset="0"/>
              </a:rPr>
              <a:t>     &amp; pack_p31,pack_p32,unpack_p11,unpack_p12,</a:t>
            </a:r>
          </a:p>
          <a:p>
            <a:r>
              <a:rPr lang="en-US" sz="1000" dirty="0">
                <a:latin typeface="Courier New" pitchFamily="49" charset="0"/>
                <a:cs typeface="Courier New" pitchFamily="49" charset="0"/>
              </a:rPr>
              <a:t>     &amp; unpack_p21,unpack_p22,unpack_p31,unpack_p32)</a:t>
            </a:r>
          </a:p>
          <a:p>
            <a:r>
              <a:rPr lang="en-US" sz="1000" dirty="0">
                <a:latin typeface="Courier New" pitchFamily="49" charset="0"/>
                <a:cs typeface="Courier New" pitchFamily="49" charset="0"/>
              </a:rPr>
              <a:t>c</a:t>
            </a:r>
          </a:p>
          <a:p>
            <a:r>
              <a:rPr lang="en-US" sz="1000" dirty="0">
                <a:latin typeface="Courier New" pitchFamily="49" charset="0"/>
                <a:cs typeface="Courier New" pitchFamily="49" charset="0"/>
              </a:rPr>
              <a:t>C</a:t>
            </a:r>
          </a:p>
          <a:p>
            <a:r>
              <a:rPr lang="en-US" sz="1000" dirty="0" smtClean="0">
                <a:latin typeface="Courier New" pitchFamily="49" charset="0"/>
                <a:cs typeface="Courier New" pitchFamily="49" charset="0"/>
              </a:rPr>
              <a:t>_</a:t>
            </a:r>
            <a:endParaRPr lang="en-US" sz="1000" dirty="0">
              <a:latin typeface="Courier New" pitchFamily="49" charset="0"/>
              <a:cs typeface="Courier New" pitchFamily="49" charset="0"/>
            </a:endParaRPr>
          </a:p>
          <a:p>
            <a:r>
              <a:rPr lang="en-US" sz="1000" dirty="0" smtClean="0">
                <a:latin typeface="Courier New" pitchFamily="49" charset="0"/>
                <a:cs typeface="Courier New" pitchFamily="49" charset="0"/>
              </a:rPr>
              <a:t>.</a:t>
            </a:r>
            <a:endParaRPr lang="en-US" sz="1000" dirty="0">
              <a:latin typeface="Courier New" pitchFamily="49" charset="0"/>
              <a:cs typeface="Courier New" pitchFamily="49" charset="0"/>
            </a:endParaRPr>
          </a:p>
        </p:txBody>
      </p:sp>
    </p:spTree>
    <p:extLst>
      <p:ext uri="{BB962C8B-B14F-4D97-AF65-F5344CB8AC3E}">
        <p14:creationId xmlns:p14="http://schemas.microsoft.com/office/powerpoint/2010/main" val="389396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OpenACC</a:t>
            </a:r>
            <a:r>
              <a:rPr lang="en-US" dirty="0" smtClean="0"/>
              <a:t> Version 3 – b) </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57</a:t>
            </a:fld>
            <a:endParaRPr lang="en-US"/>
          </a:p>
        </p:txBody>
      </p:sp>
      <p:sp>
        <p:nvSpPr>
          <p:cNvPr id="8" name="TextBox 7"/>
          <p:cNvSpPr txBox="1"/>
          <p:nvPr/>
        </p:nvSpPr>
        <p:spPr>
          <a:xfrm>
            <a:off x="228600" y="764024"/>
            <a:ext cx="5109091" cy="6555641"/>
          </a:xfrm>
          <a:prstGeom prst="rect">
            <a:avLst/>
          </a:prstGeom>
          <a:noFill/>
        </p:spPr>
        <p:txBody>
          <a:bodyPr wrap="none" rtlCol="0">
            <a:spAutoFit/>
          </a:bodyPr>
          <a:lstStyle/>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acc</a:t>
            </a:r>
            <a:r>
              <a:rPr lang="en-US" sz="1000" dirty="0">
                <a:latin typeface="Courier New" pitchFamily="49" charset="0"/>
                <a:cs typeface="Courier New" pitchFamily="49" charset="0"/>
              </a:rPr>
              <a:t> update device(unpack_p11,unpack_p12,unpack_p21,unpack_p22,</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acc</a:t>
            </a:r>
            <a:r>
              <a:rPr lang="en-US" sz="1000" dirty="0">
                <a:latin typeface="Courier New" pitchFamily="49" charset="0"/>
                <a:cs typeface="Courier New" pitchFamily="49" charset="0"/>
              </a:rPr>
              <a:t>&amp;              unpack_p31,unpack_p32)</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C</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!$ACC  parallel loop</a:t>
            </a:r>
          </a:p>
          <a:p>
            <a:r>
              <a:rPr lang="en-US" sz="1000" dirty="0">
                <a:latin typeface="Courier New" pitchFamily="49" charset="0"/>
                <a:cs typeface="Courier New" pitchFamily="49" charset="0"/>
              </a:rPr>
              <a:t>!$ACC&amp;   private (</a:t>
            </a:r>
            <a:r>
              <a:rPr lang="en-US" sz="1000" dirty="0" err="1">
                <a:latin typeface="Courier New" pitchFamily="49" charset="0"/>
                <a:cs typeface="Courier New" pitchFamily="49" charset="0"/>
              </a:rPr>
              <a:t>ii,j,k</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#else</a:t>
            </a:r>
          </a:p>
          <a:p>
            <a:r>
              <a:rPr lang="en-US" sz="1000" dirty="0">
                <a:latin typeface="Courier New" pitchFamily="49" charset="0"/>
                <a:cs typeface="Courier New" pitchFamily="49" charset="0"/>
              </a:rPr>
              <a:t>!$OMP  parallel do</a:t>
            </a:r>
          </a:p>
          <a:p>
            <a:r>
              <a:rPr lang="en-US" sz="1000" dirty="0">
                <a:latin typeface="Courier New" pitchFamily="49" charset="0"/>
                <a:cs typeface="Courier New" pitchFamily="49" charset="0"/>
              </a:rPr>
              <a:t>!$OMP&amp;   private (</a:t>
            </a:r>
            <a:r>
              <a:rPr lang="en-US" sz="1000" dirty="0" err="1">
                <a:latin typeface="Courier New" pitchFamily="49" charset="0"/>
                <a:cs typeface="Courier New" pitchFamily="49" charset="0"/>
              </a:rPr>
              <a:t>ii,j,k</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!$OMP&amp;   shared  (p,wrk2)</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DO K=1,kmax</a:t>
            </a:r>
          </a:p>
          <a:p>
            <a:r>
              <a:rPr lang="en-US" sz="1000" dirty="0">
                <a:latin typeface="Courier New" pitchFamily="49" charset="0"/>
                <a:cs typeface="Courier New" pitchFamily="49" charset="0"/>
              </a:rPr>
              <a:t>            DO J=1,jmax</a:t>
            </a:r>
          </a:p>
          <a:p>
            <a:r>
              <a:rPr lang="en-US" sz="1000" dirty="0">
                <a:latin typeface="Courier New" pitchFamily="49" charset="0"/>
                <a:cs typeface="Courier New" pitchFamily="49" charset="0"/>
              </a:rPr>
              <a:t>                ii = j + (k-1)*</a:t>
            </a:r>
            <a:r>
              <a:rPr lang="en-US" sz="1000" dirty="0" err="1">
                <a:latin typeface="Courier New" pitchFamily="49" charset="0"/>
                <a:cs typeface="Courier New" pitchFamily="49" charset="0"/>
              </a:rPr>
              <a:t>jmax</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p(2,j,k)=unpack_p11(ii)</a:t>
            </a:r>
          </a:p>
          <a:p>
            <a:r>
              <a:rPr lang="en-US" sz="1000" dirty="0">
                <a:latin typeface="Courier New" pitchFamily="49" charset="0"/>
                <a:cs typeface="Courier New" pitchFamily="49" charset="0"/>
              </a:rPr>
              <a:t>                  p(imax-1,j,k)=unpack_p12(ii)</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!$ACC  end parallel loop</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!$ACC  parallel loop</a:t>
            </a:r>
          </a:p>
          <a:p>
            <a:r>
              <a:rPr lang="en-US" sz="1000" dirty="0">
                <a:latin typeface="Courier New" pitchFamily="49" charset="0"/>
                <a:cs typeface="Courier New" pitchFamily="49" charset="0"/>
              </a:rPr>
              <a:t>!$ACC&amp;   private (</a:t>
            </a:r>
            <a:r>
              <a:rPr lang="en-US" sz="1000" dirty="0" err="1">
                <a:latin typeface="Courier New" pitchFamily="49" charset="0"/>
                <a:cs typeface="Courier New" pitchFamily="49" charset="0"/>
              </a:rPr>
              <a:t>i,jj,k</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#else</a:t>
            </a:r>
          </a:p>
          <a:p>
            <a:r>
              <a:rPr lang="en-US" sz="1000" dirty="0">
                <a:latin typeface="Courier New" pitchFamily="49" charset="0"/>
                <a:cs typeface="Courier New" pitchFamily="49" charset="0"/>
              </a:rPr>
              <a:t>!$OMP  parallel do</a:t>
            </a:r>
          </a:p>
          <a:p>
            <a:r>
              <a:rPr lang="en-US" sz="1000" dirty="0">
                <a:latin typeface="Courier New" pitchFamily="49" charset="0"/>
                <a:cs typeface="Courier New" pitchFamily="49" charset="0"/>
              </a:rPr>
              <a:t>!$OMP&amp;   private (</a:t>
            </a:r>
            <a:r>
              <a:rPr lang="en-US" sz="1000" dirty="0" err="1">
                <a:latin typeface="Courier New" pitchFamily="49" charset="0"/>
                <a:cs typeface="Courier New" pitchFamily="49" charset="0"/>
              </a:rPr>
              <a:t>i,jj,k</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DO K=1,kmax</a:t>
            </a:r>
          </a:p>
          <a:p>
            <a:r>
              <a:rPr lang="en-US" sz="1000" dirty="0">
                <a:latin typeface="Courier New" pitchFamily="49" charset="0"/>
                <a:cs typeface="Courier New" pitchFamily="49" charset="0"/>
              </a:rPr>
              <a:t>            DO I=1,imax</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jj</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i</a:t>
            </a:r>
            <a:r>
              <a:rPr lang="en-US" sz="1000" dirty="0">
                <a:latin typeface="Courier New" pitchFamily="49" charset="0"/>
                <a:cs typeface="Courier New" pitchFamily="49" charset="0"/>
              </a:rPr>
              <a:t> + (k-1)*</a:t>
            </a:r>
            <a:r>
              <a:rPr lang="en-US" sz="1000" dirty="0" err="1">
                <a:latin typeface="Courier New" pitchFamily="49" charset="0"/>
                <a:cs typeface="Courier New" pitchFamily="49" charset="0"/>
              </a:rPr>
              <a:t>imax</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p(i,2,k)=unpack_p21(</a:t>
            </a:r>
            <a:r>
              <a:rPr lang="en-US" sz="1000" dirty="0" err="1">
                <a:latin typeface="Courier New" pitchFamily="49" charset="0"/>
                <a:cs typeface="Courier New" pitchFamily="49" charset="0"/>
              </a:rPr>
              <a:t>jj</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p(i,jmax-1,k)=unpack_p32(</a:t>
            </a:r>
            <a:r>
              <a:rPr lang="en-US" sz="1000" dirty="0" err="1">
                <a:latin typeface="Courier New" pitchFamily="49" charset="0"/>
                <a:cs typeface="Courier New" pitchFamily="49" charset="0"/>
              </a:rPr>
              <a:t>jj</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!$ACC  end parallel loop</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smtClean="0">
                <a:latin typeface="Courier New" pitchFamily="49" charset="0"/>
                <a:cs typeface="Courier New" pitchFamily="49" charset="0"/>
              </a:rPr>
              <a:t>_</a:t>
            </a:r>
            <a:endParaRPr lang="en-US" sz="1000" dirty="0">
              <a:latin typeface="Courier New" pitchFamily="49" charset="0"/>
              <a:cs typeface="Courier New" pitchFamily="49" charset="0"/>
            </a:endParaRPr>
          </a:p>
          <a:p>
            <a:r>
              <a:rPr lang="en-US" sz="1000" dirty="0" smtClean="0">
                <a:latin typeface="Courier New" pitchFamily="49" charset="0"/>
                <a:cs typeface="Courier New" pitchFamily="49" charset="0"/>
              </a:rPr>
              <a:t>.</a:t>
            </a:r>
            <a:endParaRPr lang="en-US" sz="1000" dirty="0">
              <a:latin typeface="Courier New" pitchFamily="49" charset="0"/>
              <a:cs typeface="Courier New" pitchFamily="49" charset="0"/>
            </a:endParaRPr>
          </a:p>
        </p:txBody>
      </p:sp>
      <p:sp>
        <p:nvSpPr>
          <p:cNvPr id="9" name="TextBox 8"/>
          <p:cNvSpPr txBox="1"/>
          <p:nvPr/>
        </p:nvSpPr>
        <p:spPr>
          <a:xfrm>
            <a:off x="5337691" y="533400"/>
            <a:ext cx="3724096" cy="6093976"/>
          </a:xfrm>
          <a:prstGeom prst="rect">
            <a:avLst/>
          </a:prstGeom>
          <a:noFill/>
        </p:spPr>
        <p:txBody>
          <a:bodyPr wrap="none" rtlCol="0">
            <a:spAutoFit/>
          </a:bodyPr>
          <a:lstStyle/>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!$ACC  parallel loop</a:t>
            </a:r>
          </a:p>
          <a:p>
            <a:r>
              <a:rPr lang="en-US" sz="1000" dirty="0">
                <a:latin typeface="Courier New" pitchFamily="49" charset="0"/>
                <a:cs typeface="Courier New" pitchFamily="49" charset="0"/>
              </a:rPr>
              <a:t>!$ACC&amp;   private (</a:t>
            </a:r>
            <a:r>
              <a:rPr lang="en-US" sz="1000" dirty="0" err="1">
                <a:latin typeface="Courier New" pitchFamily="49" charset="0"/>
                <a:cs typeface="Courier New" pitchFamily="49" charset="0"/>
              </a:rPr>
              <a:t>i,jj,k</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#else</a:t>
            </a:r>
          </a:p>
          <a:p>
            <a:r>
              <a:rPr lang="en-US" sz="1000" dirty="0">
                <a:latin typeface="Courier New" pitchFamily="49" charset="0"/>
                <a:cs typeface="Courier New" pitchFamily="49" charset="0"/>
              </a:rPr>
              <a:t>!$OMP  parallel do</a:t>
            </a:r>
          </a:p>
          <a:p>
            <a:r>
              <a:rPr lang="en-US" sz="1000" dirty="0">
                <a:latin typeface="Courier New" pitchFamily="49" charset="0"/>
                <a:cs typeface="Courier New" pitchFamily="49" charset="0"/>
              </a:rPr>
              <a:t>!$OMP&amp;   private (</a:t>
            </a:r>
            <a:r>
              <a:rPr lang="en-US" sz="1000" dirty="0" err="1">
                <a:latin typeface="Courier New" pitchFamily="49" charset="0"/>
                <a:cs typeface="Courier New" pitchFamily="49" charset="0"/>
              </a:rPr>
              <a:t>i,jj,k</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DO K=1,kmax</a:t>
            </a:r>
          </a:p>
          <a:p>
            <a:r>
              <a:rPr lang="en-US" sz="1000" dirty="0">
                <a:latin typeface="Courier New" pitchFamily="49" charset="0"/>
                <a:cs typeface="Courier New" pitchFamily="49" charset="0"/>
              </a:rPr>
              <a:t>            DO I=1,imax</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jj</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i</a:t>
            </a:r>
            <a:r>
              <a:rPr lang="en-US" sz="1000" dirty="0">
                <a:latin typeface="Courier New" pitchFamily="49" charset="0"/>
                <a:cs typeface="Courier New" pitchFamily="49" charset="0"/>
              </a:rPr>
              <a:t> + (k-1)*</a:t>
            </a:r>
            <a:r>
              <a:rPr lang="en-US" sz="1000" dirty="0" err="1">
                <a:latin typeface="Courier New" pitchFamily="49" charset="0"/>
                <a:cs typeface="Courier New" pitchFamily="49" charset="0"/>
              </a:rPr>
              <a:t>imax</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p(i,2,k)=unpack_p21(</a:t>
            </a:r>
            <a:r>
              <a:rPr lang="en-US" sz="1000" dirty="0" err="1">
                <a:latin typeface="Courier New" pitchFamily="49" charset="0"/>
                <a:cs typeface="Courier New" pitchFamily="49" charset="0"/>
              </a:rPr>
              <a:t>jj</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p(i,jmax-1,k)=</a:t>
            </a:r>
            <a:r>
              <a:rPr lang="en-US" sz="1000" dirty="0" smtClean="0">
                <a:latin typeface="Courier New" pitchFamily="49" charset="0"/>
                <a:cs typeface="Courier New" pitchFamily="49" charset="0"/>
              </a:rPr>
              <a:t>unpack_p22(</a:t>
            </a:r>
            <a:r>
              <a:rPr lang="en-US" sz="1000" dirty="0" err="1" smtClean="0">
                <a:latin typeface="Courier New" pitchFamily="49" charset="0"/>
                <a:cs typeface="Courier New" pitchFamily="49" charset="0"/>
              </a:rPr>
              <a:t>jj</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!$ACC  end parallel loop</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!$ACC  parallel loop</a:t>
            </a:r>
          </a:p>
          <a:p>
            <a:r>
              <a:rPr lang="en-US" sz="1000" dirty="0">
                <a:latin typeface="Courier New" pitchFamily="49" charset="0"/>
                <a:cs typeface="Courier New" pitchFamily="49" charset="0"/>
              </a:rPr>
              <a:t>!$ACC&amp;   private (</a:t>
            </a:r>
            <a:r>
              <a:rPr lang="en-US" sz="1000" dirty="0" err="1">
                <a:latin typeface="Courier New" pitchFamily="49" charset="0"/>
                <a:cs typeface="Courier New" pitchFamily="49" charset="0"/>
              </a:rPr>
              <a:t>i,j,kk</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#else</a:t>
            </a:r>
          </a:p>
          <a:p>
            <a:r>
              <a:rPr lang="en-US" sz="1000" dirty="0">
                <a:latin typeface="Courier New" pitchFamily="49" charset="0"/>
                <a:cs typeface="Courier New" pitchFamily="49" charset="0"/>
              </a:rPr>
              <a:t>!$OMP  parallel do</a:t>
            </a:r>
          </a:p>
          <a:p>
            <a:r>
              <a:rPr lang="en-US" sz="1000" dirty="0">
                <a:latin typeface="Courier New" pitchFamily="49" charset="0"/>
                <a:cs typeface="Courier New" pitchFamily="49" charset="0"/>
              </a:rPr>
              <a:t>!$OMP&amp;   private (</a:t>
            </a:r>
            <a:r>
              <a:rPr lang="en-US" sz="1000" dirty="0" err="1">
                <a:latin typeface="Courier New" pitchFamily="49" charset="0"/>
                <a:cs typeface="Courier New" pitchFamily="49" charset="0"/>
              </a:rPr>
              <a:t>i,j,kk</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DO J=1,jmax</a:t>
            </a:r>
          </a:p>
          <a:p>
            <a:r>
              <a:rPr lang="en-US" sz="1000" dirty="0">
                <a:latin typeface="Courier New" pitchFamily="49" charset="0"/>
                <a:cs typeface="Courier New" pitchFamily="49" charset="0"/>
              </a:rPr>
              <a:t>            DO I=1,imax</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kk</a:t>
            </a:r>
            <a:r>
              <a:rPr lang="en-US" sz="1000" dirty="0">
                <a:latin typeface="Courier New" pitchFamily="49" charset="0"/>
                <a:cs typeface="Courier New" pitchFamily="49" charset="0"/>
              </a:rPr>
              <a:t> = </a:t>
            </a:r>
            <a:r>
              <a:rPr lang="en-US" sz="1000" dirty="0" err="1">
                <a:latin typeface="Courier New" pitchFamily="49" charset="0"/>
                <a:cs typeface="Courier New" pitchFamily="49" charset="0"/>
              </a:rPr>
              <a:t>i</a:t>
            </a:r>
            <a:r>
              <a:rPr lang="en-US" sz="1000" dirty="0">
                <a:latin typeface="Courier New" pitchFamily="49" charset="0"/>
                <a:cs typeface="Courier New" pitchFamily="49" charset="0"/>
              </a:rPr>
              <a:t> +(j-1)*</a:t>
            </a:r>
            <a:r>
              <a:rPr lang="en-US" sz="1000" dirty="0" err="1">
                <a:latin typeface="Courier New" pitchFamily="49" charset="0"/>
                <a:cs typeface="Courier New" pitchFamily="49" charset="0"/>
              </a:rPr>
              <a:t>imax</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p(i,j,2)=unpack_p31(</a:t>
            </a:r>
            <a:r>
              <a:rPr lang="en-US" sz="1000" dirty="0" err="1">
                <a:latin typeface="Courier New" pitchFamily="49" charset="0"/>
                <a:cs typeface="Courier New" pitchFamily="49" charset="0"/>
              </a:rPr>
              <a:t>kk</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p(i,j,kmax-1)=unpack_p32(</a:t>
            </a:r>
            <a:r>
              <a:rPr lang="en-US" sz="1000" dirty="0" err="1">
                <a:latin typeface="Courier New" pitchFamily="49" charset="0"/>
                <a:cs typeface="Courier New" pitchFamily="49" charset="0"/>
              </a:rPr>
              <a:t>kk</a:t>
            </a:r>
            <a:r>
              <a:rPr lang="en-US" sz="1000" dirty="0">
                <a:latin typeface="Courier New" pitchFamily="49" charset="0"/>
                <a:cs typeface="Courier New" pitchFamily="49" charset="0"/>
              </a:rPr>
              <a:t>)</a:t>
            </a: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         </a:t>
            </a:r>
            <a:r>
              <a:rPr lang="en-US" sz="1000" dirty="0" err="1">
                <a:latin typeface="Courier New" pitchFamily="49" charset="0"/>
                <a:cs typeface="Courier New" pitchFamily="49" charset="0"/>
              </a:rPr>
              <a:t>enddo</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ifdef</a:t>
            </a:r>
            <a:r>
              <a:rPr lang="en-US" sz="1000" dirty="0">
                <a:latin typeface="Courier New" pitchFamily="49" charset="0"/>
                <a:cs typeface="Courier New" pitchFamily="49" charset="0"/>
              </a:rPr>
              <a:t> GPU</a:t>
            </a:r>
          </a:p>
          <a:p>
            <a:r>
              <a:rPr lang="en-US" sz="1000" dirty="0">
                <a:latin typeface="Courier New" pitchFamily="49" charset="0"/>
                <a:cs typeface="Courier New" pitchFamily="49" charset="0"/>
              </a:rPr>
              <a:t>!$ACC  end parallel loop</a:t>
            </a:r>
          </a:p>
          <a:p>
            <a:r>
              <a:rPr lang="en-US" sz="1000" dirty="0">
                <a:latin typeface="Courier New" pitchFamily="49" charset="0"/>
                <a:cs typeface="Courier New" pitchFamily="49" charset="0"/>
              </a:rPr>
              <a:t>#</a:t>
            </a:r>
            <a:r>
              <a:rPr lang="en-US" sz="1000" dirty="0" err="1">
                <a:latin typeface="Courier New" pitchFamily="49" charset="0"/>
                <a:cs typeface="Courier New" pitchFamily="49" charset="0"/>
              </a:rPr>
              <a:t>endif</a:t>
            </a:r>
            <a:endParaRPr lang="en-US" sz="1000" dirty="0">
              <a:latin typeface="Courier New" pitchFamily="49" charset="0"/>
              <a:cs typeface="Courier New" pitchFamily="49" charset="0"/>
            </a:endParaRPr>
          </a:p>
          <a:p>
            <a:r>
              <a:rPr lang="en-US" sz="1000" dirty="0" smtClean="0">
                <a:latin typeface="Courier New" pitchFamily="49" charset="0"/>
                <a:cs typeface="Courier New" pitchFamily="49" charset="0"/>
              </a:rPr>
              <a:t>)</a:t>
            </a:r>
            <a:endParaRPr lang="en-US" sz="1000" dirty="0">
              <a:latin typeface="Courier New" pitchFamily="49" charset="0"/>
              <a:cs typeface="Courier New" pitchFamily="49" charset="0"/>
            </a:endParaRPr>
          </a:p>
          <a:p>
            <a:r>
              <a:rPr lang="en-US" sz="1000" dirty="0">
                <a:latin typeface="Courier New" pitchFamily="49" charset="0"/>
                <a:cs typeface="Courier New" pitchFamily="49" charset="0"/>
              </a:rPr>
              <a:t>c</a:t>
            </a:r>
          </a:p>
          <a:p>
            <a:r>
              <a:rPr lang="en-US" sz="1000" dirty="0">
                <a:latin typeface="Courier New" pitchFamily="49" charset="0"/>
                <a:cs typeface="Courier New" pitchFamily="49" charset="0"/>
              </a:rPr>
              <a:t>C</a:t>
            </a:r>
          </a:p>
          <a:p>
            <a:r>
              <a:rPr lang="en-US" sz="1000" dirty="0" smtClean="0">
                <a:latin typeface="Courier New" pitchFamily="49" charset="0"/>
                <a:cs typeface="Courier New" pitchFamily="49" charset="0"/>
              </a:rPr>
              <a:t>_</a:t>
            </a:r>
            <a:endParaRPr lang="en-US" sz="1000" dirty="0">
              <a:latin typeface="Courier New" pitchFamily="49" charset="0"/>
              <a:cs typeface="Courier New" pitchFamily="49" charset="0"/>
            </a:endParaRPr>
          </a:p>
          <a:p>
            <a:r>
              <a:rPr lang="en-US" sz="1000" dirty="0" smtClean="0">
                <a:latin typeface="Courier New" pitchFamily="49" charset="0"/>
                <a:cs typeface="Courier New" pitchFamily="49" charset="0"/>
              </a:rPr>
              <a:t>.</a:t>
            </a:r>
            <a:endParaRPr lang="en-US" sz="1000" dirty="0">
              <a:latin typeface="Courier New" pitchFamily="49" charset="0"/>
              <a:cs typeface="Courier New" pitchFamily="49" charset="0"/>
            </a:endParaRPr>
          </a:p>
        </p:txBody>
      </p:sp>
    </p:spTree>
    <p:extLst>
      <p:ext uri="{BB962C8B-B14F-4D97-AF65-F5344CB8AC3E}">
        <p14:creationId xmlns:p14="http://schemas.microsoft.com/office/powerpoint/2010/main" val="42277080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Comparisons of </a:t>
            </a:r>
            <a:r>
              <a:rPr lang="en-US" dirty="0" err="1" smtClean="0"/>
              <a:t>Himeno</a:t>
            </a:r>
            <a:r>
              <a:rPr lang="en-US" dirty="0" smtClean="0"/>
              <a:t> Versions</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58</a:t>
            </a:fld>
            <a:endParaRPr lang="en-US"/>
          </a:p>
        </p:txBody>
      </p:sp>
      <p:graphicFrame>
        <p:nvGraphicFramePr>
          <p:cNvPr id="9" name="Content Placeholder 8"/>
          <p:cNvGraphicFramePr>
            <a:graphicFrameLocks noGrp="1"/>
          </p:cNvGraphicFramePr>
          <p:nvPr>
            <p:ph sz="quarter" idx="13"/>
            <p:extLst>
              <p:ext uri="{D42A27DB-BD31-4B8C-83A1-F6EECF244321}">
                <p14:modId xmlns:p14="http://schemas.microsoft.com/office/powerpoint/2010/main" val="4238254696"/>
              </p:ext>
            </p:extLst>
          </p:nvPr>
        </p:nvGraphicFramePr>
        <p:xfrm>
          <a:off x="152400" y="1295400"/>
          <a:ext cx="8763000" cy="4582160"/>
        </p:xfrm>
        <a:graphic>
          <a:graphicData uri="http://schemas.openxmlformats.org/drawingml/2006/table">
            <a:tbl>
              <a:tblPr firstRow="1" bandRow="1">
                <a:tableStyleId>{5C22544A-7EE6-4342-B048-85BDC9FD1C3A}</a:tableStyleId>
              </a:tblPr>
              <a:tblGrid>
                <a:gridCol w="4381500"/>
                <a:gridCol w="4381500"/>
              </a:tblGrid>
              <a:tr h="370840">
                <a:tc>
                  <a:txBody>
                    <a:bodyPr/>
                    <a:lstStyle/>
                    <a:p>
                      <a:r>
                        <a:rPr lang="en-US" dirty="0" smtClean="0"/>
                        <a:t>Version of </a:t>
                      </a:r>
                      <a:r>
                        <a:rPr lang="en-US" dirty="0" err="1" smtClean="0"/>
                        <a:t>Himeno</a:t>
                      </a:r>
                      <a:endParaRPr lang="en-US" dirty="0"/>
                    </a:p>
                  </a:txBody>
                  <a:tcPr/>
                </a:tc>
                <a:tc>
                  <a:txBody>
                    <a:bodyPr/>
                    <a:lstStyle/>
                    <a:p>
                      <a:r>
                        <a:rPr lang="en-US" dirty="0" smtClean="0"/>
                        <a:t>GFLOPS</a:t>
                      </a:r>
                      <a:endParaRPr lang="en-US" dirty="0"/>
                    </a:p>
                  </a:txBody>
                  <a:tcPr/>
                </a:tc>
              </a:tr>
              <a:tr h="370840">
                <a:tc>
                  <a:txBody>
                    <a:bodyPr/>
                    <a:lstStyle/>
                    <a:p>
                      <a:r>
                        <a:rPr lang="en-US" dirty="0" smtClean="0"/>
                        <a:t>Original running on 16 nodes 4</a:t>
                      </a:r>
                      <a:r>
                        <a:rPr lang="en-US" baseline="0" dirty="0" smtClean="0"/>
                        <a:t> </a:t>
                      </a:r>
                      <a:r>
                        <a:rPr lang="en-US" dirty="0" smtClean="0"/>
                        <a:t>MPI/Node</a:t>
                      </a:r>
                      <a:endParaRPr lang="en-US" dirty="0"/>
                    </a:p>
                  </a:txBody>
                  <a:tcPr/>
                </a:tc>
                <a:tc>
                  <a:txBody>
                    <a:bodyPr/>
                    <a:lstStyle/>
                    <a:p>
                      <a:r>
                        <a:rPr lang="en-US" dirty="0" smtClean="0"/>
                        <a:t>78.75</a:t>
                      </a:r>
                      <a:endParaRPr lang="en-US" dirty="0"/>
                    </a:p>
                  </a:txBody>
                  <a:tcPr/>
                </a:tc>
              </a:tr>
              <a:tr h="370840">
                <a:tc>
                  <a:txBody>
                    <a:bodyPr/>
                    <a:lstStyle/>
                    <a:p>
                      <a:r>
                        <a:rPr lang="en-US" dirty="0" smtClean="0"/>
                        <a:t>OMP</a:t>
                      </a:r>
                      <a:r>
                        <a:rPr lang="en-US" baseline="0" dirty="0" smtClean="0"/>
                        <a:t> version1 running on 16 nodes 4 MPI/Node 4 threads/MPI task</a:t>
                      </a:r>
                      <a:endParaRPr lang="en-US" dirty="0"/>
                    </a:p>
                  </a:txBody>
                  <a:tcPr/>
                </a:tc>
                <a:tc>
                  <a:txBody>
                    <a:bodyPr/>
                    <a:lstStyle/>
                    <a:p>
                      <a:r>
                        <a:rPr lang="en-US" dirty="0" smtClean="0"/>
                        <a:t>169.5</a:t>
                      </a:r>
                      <a:endParaRPr lang="en-US" dirty="0"/>
                    </a:p>
                  </a:txBody>
                  <a:tcPr/>
                </a:tc>
              </a:tr>
              <a:tr h="370840">
                <a:tc>
                  <a:txBody>
                    <a:bodyPr/>
                    <a:lstStyle/>
                    <a:p>
                      <a:r>
                        <a:rPr lang="en-US" dirty="0" smtClean="0"/>
                        <a:t>OMP version2 running on 16 nodes 4 MPI/Node 4 threads/MPI task</a:t>
                      </a:r>
                      <a:endParaRPr lang="en-US" dirty="0"/>
                    </a:p>
                  </a:txBody>
                  <a:tcPr/>
                </a:tc>
                <a:tc>
                  <a:txBody>
                    <a:bodyPr/>
                    <a:lstStyle/>
                    <a:p>
                      <a:r>
                        <a:rPr lang="en-US" dirty="0" smtClean="0"/>
                        <a:t>180.9</a:t>
                      </a:r>
                      <a:endParaRPr lang="en-US" dirty="0"/>
                    </a:p>
                  </a:txBody>
                  <a:tcPr/>
                </a:tc>
              </a:tr>
              <a:tr h="370840">
                <a:tc>
                  <a:txBody>
                    <a:bodyPr/>
                    <a:lstStyle/>
                    <a:p>
                      <a:r>
                        <a:rPr lang="en-US" dirty="0" err="1" smtClean="0"/>
                        <a:t>OpenACC</a:t>
                      </a:r>
                      <a:r>
                        <a:rPr lang="en-US" dirty="0" smtClean="0"/>
                        <a:t> version 1 running on 16 nodes 4 MPI/Node</a:t>
                      </a:r>
                      <a:r>
                        <a:rPr lang="en-US" baseline="0" dirty="0" smtClean="0"/>
                        <a:t> 1 GPU</a:t>
                      </a:r>
                      <a:endParaRPr lang="en-US" dirty="0"/>
                    </a:p>
                  </a:txBody>
                  <a:tcPr/>
                </a:tc>
                <a:tc>
                  <a:txBody>
                    <a:bodyPr/>
                    <a:lstStyle/>
                    <a:p>
                      <a:r>
                        <a:rPr lang="en-US" dirty="0" smtClean="0"/>
                        <a:t>45.991</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OpenACC</a:t>
                      </a:r>
                      <a:r>
                        <a:rPr lang="en-US" dirty="0" smtClean="0"/>
                        <a:t> version 2 running on 16 nodes 4 MPI/Node</a:t>
                      </a:r>
                      <a:r>
                        <a:rPr lang="en-US" baseline="0" dirty="0" smtClean="0"/>
                        <a:t> 1 GPU</a:t>
                      </a:r>
                      <a:endParaRPr lang="en-US" dirty="0" smtClean="0"/>
                    </a:p>
                  </a:txBody>
                  <a:tcPr/>
                </a:tc>
                <a:tc>
                  <a:txBody>
                    <a:bodyPr/>
                    <a:lstStyle/>
                    <a:p>
                      <a:r>
                        <a:rPr lang="en-US" dirty="0" smtClean="0"/>
                        <a:t>256.9</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OpenACC</a:t>
                      </a:r>
                      <a:r>
                        <a:rPr lang="en-US" dirty="0" smtClean="0"/>
                        <a:t> version 3 running on 16 nodes 4 MPI/Node</a:t>
                      </a:r>
                      <a:r>
                        <a:rPr lang="en-US" baseline="0" dirty="0" smtClean="0"/>
                        <a:t> 1 GPU</a:t>
                      </a:r>
                      <a:endParaRPr lang="en-US" dirty="0" smtClean="0"/>
                    </a:p>
                  </a:txBody>
                  <a:tcPr/>
                </a:tc>
                <a:tc>
                  <a:txBody>
                    <a:bodyPr/>
                    <a:lstStyle/>
                    <a:p>
                      <a:r>
                        <a:rPr lang="en-US" dirty="0" smtClean="0"/>
                        <a:t>593.3</a:t>
                      </a:r>
                      <a:endParaRPr lang="en-US" dirty="0"/>
                    </a:p>
                  </a:txBody>
                  <a:tcPr/>
                </a:tc>
              </a:tr>
              <a:tr h="370840">
                <a:tc>
                  <a:txBody>
                    <a:bodyPr/>
                    <a:lstStyle/>
                    <a:p>
                      <a:r>
                        <a:rPr lang="en-US" dirty="0" smtClean="0"/>
                        <a:t>Last Version running in </a:t>
                      </a:r>
                      <a:r>
                        <a:rPr lang="en-US" dirty="0" err="1" smtClean="0"/>
                        <a:t>OpenMP</a:t>
                      </a:r>
                      <a:r>
                        <a:rPr lang="en-US" dirty="0" smtClean="0"/>
                        <a:t> mode</a:t>
                      </a:r>
                      <a:endParaRPr lang="en-US" dirty="0"/>
                    </a:p>
                  </a:txBody>
                  <a:tcPr/>
                </a:tc>
                <a:tc>
                  <a:txBody>
                    <a:bodyPr/>
                    <a:lstStyle/>
                    <a:p>
                      <a:r>
                        <a:rPr lang="en-US" dirty="0" smtClean="0"/>
                        <a:t>180.99</a:t>
                      </a:r>
                      <a:endParaRPr lang="en-US" dirty="0"/>
                    </a:p>
                  </a:txBody>
                  <a:tcPr/>
                </a:tc>
              </a:tr>
            </a:tbl>
          </a:graphicData>
        </a:graphic>
      </p:graphicFrame>
    </p:spTree>
    <p:extLst>
      <p:ext uri="{BB962C8B-B14F-4D97-AF65-F5344CB8AC3E}">
        <p14:creationId xmlns:p14="http://schemas.microsoft.com/office/powerpoint/2010/main" val="37312311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Cray XK7 Architecture</a:t>
            </a:r>
            <a:endParaRPr lang="en-US" dirty="0"/>
          </a:p>
        </p:txBody>
      </p:sp>
      <p:sp>
        <p:nvSpPr>
          <p:cNvPr id="4" name="Content Placeholder 3"/>
          <p:cNvSpPr>
            <a:spLocks noGrp="1"/>
          </p:cNvSpPr>
          <p:nvPr>
            <p:ph sz="quarter" idx="12"/>
          </p:nvPr>
        </p:nvSpPr>
        <p:spPr/>
        <p:txBody>
          <a:bodyPr/>
          <a:lstStyle/>
          <a:p>
            <a:endParaRPr lang="en-US"/>
          </a:p>
        </p:txBody>
      </p:sp>
    </p:spTree>
    <p:extLst>
      <p:ext uri="{BB962C8B-B14F-4D97-AF65-F5344CB8AC3E}">
        <p14:creationId xmlns:p14="http://schemas.microsoft.com/office/powerpoint/2010/main" val="42345664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Outline of Workshop</a:t>
            </a:r>
            <a:endParaRPr lang="en-US" dirty="0"/>
          </a:p>
        </p:txBody>
      </p:sp>
      <p:sp>
        <p:nvSpPr>
          <p:cNvPr id="5" name="Date Placeholder 4"/>
          <p:cNvSpPr>
            <a:spLocks noGrp="1"/>
          </p:cNvSpPr>
          <p:nvPr>
            <p:ph type="dt" sz="half" idx="10"/>
          </p:nvPr>
        </p:nvSpPr>
        <p:spPr/>
        <p:txBody>
          <a:bodyPr/>
          <a:lstStyle/>
          <a:p>
            <a:r>
              <a:rPr lang="en-US" smtClean="0"/>
              <a:t>7/15/2013</a:t>
            </a:r>
            <a:endParaRPr lang="en-US"/>
          </a:p>
        </p:txBody>
      </p:sp>
      <p:sp>
        <p:nvSpPr>
          <p:cNvPr id="7" name="Footer Placeholder 6"/>
          <p:cNvSpPr>
            <a:spLocks noGrp="1"/>
          </p:cNvSpPr>
          <p:nvPr>
            <p:ph type="ftr" sz="quarter" idx="11"/>
          </p:nvPr>
        </p:nvSpPr>
        <p:spPr/>
        <p:txBody>
          <a:bodyPr/>
          <a:lstStyle/>
          <a:p>
            <a:r>
              <a:rPr lang="en-US" smtClean="0"/>
              <a:t>ORNL - Titan - OpenACC Worrkshop</a:t>
            </a:r>
            <a:endParaRPr lang="en-US"/>
          </a:p>
        </p:txBody>
      </p:sp>
      <p:sp>
        <p:nvSpPr>
          <p:cNvPr id="6" name="Slide Number Placeholder 5"/>
          <p:cNvSpPr>
            <a:spLocks noGrp="1"/>
          </p:cNvSpPr>
          <p:nvPr>
            <p:ph type="sldNum" sz="quarter" idx="4"/>
          </p:nvPr>
        </p:nvSpPr>
        <p:spPr/>
        <p:txBody>
          <a:bodyPr/>
          <a:lstStyle/>
          <a:p>
            <a:fld id="{F040BB64-8804-472C-89C9-1468A4B407E9}" type="slidenum">
              <a:rPr lang="en-US" smtClean="0"/>
              <a:pPr/>
              <a:t>6</a:t>
            </a:fld>
            <a:endParaRPr lang="en-US"/>
          </a:p>
        </p:txBody>
      </p:sp>
      <p:sp>
        <p:nvSpPr>
          <p:cNvPr id="2" name="Content Placeholder 1"/>
          <p:cNvSpPr>
            <a:spLocks noGrp="1"/>
          </p:cNvSpPr>
          <p:nvPr>
            <p:ph sz="quarter" idx="13"/>
          </p:nvPr>
        </p:nvSpPr>
        <p:spPr/>
        <p:txBody>
          <a:bodyPr>
            <a:normAutofit/>
          </a:bodyPr>
          <a:lstStyle/>
          <a:p>
            <a:r>
              <a:rPr lang="en-US" dirty="0" smtClean="0"/>
              <a:t>Thursday Morning   (John Levesque)</a:t>
            </a:r>
          </a:p>
          <a:p>
            <a:pPr lvl="1"/>
            <a:r>
              <a:rPr lang="en-US" dirty="0" smtClean="0"/>
              <a:t>Optimizing the </a:t>
            </a:r>
            <a:r>
              <a:rPr lang="en-US" dirty="0" err="1" smtClean="0"/>
              <a:t>OpenACC</a:t>
            </a:r>
            <a:r>
              <a:rPr lang="en-US" dirty="0" smtClean="0"/>
              <a:t>  </a:t>
            </a:r>
          </a:p>
          <a:p>
            <a:pPr lvl="2"/>
            <a:r>
              <a:rPr lang="en-US" dirty="0" smtClean="0"/>
              <a:t>Optimizing Data movement</a:t>
            </a:r>
          </a:p>
          <a:p>
            <a:pPr lvl="2"/>
            <a:r>
              <a:rPr lang="en-US" dirty="0" smtClean="0"/>
              <a:t>Optimizing Kernel performance</a:t>
            </a:r>
          </a:p>
          <a:p>
            <a:pPr lvl="2"/>
            <a:r>
              <a:rPr lang="en-US" dirty="0" smtClean="0"/>
              <a:t>Optimizing communicating between GPU nodes</a:t>
            </a:r>
          </a:p>
          <a:p>
            <a:pPr lvl="1"/>
            <a:endParaRPr lang="en-US" dirty="0" smtClean="0"/>
          </a:p>
          <a:p>
            <a:r>
              <a:rPr lang="en-US" dirty="0" smtClean="0"/>
              <a:t>Thursday Afternoon</a:t>
            </a:r>
          </a:p>
          <a:p>
            <a:pPr lvl="1"/>
            <a:r>
              <a:rPr lang="en-US" dirty="0" smtClean="0"/>
              <a:t>Hands on to work on your application</a:t>
            </a:r>
          </a:p>
        </p:txBody>
      </p:sp>
    </p:spTree>
    <p:extLst>
      <p:ext uri="{BB962C8B-B14F-4D97-AF65-F5344CB8AC3E}">
        <p14:creationId xmlns:p14="http://schemas.microsoft.com/office/powerpoint/2010/main" val="35306309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kern="0" spc="0" dirty="0"/>
              <a:t>Cray XK7 Architecture</a:t>
            </a:r>
          </a:p>
        </p:txBody>
      </p:sp>
      <p:pic>
        <p:nvPicPr>
          <p:cNvPr id="13" name="Picture 10" descr="C:\Documents and Settings\jcissell\Desktop\icons for jeff ppt\pipes\0a.png"/>
          <p:cNvPicPr>
            <a:picLocks noChangeAspect="1" noChangeArrowheads="1"/>
          </p:cNvPicPr>
          <p:nvPr/>
        </p:nvPicPr>
        <p:blipFill>
          <a:blip r:embed="rId3" cstate="email"/>
          <a:srcRect/>
          <a:stretch>
            <a:fillRect/>
          </a:stretch>
        </p:blipFill>
        <p:spPr bwMode="auto">
          <a:xfrm>
            <a:off x="3385580" y="3727103"/>
            <a:ext cx="1170153" cy="945265"/>
          </a:xfrm>
          <a:prstGeom prst="rect">
            <a:avLst/>
          </a:prstGeom>
          <a:noFill/>
        </p:spPr>
      </p:pic>
      <p:pic>
        <p:nvPicPr>
          <p:cNvPr id="14" name="Picture 10" descr="C:\Documents and Settings\jcissell\Desktop\icons for jeff ppt\pipes\0a.png"/>
          <p:cNvPicPr>
            <a:picLocks noChangeAspect="1" noChangeArrowheads="1"/>
          </p:cNvPicPr>
          <p:nvPr/>
        </p:nvPicPr>
        <p:blipFill>
          <a:blip r:embed="rId3" cstate="email"/>
          <a:srcRect/>
          <a:stretch>
            <a:fillRect/>
          </a:stretch>
        </p:blipFill>
        <p:spPr bwMode="auto">
          <a:xfrm>
            <a:off x="2980353" y="3950783"/>
            <a:ext cx="1170153" cy="945265"/>
          </a:xfrm>
          <a:prstGeom prst="rect">
            <a:avLst/>
          </a:prstGeom>
          <a:noFill/>
        </p:spPr>
      </p:pic>
      <p:grpSp>
        <p:nvGrpSpPr>
          <p:cNvPr id="3" name="Group 74"/>
          <p:cNvGrpSpPr/>
          <p:nvPr/>
        </p:nvGrpSpPr>
        <p:grpSpPr>
          <a:xfrm>
            <a:off x="6735541" y="2025548"/>
            <a:ext cx="626083" cy="899568"/>
            <a:chOff x="7848600" y="768144"/>
            <a:chExt cx="815407" cy="1171592"/>
          </a:xfrm>
        </p:grpSpPr>
        <p:pic>
          <p:nvPicPr>
            <p:cNvPr id="27" name="Picture 5" descr="C:\Documents and Settings\jcissell\Desktop\ram2.png"/>
            <p:cNvPicPr>
              <a:picLocks noChangeAspect="1" noChangeArrowheads="1"/>
            </p:cNvPicPr>
            <p:nvPr/>
          </p:nvPicPr>
          <p:blipFill>
            <a:blip r:embed="rId4" cstate="email"/>
            <a:srcRect/>
            <a:stretch>
              <a:fillRect/>
            </a:stretch>
          </p:blipFill>
          <p:spPr bwMode="auto">
            <a:xfrm>
              <a:off x="8248754" y="768144"/>
              <a:ext cx="415253" cy="1171592"/>
            </a:xfrm>
            <a:prstGeom prst="rect">
              <a:avLst/>
            </a:prstGeom>
            <a:noFill/>
          </p:spPr>
        </p:pic>
        <p:pic>
          <p:nvPicPr>
            <p:cNvPr id="28" name="Picture 10" descr="C:\Documents and Settings\jcissell\Desktop\New Folder (2)\pipe_00b.png"/>
            <p:cNvPicPr>
              <a:picLocks noChangeAspect="1" noChangeArrowheads="1"/>
            </p:cNvPicPr>
            <p:nvPr/>
          </p:nvPicPr>
          <p:blipFill>
            <a:blip r:embed="rId5" cstate="email"/>
            <a:srcRect/>
            <a:stretch>
              <a:fillRect/>
            </a:stretch>
          </p:blipFill>
          <p:spPr bwMode="auto">
            <a:xfrm>
              <a:off x="7848600" y="1314743"/>
              <a:ext cx="609600" cy="408973"/>
            </a:xfrm>
            <a:prstGeom prst="rect">
              <a:avLst/>
            </a:prstGeom>
            <a:noFill/>
          </p:spPr>
        </p:pic>
      </p:grpSp>
      <p:grpSp>
        <p:nvGrpSpPr>
          <p:cNvPr id="4" name="Group 71"/>
          <p:cNvGrpSpPr/>
          <p:nvPr/>
        </p:nvGrpSpPr>
        <p:grpSpPr>
          <a:xfrm>
            <a:off x="6744504" y="3383027"/>
            <a:ext cx="610418" cy="899568"/>
            <a:chOff x="7924800" y="2057400"/>
            <a:chExt cx="795005" cy="1171592"/>
          </a:xfrm>
        </p:grpSpPr>
        <p:pic>
          <p:nvPicPr>
            <p:cNvPr id="25" name="Picture 5" descr="C:\Documents and Settings\jcissell\Desktop\ram2.png"/>
            <p:cNvPicPr>
              <a:picLocks noChangeAspect="1" noChangeArrowheads="1"/>
            </p:cNvPicPr>
            <p:nvPr/>
          </p:nvPicPr>
          <p:blipFill>
            <a:blip r:embed="rId4" cstate="email"/>
            <a:srcRect/>
            <a:stretch>
              <a:fillRect/>
            </a:stretch>
          </p:blipFill>
          <p:spPr bwMode="auto">
            <a:xfrm>
              <a:off x="8304552" y="2057400"/>
              <a:ext cx="415253" cy="1171592"/>
            </a:xfrm>
            <a:prstGeom prst="rect">
              <a:avLst/>
            </a:prstGeom>
            <a:noFill/>
          </p:spPr>
        </p:pic>
        <p:pic>
          <p:nvPicPr>
            <p:cNvPr id="26" name="Picture 10" descr="C:\Documents and Settings\jcissell\Desktop\New Folder (2)\pipe_00b.png"/>
            <p:cNvPicPr>
              <a:picLocks noChangeAspect="1" noChangeArrowheads="1"/>
            </p:cNvPicPr>
            <p:nvPr/>
          </p:nvPicPr>
          <p:blipFill>
            <a:blip r:embed="rId5" cstate="email"/>
            <a:srcRect/>
            <a:stretch>
              <a:fillRect/>
            </a:stretch>
          </p:blipFill>
          <p:spPr bwMode="auto">
            <a:xfrm>
              <a:off x="7924800" y="2590800"/>
              <a:ext cx="609600" cy="408973"/>
            </a:xfrm>
            <a:prstGeom prst="rect">
              <a:avLst/>
            </a:prstGeom>
            <a:noFill/>
          </p:spPr>
        </p:pic>
      </p:grpSp>
      <p:pic>
        <p:nvPicPr>
          <p:cNvPr id="53" name="Picture 3" descr="E:\Work\powerpoint\art\chip and pipe icons and art\amd icon 3.png"/>
          <p:cNvPicPr>
            <a:picLocks noChangeAspect="1" noChangeArrowheads="1"/>
          </p:cNvPicPr>
          <p:nvPr/>
        </p:nvPicPr>
        <p:blipFill>
          <a:blip r:embed="rId6" cstate="print"/>
          <a:srcRect/>
          <a:stretch>
            <a:fillRect/>
          </a:stretch>
        </p:blipFill>
        <p:spPr bwMode="auto">
          <a:xfrm>
            <a:off x="5693813" y="3462008"/>
            <a:ext cx="1143000" cy="1073555"/>
          </a:xfrm>
          <a:prstGeom prst="rect">
            <a:avLst/>
          </a:prstGeom>
          <a:noFill/>
        </p:spPr>
      </p:pic>
      <p:pic>
        <p:nvPicPr>
          <p:cNvPr id="22" name="Picture 11" descr="C:\Documents and Settings\jcissell\Desktop\icons for jeff ppt\pipes\00b.png"/>
          <p:cNvPicPr>
            <a:picLocks noChangeAspect="1" noChangeArrowheads="1"/>
          </p:cNvPicPr>
          <p:nvPr/>
        </p:nvPicPr>
        <p:blipFill>
          <a:blip r:embed="rId7" cstate="email"/>
          <a:srcRect/>
          <a:stretch>
            <a:fillRect/>
          </a:stretch>
        </p:blipFill>
        <p:spPr bwMode="auto">
          <a:xfrm>
            <a:off x="4638228" y="3923844"/>
            <a:ext cx="1191158" cy="390665"/>
          </a:xfrm>
          <a:prstGeom prst="rect">
            <a:avLst/>
          </a:prstGeom>
          <a:noFill/>
        </p:spPr>
      </p:pic>
      <p:pic>
        <p:nvPicPr>
          <p:cNvPr id="29" name="Picture 5" descr="C:\Documents and Settings\jcissell\Desktop\icons for jeff ppt\blue bar 3.png"/>
          <p:cNvPicPr>
            <a:picLocks noChangeAspect="1" noChangeArrowheads="1"/>
          </p:cNvPicPr>
          <p:nvPr/>
        </p:nvPicPr>
        <p:blipFill>
          <a:blip r:embed="rId8" cstate="email"/>
          <a:stretch>
            <a:fillRect/>
          </a:stretch>
        </p:blipFill>
        <p:spPr bwMode="auto">
          <a:xfrm>
            <a:off x="5212306" y="4432457"/>
            <a:ext cx="1630986" cy="534623"/>
          </a:xfrm>
          <a:prstGeom prst="rect">
            <a:avLst/>
          </a:prstGeom>
          <a:noFill/>
          <a:ln>
            <a:noFill/>
          </a:ln>
        </p:spPr>
      </p:pic>
      <p:grpSp>
        <p:nvGrpSpPr>
          <p:cNvPr id="5" name="Group 71"/>
          <p:cNvGrpSpPr/>
          <p:nvPr/>
        </p:nvGrpSpPr>
        <p:grpSpPr>
          <a:xfrm>
            <a:off x="4185176" y="4795957"/>
            <a:ext cx="877615" cy="1436611"/>
            <a:chOff x="4267200" y="1219200"/>
            <a:chExt cx="1143000" cy="1871033"/>
          </a:xfrm>
        </p:grpSpPr>
        <p:pic>
          <p:nvPicPr>
            <p:cNvPr id="31" name="Picture 4" descr="C:\Documents and Settings\jcissell\Desktop\icons for jeff ppt\blue bar 2.png"/>
            <p:cNvPicPr>
              <a:picLocks noChangeAspect="1" noChangeArrowheads="1"/>
            </p:cNvPicPr>
            <p:nvPr/>
          </p:nvPicPr>
          <p:blipFill>
            <a:blip r:embed="rId9" cstate="email"/>
            <a:stretch>
              <a:fillRect/>
            </a:stretch>
          </p:blipFill>
          <p:spPr bwMode="auto">
            <a:xfrm>
              <a:off x="4267200" y="1295400"/>
              <a:ext cx="457200" cy="1794833"/>
            </a:xfrm>
            <a:prstGeom prst="rect">
              <a:avLst/>
            </a:prstGeom>
            <a:noFill/>
            <a:ln>
              <a:noFill/>
            </a:ln>
          </p:spPr>
        </p:pic>
        <p:pic>
          <p:nvPicPr>
            <p:cNvPr id="32" name="Picture 4" descr="C:\Documents and Settings\jcissell\Desktop\icons for jeff ppt\blue bar 2.png"/>
            <p:cNvPicPr>
              <a:picLocks noChangeAspect="1" noChangeArrowheads="1"/>
            </p:cNvPicPr>
            <p:nvPr/>
          </p:nvPicPr>
          <p:blipFill>
            <a:blip r:embed="rId9" cstate="email"/>
            <a:stretch>
              <a:fillRect/>
            </a:stretch>
          </p:blipFill>
          <p:spPr bwMode="auto">
            <a:xfrm>
              <a:off x="4953000" y="1219200"/>
              <a:ext cx="457200" cy="1794833"/>
            </a:xfrm>
            <a:prstGeom prst="rect">
              <a:avLst/>
            </a:prstGeom>
            <a:noFill/>
            <a:ln>
              <a:noFill/>
            </a:ln>
          </p:spPr>
        </p:pic>
      </p:grpSp>
      <p:pic>
        <p:nvPicPr>
          <p:cNvPr id="33" name="Picture 2" descr="C:\WORK\powerpoint\art\chip and pipe icons and art\chips\gemini2.png"/>
          <p:cNvPicPr>
            <a:picLocks noChangeAspect="1" noChangeArrowheads="1"/>
          </p:cNvPicPr>
          <p:nvPr/>
        </p:nvPicPr>
        <p:blipFill>
          <a:blip r:embed="rId10" cstate="email"/>
          <a:srcRect/>
          <a:stretch>
            <a:fillRect/>
          </a:stretch>
        </p:blipFill>
        <p:spPr bwMode="auto">
          <a:xfrm>
            <a:off x="3852956" y="3717072"/>
            <a:ext cx="1619389" cy="1744464"/>
          </a:xfrm>
          <a:prstGeom prst="rect">
            <a:avLst/>
          </a:prstGeom>
          <a:noFill/>
        </p:spPr>
      </p:pic>
      <p:pic>
        <p:nvPicPr>
          <p:cNvPr id="47" name="Picture 10" descr="C:\Documents and Settings\jcissell\Desktop\icons for jeff ppt\pipes\0a.png"/>
          <p:cNvPicPr>
            <a:picLocks noChangeAspect="1" noChangeArrowheads="1"/>
          </p:cNvPicPr>
          <p:nvPr/>
        </p:nvPicPr>
        <p:blipFill>
          <a:blip r:embed="rId3" cstate="email"/>
          <a:srcRect/>
          <a:stretch>
            <a:fillRect/>
          </a:stretch>
        </p:blipFill>
        <p:spPr bwMode="auto">
          <a:xfrm>
            <a:off x="4443052" y="5003921"/>
            <a:ext cx="1170153" cy="945265"/>
          </a:xfrm>
          <a:prstGeom prst="rect">
            <a:avLst/>
          </a:prstGeom>
          <a:noFill/>
        </p:spPr>
      </p:pic>
      <p:pic>
        <p:nvPicPr>
          <p:cNvPr id="35" name="Picture 11" descr="C:\Documents and Settings\jcissell\Desktop\icons for jeff ppt\pipes\00b.png"/>
          <p:cNvPicPr>
            <a:picLocks noChangeAspect="1" noChangeArrowheads="1"/>
          </p:cNvPicPr>
          <p:nvPr/>
        </p:nvPicPr>
        <p:blipFill>
          <a:blip r:embed="rId7" cstate="email"/>
          <a:srcRect/>
          <a:stretch>
            <a:fillRect/>
          </a:stretch>
        </p:blipFill>
        <p:spPr bwMode="auto">
          <a:xfrm>
            <a:off x="2874831" y="4180283"/>
            <a:ext cx="1191158" cy="390664"/>
          </a:xfrm>
          <a:prstGeom prst="rect">
            <a:avLst/>
          </a:prstGeom>
          <a:noFill/>
        </p:spPr>
      </p:pic>
      <p:pic>
        <p:nvPicPr>
          <p:cNvPr id="48" name="Picture 10" descr="C:\Documents and Settings\jcissell\Desktop\icons for jeff ppt\pipes\0a.png"/>
          <p:cNvPicPr>
            <a:picLocks noChangeAspect="1" noChangeArrowheads="1"/>
          </p:cNvPicPr>
          <p:nvPr/>
        </p:nvPicPr>
        <p:blipFill>
          <a:blip r:embed="rId3" cstate="email"/>
          <a:srcRect/>
          <a:stretch>
            <a:fillRect/>
          </a:stretch>
        </p:blipFill>
        <p:spPr bwMode="auto">
          <a:xfrm>
            <a:off x="5023788" y="4906409"/>
            <a:ext cx="1170153" cy="945265"/>
          </a:xfrm>
          <a:prstGeom prst="rect">
            <a:avLst/>
          </a:prstGeom>
          <a:noFill/>
        </p:spPr>
      </p:pic>
      <p:pic>
        <p:nvPicPr>
          <p:cNvPr id="76" name="Picture 3" descr="E:\Work\powerpoint\art\chip and pipe icons and art\amd icon 3.png"/>
          <p:cNvPicPr>
            <a:picLocks noChangeAspect="1" noChangeArrowheads="1"/>
          </p:cNvPicPr>
          <p:nvPr/>
        </p:nvPicPr>
        <p:blipFill>
          <a:blip r:embed="rId6" cstate="print"/>
          <a:srcRect/>
          <a:stretch>
            <a:fillRect/>
          </a:stretch>
        </p:blipFill>
        <p:spPr bwMode="auto">
          <a:xfrm>
            <a:off x="2305023" y="3961269"/>
            <a:ext cx="1143000" cy="1073555"/>
          </a:xfrm>
          <a:prstGeom prst="rect">
            <a:avLst/>
          </a:prstGeom>
          <a:noFill/>
        </p:spPr>
      </p:pic>
      <p:pic>
        <p:nvPicPr>
          <p:cNvPr id="43" name="Picture 10" descr="C:\Documents and Settings\jcissell\Desktop\New Folder (2)\pipe_00b.png"/>
          <p:cNvPicPr>
            <a:picLocks noChangeAspect="1" noChangeArrowheads="1"/>
          </p:cNvPicPr>
          <p:nvPr/>
        </p:nvPicPr>
        <p:blipFill>
          <a:blip r:embed="rId5" cstate="email"/>
          <a:srcRect/>
          <a:stretch>
            <a:fillRect/>
          </a:stretch>
        </p:blipFill>
        <p:spPr bwMode="auto">
          <a:xfrm>
            <a:off x="1901224" y="4417545"/>
            <a:ext cx="468061" cy="314016"/>
          </a:xfrm>
          <a:prstGeom prst="rect">
            <a:avLst/>
          </a:prstGeom>
          <a:noFill/>
        </p:spPr>
      </p:pic>
      <p:pic>
        <p:nvPicPr>
          <p:cNvPr id="44" name="Picture 5" descr="C:\Documents and Settings\jcissell\Desktop\ram2.png"/>
          <p:cNvPicPr>
            <a:picLocks noChangeAspect="1" noChangeArrowheads="1"/>
          </p:cNvPicPr>
          <p:nvPr/>
        </p:nvPicPr>
        <p:blipFill>
          <a:blip r:embed="rId4" cstate="email"/>
          <a:srcRect/>
          <a:stretch>
            <a:fillRect/>
          </a:stretch>
        </p:blipFill>
        <p:spPr bwMode="auto">
          <a:xfrm>
            <a:off x="1842721" y="4080933"/>
            <a:ext cx="318839" cy="899568"/>
          </a:xfrm>
          <a:prstGeom prst="rect">
            <a:avLst/>
          </a:prstGeom>
          <a:noFill/>
        </p:spPr>
      </p:pic>
      <p:pic>
        <p:nvPicPr>
          <p:cNvPr id="49" name="Picture 5" descr="C:\Documents and Settings\jcissell\Desktop\icons for jeff ppt\blue bar 3.png"/>
          <p:cNvPicPr>
            <a:picLocks noChangeAspect="1" noChangeArrowheads="1"/>
          </p:cNvPicPr>
          <p:nvPr/>
        </p:nvPicPr>
        <p:blipFill>
          <a:blip r:embed="rId8" cstate="email"/>
          <a:stretch>
            <a:fillRect/>
          </a:stretch>
        </p:blipFill>
        <p:spPr bwMode="auto">
          <a:xfrm>
            <a:off x="2462446" y="4842010"/>
            <a:ext cx="1630986" cy="534623"/>
          </a:xfrm>
          <a:prstGeom prst="rect">
            <a:avLst/>
          </a:prstGeom>
          <a:noFill/>
          <a:ln>
            <a:noFill/>
          </a:ln>
        </p:spPr>
      </p:pic>
      <p:grpSp>
        <p:nvGrpSpPr>
          <p:cNvPr id="6" name="Group 70"/>
          <p:cNvGrpSpPr/>
          <p:nvPr/>
        </p:nvGrpSpPr>
        <p:grpSpPr>
          <a:xfrm>
            <a:off x="4185176" y="2546585"/>
            <a:ext cx="877615" cy="1436611"/>
            <a:chOff x="4267200" y="1295400"/>
            <a:chExt cx="1143000" cy="1871033"/>
          </a:xfrm>
        </p:grpSpPr>
        <p:pic>
          <p:nvPicPr>
            <p:cNvPr id="51" name="Picture 4" descr="C:\Documents and Settings\jcissell\Desktop\icons for jeff ppt\blue bar 2.png"/>
            <p:cNvPicPr>
              <a:picLocks noChangeAspect="1" noChangeArrowheads="1"/>
            </p:cNvPicPr>
            <p:nvPr/>
          </p:nvPicPr>
          <p:blipFill>
            <a:blip r:embed="rId9" cstate="email"/>
            <a:stretch>
              <a:fillRect/>
            </a:stretch>
          </p:blipFill>
          <p:spPr bwMode="auto">
            <a:xfrm>
              <a:off x="4267200" y="1371600"/>
              <a:ext cx="457200" cy="1794833"/>
            </a:xfrm>
            <a:prstGeom prst="rect">
              <a:avLst/>
            </a:prstGeom>
            <a:noFill/>
            <a:ln>
              <a:noFill/>
            </a:ln>
          </p:spPr>
        </p:pic>
        <p:pic>
          <p:nvPicPr>
            <p:cNvPr id="52" name="Picture 4" descr="C:\Documents and Settings\jcissell\Desktop\icons for jeff ppt\blue bar 2.png"/>
            <p:cNvPicPr>
              <a:picLocks noChangeAspect="1" noChangeArrowheads="1"/>
            </p:cNvPicPr>
            <p:nvPr/>
          </p:nvPicPr>
          <p:blipFill>
            <a:blip r:embed="rId9" cstate="email"/>
            <a:stretch>
              <a:fillRect/>
            </a:stretch>
          </p:blipFill>
          <p:spPr bwMode="auto">
            <a:xfrm>
              <a:off x="4953000" y="1295400"/>
              <a:ext cx="457200" cy="1794833"/>
            </a:xfrm>
            <a:prstGeom prst="rect">
              <a:avLst/>
            </a:prstGeom>
            <a:noFill/>
            <a:ln>
              <a:noFill/>
            </a:ln>
          </p:spPr>
        </p:pic>
      </p:grpSp>
      <p:sp>
        <p:nvSpPr>
          <p:cNvPr id="59" name="TextBox 58"/>
          <p:cNvSpPr txBox="1"/>
          <p:nvPr/>
        </p:nvSpPr>
        <p:spPr>
          <a:xfrm rot="21119914">
            <a:off x="5372103" y="3920901"/>
            <a:ext cx="522900" cy="276989"/>
          </a:xfrm>
          <a:prstGeom prst="rect">
            <a:avLst/>
          </a:prstGeom>
          <a:noFill/>
        </p:spPr>
        <p:txBody>
          <a:bodyPr wrap="square" lIns="91428" tIns="45715" rIns="91428" bIns="45715" rtlCol="0">
            <a:spAutoFit/>
          </a:bodyPr>
          <a:lstStyle/>
          <a:p>
            <a:pPr defTabSz="914290" eaLnBrk="0" hangingPunct="0"/>
            <a:r>
              <a:rPr lang="en-US" sz="1200" b="1" dirty="0">
                <a:solidFill>
                  <a:srgbClr val="000000"/>
                </a:solidFill>
              </a:rPr>
              <a:t>HT3</a:t>
            </a:r>
          </a:p>
        </p:txBody>
      </p:sp>
      <p:sp>
        <p:nvSpPr>
          <p:cNvPr id="61" name="TextBox 60"/>
          <p:cNvSpPr txBox="1"/>
          <p:nvPr/>
        </p:nvSpPr>
        <p:spPr>
          <a:xfrm rot="21119914">
            <a:off x="3533196" y="4190196"/>
            <a:ext cx="522900" cy="276989"/>
          </a:xfrm>
          <a:prstGeom prst="rect">
            <a:avLst/>
          </a:prstGeom>
          <a:noFill/>
        </p:spPr>
        <p:txBody>
          <a:bodyPr wrap="square" lIns="91428" tIns="45715" rIns="91428" bIns="45715" rtlCol="0">
            <a:spAutoFit/>
          </a:bodyPr>
          <a:lstStyle/>
          <a:p>
            <a:pPr defTabSz="914290" eaLnBrk="0" hangingPunct="0"/>
            <a:r>
              <a:rPr lang="en-US" sz="1200" b="1" dirty="0">
                <a:solidFill>
                  <a:srgbClr val="000000"/>
                </a:solidFill>
              </a:rPr>
              <a:t>HT3</a:t>
            </a:r>
          </a:p>
        </p:txBody>
      </p:sp>
      <p:pic>
        <p:nvPicPr>
          <p:cNvPr id="2628610" name="Picture 2" descr="C:\Users\jpb\Desktop\SC2010\Clipart\pipe_3.png"/>
          <p:cNvPicPr>
            <a:picLocks noChangeAspect="1" noChangeArrowheads="1"/>
          </p:cNvPicPr>
          <p:nvPr/>
        </p:nvPicPr>
        <p:blipFill>
          <a:blip r:embed="rId11" cstate="print"/>
          <a:srcRect/>
          <a:stretch>
            <a:fillRect/>
          </a:stretch>
        </p:blipFill>
        <p:spPr bwMode="auto">
          <a:xfrm>
            <a:off x="6180066" y="2249779"/>
            <a:ext cx="271273" cy="1365844"/>
          </a:xfrm>
          <a:prstGeom prst="rect">
            <a:avLst/>
          </a:prstGeom>
          <a:noFill/>
        </p:spPr>
      </p:pic>
      <p:pic>
        <p:nvPicPr>
          <p:cNvPr id="2628611" name="Picture 3" descr="C:\Users\jpb\Desktop\SC2010\Clipart\nvidia-r.png"/>
          <p:cNvPicPr>
            <a:picLocks noChangeAspect="1" noChangeArrowheads="1"/>
          </p:cNvPicPr>
          <p:nvPr/>
        </p:nvPicPr>
        <p:blipFill>
          <a:blip r:embed="rId12" cstate="print"/>
          <a:srcRect/>
          <a:stretch>
            <a:fillRect/>
          </a:stretch>
        </p:blipFill>
        <p:spPr bwMode="auto">
          <a:xfrm>
            <a:off x="5661269" y="1981110"/>
            <a:ext cx="1236008" cy="1301753"/>
          </a:xfrm>
          <a:prstGeom prst="rect">
            <a:avLst/>
          </a:prstGeom>
          <a:noFill/>
        </p:spPr>
      </p:pic>
      <p:pic>
        <p:nvPicPr>
          <p:cNvPr id="60" name="Picture 2" descr="C:\Users\jpb\Desktop\SC2010\Clipart\pipe_3.png"/>
          <p:cNvPicPr>
            <a:picLocks noChangeAspect="1" noChangeArrowheads="1"/>
          </p:cNvPicPr>
          <p:nvPr/>
        </p:nvPicPr>
        <p:blipFill>
          <a:blip r:embed="rId11" cstate="print"/>
          <a:srcRect/>
          <a:stretch>
            <a:fillRect/>
          </a:stretch>
        </p:blipFill>
        <p:spPr bwMode="auto">
          <a:xfrm>
            <a:off x="2746596" y="2742841"/>
            <a:ext cx="271273" cy="1417323"/>
          </a:xfrm>
          <a:prstGeom prst="rect">
            <a:avLst/>
          </a:prstGeom>
          <a:noFill/>
        </p:spPr>
      </p:pic>
      <p:pic>
        <p:nvPicPr>
          <p:cNvPr id="62" name="Picture 3" descr="C:\Users\jpb\Desktop\SC2010\Clipart\nvidia-r.png"/>
          <p:cNvPicPr>
            <a:picLocks noChangeAspect="1" noChangeArrowheads="1"/>
          </p:cNvPicPr>
          <p:nvPr/>
        </p:nvPicPr>
        <p:blipFill>
          <a:blip r:embed="rId12" cstate="print"/>
          <a:srcRect/>
          <a:stretch>
            <a:fillRect/>
          </a:stretch>
        </p:blipFill>
        <p:spPr bwMode="auto">
          <a:xfrm>
            <a:off x="2209857" y="2510030"/>
            <a:ext cx="1236008" cy="1301753"/>
          </a:xfrm>
          <a:prstGeom prst="rect">
            <a:avLst/>
          </a:prstGeom>
          <a:noFill/>
        </p:spPr>
      </p:pic>
      <p:pic>
        <p:nvPicPr>
          <p:cNvPr id="63" name="Picture 10" descr="C:\Documents and Settings\jcissell\Desktop\New Folder (2)\pipe_00b.png"/>
          <p:cNvPicPr>
            <a:picLocks noChangeAspect="1" noChangeArrowheads="1"/>
          </p:cNvPicPr>
          <p:nvPr/>
        </p:nvPicPr>
        <p:blipFill>
          <a:blip r:embed="rId5" cstate="email"/>
          <a:srcRect/>
          <a:stretch>
            <a:fillRect/>
          </a:stretch>
        </p:blipFill>
        <p:spPr bwMode="auto">
          <a:xfrm>
            <a:off x="1928123" y="3145535"/>
            <a:ext cx="468061" cy="314016"/>
          </a:xfrm>
          <a:prstGeom prst="rect">
            <a:avLst/>
          </a:prstGeom>
          <a:noFill/>
        </p:spPr>
      </p:pic>
      <p:pic>
        <p:nvPicPr>
          <p:cNvPr id="64" name="Picture 5" descr="C:\Documents and Settings\jcissell\Desktop\ram2.png"/>
          <p:cNvPicPr>
            <a:picLocks noChangeAspect="1" noChangeArrowheads="1"/>
          </p:cNvPicPr>
          <p:nvPr/>
        </p:nvPicPr>
        <p:blipFill>
          <a:blip r:embed="rId4" cstate="email"/>
          <a:srcRect/>
          <a:stretch>
            <a:fillRect/>
          </a:stretch>
        </p:blipFill>
        <p:spPr bwMode="auto">
          <a:xfrm>
            <a:off x="1806856" y="2776560"/>
            <a:ext cx="318839" cy="899568"/>
          </a:xfrm>
          <a:prstGeom prst="rect">
            <a:avLst/>
          </a:prstGeom>
          <a:noFill/>
        </p:spPr>
      </p:pic>
      <p:sp>
        <p:nvSpPr>
          <p:cNvPr id="65" name="TextBox 64"/>
          <p:cNvSpPr txBox="1"/>
          <p:nvPr/>
        </p:nvSpPr>
        <p:spPr>
          <a:xfrm rot="21014095">
            <a:off x="6353640" y="3165911"/>
            <a:ext cx="903148" cy="246211"/>
          </a:xfrm>
          <a:prstGeom prst="rect">
            <a:avLst/>
          </a:prstGeom>
          <a:noFill/>
        </p:spPr>
        <p:txBody>
          <a:bodyPr wrap="square" lIns="91428" tIns="45715" rIns="91428" bIns="45715" rtlCol="0">
            <a:spAutoFit/>
          </a:bodyPr>
          <a:lstStyle/>
          <a:p>
            <a:pPr defTabSz="914290" eaLnBrk="0" hangingPunct="0"/>
            <a:r>
              <a:rPr lang="en-US" sz="1000" b="1" dirty="0" err="1">
                <a:solidFill>
                  <a:srgbClr val="000000"/>
                </a:solidFill>
              </a:rPr>
              <a:t>PCIe</a:t>
            </a:r>
            <a:r>
              <a:rPr lang="en-US" sz="1000" b="1" dirty="0">
                <a:solidFill>
                  <a:srgbClr val="000000"/>
                </a:solidFill>
              </a:rPr>
              <a:t> Gen2</a:t>
            </a:r>
          </a:p>
        </p:txBody>
      </p:sp>
      <p:sp>
        <p:nvSpPr>
          <p:cNvPr id="42" name="TextBox 41"/>
          <p:cNvSpPr txBox="1"/>
          <p:nvPr/>
        </p:nvSpPr>
        <p:spPr>
          <a:xfrm>
            <a:off x="7096399" y="4095975"/>
            <a:ext cx="2072065" cy="1815872"/>
          </a:xfrm>
          <a:prstGeom prst="rect">
            <a:avLst/>
          </a:prstGeom>
          <a:noFill/>
        </p:spPr>
        <p:txBody>
          <a:bodyPr wrap="square" lIns="91428" tIns="45715" rIns="91428" bIns="45715" rtlCol="0">
            <a:spAutoFit/>
          </a:bodyPr>
          <a:lstStyle/>
          <a:p>
            <a:pPr defTabSz="914290"/>
            <a:r>
              <a:rPr lang="en-US" sz="2800" dirty="0">
                <a:solidFill>
                  <a:srgbClr val="000000"/>
                </a:solidFill>
                <a:latin typeface="Calibri"/>
              </a:rPr>
              <a:t>AMD </a:t>
            </a:r>
            <a:r>
              <a:rPr lang="en-US" sz="2800" dirty="0" smtClean="0">
                <a:solidFill>
                  <a:srgbClr val="000000"/>
                </a:solidFill>
                <a:latin typeface="Calibri"/>
              </a:rPr>
              <a:t>“Interlagos”6200 Series </a:t>
            </a:r>
            <a:r>
              <a:rPr lang="en-US" sz="2800" dirty="0">
                <a:solidFill>
                  <a:srgbClr val="000000"/>
                </a:solidFill>
                <a:latin typeface="Calibri"/>
              </a:rPr>
              <a:t>CPU</a:t>
            </a:r>
          </a:p>
        </p:txBody>
      </p:sp>
      <p:cxnSp>
        <p:nvCxnSpPr>
          <p:cNvPr id="45" name="Straight Connector 44"/>
          <p:cNvCxnSpPr/>
          <p:nvPr/>
        </p:nvCxnSpPr>
        <p:spPr>
          <a:xfrm flipH="1" flipV="1">
            <a:off x="6722704" y="4081888"/>
            <a:ext cx="460859" cy="268835"/>
          </a:xfrm>
          <a:prstGeom prst="line">
            <a:avLst/>
          </a:prstGeom>
          <a:ln w="1905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419850" y="894270"/>
            <a:ext cx="3262620" cy="523210"/>
          </a:xfrm>
          <a:prstGeom prst="rect">
            <a:avLst/>
          </a:prstGeom>
          <a:noFill/>
        </p:spPr>
        <p:txBody>
          <a:bodyPr wrap="square" lIns="91428" tIns="45715" rIns="91428" bIns="45715" rtlCol="0">
            <a:spAutoFit/>
          </a:bodyPr>
          <a:lstStyle/>
          <a:p>
            <a:pPr defTabSz="914290"/>
            <a:r>
              <a:rPr lang="en-US" sz="2800" dirty="0">
                <a:solidFill>
                  <a:srgbClr val="000000"/>
                </a:solidFill>
                <a:latin typeface="Calibri"/>
              </a:rPr>
              <a:t>NVIDIA </a:t>
            </a:r>
            <a:r>
              <a:rPr lang="en-US" sz="2800" dirty="0" err="1">
                <a:solidFill>
                  <a:srgbClr val="000000"/>
                </a:solidFill>
                <a:latin typeface="Calibri"/>
              </a:rPr>
              <a:t>Kepler</a:t>
            </a:r>
            <a:r>
              <a:rPr lang="en-US" sz="2800" dirty="0">
                <a:solidFill>
                  <a:srgbClr val="000000"/>
                </a:solidFill>
                <a:latin typeface="Calibri"/>
              </a:rPr>
              <a:t> GPU</a:t>
            </a:r>
          </a:p>
        </p:txBody>
      </p:sp>
      <p:cxnSp>
        <p:nvCxnSpPr>
          <p:cNvPr id="56" name="Straight Connector 55"/>
          <p:cNvCxnSpPr/>
          <p:nvPr/>
        </p:nvCxnSpPr>
        <p:spPr>
          <a:xfrm>
            <a:off x="5608935" y="1777588"/>
            <a:ext cx="460860" cy="652885"/>
          </a:xfrm>
          <a:prstGeom prst="line">
            <a:avLst/>
          </a:prstGeom>
          <a:ln w="1905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347455" y="5387669"/>
            <a:ext cx="2803565" cy="954097"/>
          </a:xfrm>
          <a:prstGeom prst="rect">
            <a:avLst/>
          </a:prstGeom>
          <a:noFill/>
        </p:spPr>
        <p:txBody>
          <a:bodyPr wrap="square" lIns="91428" tIns="45715" rIns="91428" bIns="45715" rtlCol="0">
            <a:spAutoFit/>
          </a:bodyPr>
          <a:lstStyle/>
          <a:p>
            <a:pPr defTabSz="914290"/>
            <a:r>
              <a:rPr lang="en-US" sz="2800" dirty="0">
                <a:solidFill>
                  <a:srgbClr val="000000"/>
                </a:solidFill>
                <a:latin typeface="Calibri"/>
              </a:rPr>
              <a:t>1600 MHz DDR3; </a:t>
            </a:r>
            <a:r>
              <a:rPr lang="en-US" sz="2800" dirty="0" smtClean="0">
                <a:solidFill>
                  <a:srgbClr val="000000"/>
                </a:solidFill>
                <a:latin typeface="Calibri"/>
              </a:rPr>
              <a:t>51.2 GB/s (peak)</a:t>
            </a:r>
            <a:endParaRPr lang="en-US" sz="2800" dirty="0">
              <a:solidFill>
                <a:srgbClr val="000000"/>
              </a:solidFill>
              <a:latin typeface="Calibri"/>
            </a:endParaRPr>
          </a:p>
        </p:txBody>
      </p:sp>
      <p:cxnSp>
        <p:nvCxnSpPr>
          <p:cNvPr id="72" name="Straight Connector 71"/>
          <p:cNvCxnSpPr/>
          <p:nvPr/>
        </p:nvCxnSpPr>
        <p:spPr>
          <a:xfrm flipV="1">
            <a:off x="846715" y="4842950"/>
            <a:ext cx="1015952" cy="506319"/>
          </a:xfrm>
          <a:prstGeom prst="line">
            <a:avLst/>
          </a:prstGeom>
          <a:ln w="1905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47454" y="1239927"/>
            <a:ext cx="2534764" cy="954097"/>
          </a:xfrm>
          <a:prstGeom prst="rect">
            <a:avLst/>
          </a:prstGeom>
          <a:noFill/>
        </p:spPr>
        <p:txBody>
          <a:bodyPr wrap="square" lIns="91428" tIns="45715" rIns="91428" bIns="45715" rtlCol="0">
            <a:spAutoFit/>
          </a:bodyPr>
          <a:lstStyle/>
          <a:p>
            <a:pPr defTabSz="914290"/>
            <a:r>
              <a:rPr lang="en-US" sz="2800" dirty="0">
                <a:solidFill>
                  <a:srgbClr val="000000"/>
                </a:solidFill>
                <a:latin typeface="Calibri"/>
              </a:rPr>
              <a:t>6GB GDDR5; </a:t>
            </a:r>
            <a:r>
              <a:rPr lang="en-US" sz="2800" dirty="0" smtClean="0">
                <a:solidFill>
                  <a:srgbClr val="000000"/>
                </a:solidFill>
                <a:latin typeface="Calibri"/>
              </a:rPr>
              <a:t>250 GB/s (peak)</a:t>
            </a:r>
            <a:endParaRPr lang="en-US" sz="2800" dirty="0">
              <a:solidFill>
                <a:srgbClr val="000000"/>
              </a:solidFill>
              <a:latin typeface="Calibri"/>
            </a:endParaRPr>
          </a:p>
        </p:txBody>
      </p:sp>
      <p:cxnSp>
        <p:nvCxnSpPr>
          <p:cNvPr id="79" name="Straight Connector 78"/>
          <p:cNvCxnSpPr/>
          <p:nvPr/>
        </p:nvCxnSpPr>
        <p:spPr>
          <a:xfrm>
            <a:off x="1000340" y="2200058"/>
            <a:ext cx="828465" cy="633471"/>
          </a:xfrm>
          <a:prstGeom prst="line">
            <a:avLst/>
          </a:prstGeom>
          <a:ln w="1905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6108200" y="5656502"/>
            <a:ext cx="3035800" cy="954097"/>
          </a:xfrm>
          <a:prstGeom prst="rect">
            <a:avLst/>
          </a:prstGeom>
          <a:noFill/>
        </p:spPr>
        <p:txBody>
          <a:bodyPr wrap="square" lIns="91428" tIns="45715" rIns="91428" bIns="45715" rtlCol="0">
            <a:spAutoFit/>
          </a:bodyPr>
          <a:lstStyle/>
          <a:p>
            <a:pPr defTabSz="914290"/>
            <a:r>
              <a:rPr lang="en-US" sz="2800" dirty="0">
                <a:solidFill>
                  <a:srgbClr val="000000"/>
                </a:solidFill>
                <a:latin typeface="Calibri"/>
              </a:rPr>
              <a:t>Cray Gemini High Speed Interconnect</a:t>
            </a:r>
          </a:p>
        </p:txBody>
      </p:sp>
      <p:cxnSp>
        <p:nvCxnSpPr>
          <p:cNvPr id="84" name="Straight Connector 83"/>
          <p:cNvCxnSpPr/>
          <p:nvPr/>
        </p:nvCxnSpPr>
        <p:spPr>
          <a:xfrm flipH="1" flipV="1">
            <a:off x="5301705" y="4619555"/>
            <a:ext cx="1689821" cy="1036936"/>
          </a:xfrm>
          <a:prstGeom prst="line">
            <a:avLst/>
          </a:prstGeom>
          <a:ln w="1905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9" name="Slide Number Placeholder 8"/>
          <p:cNvSpPr>
            <a:spLocks noGrp="1"/>
          </p:cNvSpPr>
          <p:nvPr>
            <p:ph type="sldNum" sz="quarter" idx="12"/>
          </p:nvPr>
        </p:nvSpPr>
        <p:spPr/>
        <p:txBody>
          <a:bodyPr/>
          <a:lstStyle/>
          <a:p>
            <a:pPr>
              <a:defRPr/>
            </a:pPr>
            <a:r>
              <a:rPr lang="en-US" smtClean="0">
                <a:solidFill>
                  <a:srgbClr val="000000"/>
                </a:solidFill>
              </a:rPr>
              <a:t> </a:t>
            </a:r>
            <a:fld id="{E9B654B4-C871-41CA-A922-412F1F418786}" type="slidenum">
              <a:rPr lang="en-US" smtClean="0">
                <a:solidFill>
                  <a:srgbClr val="000000"/>
                </a:solidFill>
              </a:rPr>
              <a:pPr>
                <a:defRPr/>
              </a:pPr>
              <a:t>60</a:t>
            </a:fld>
            <a:r>
              <a:rPr lang="en-US" smtClean="0">
                <a:solidFill>
                  <a:srgbClr val="000000"/>
                </a:solidFill>
              </a:rPr>
              <a:t> </a:t>
            </a:r>
            <a:endParaRPr lang="en-US">
              <a:solidFill>
                <a:srgbClr val="000000"/>
              </a:solidFill>
            </a:endParaRPr>
          </a:p>
        </p:txBody>
      </p:sp>
      <p:sp>
        <p:nvSpPr>
          <p:cNvPr id="7" name="Footer Placeholder 6"/>
          <p:cNvSpPr>
            <a:spLocks noGrp="1"/>
          </p:cNvSpPr>
          <p:nvPr>
            <p:ph type="ftr" sz="quarter" idx="11"/>
          </p:nvPr>
        </p:nvSpPr>
        <p:spPr/>
        <p:txBody>
          <a:bodyPr/>
          <a:lstStyle/>
          <a:p>
            <a:pPr>
              <a:defRPr/>
            </a:pPr>
            <a:r>
              <a:rPr lang="en-US" smtClean="0">
                <a:solidFill>
                  <a:srgbClr val="000000"/>
                </a:solidFill>
              </a:rPr>
              <a:t>ORNL - Titan - OpenACC Worrkshop</a:t>
            </a:r>
            <a:endParaRPr lang="en-US">
              <a:solidFill>
                <a:srgbClr val="000000"/>
              </a:solidFill>
            </a:endParaRPr>
          </a:p>
        </p:txBody>
      </p:sp>
    </p:spTree>
    <p:extLst>
      <p:ext uri="{BB962C8B-B14F-4D97-AF65-F5344CB8AC3E}">
        <p14:creationId xmlns:p14="http://schemas.microsoft.com/office/powerpoint/2010/main" val="4096306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subTnLst>
                                    <p:animClr clrSpc="rgb" dir="cw">
                                      <p:cBhvr override="childStyle">
                                        <p:cTn dur="1" fill="hold" display="0" masterRel="nextClick" afterEffect="1"/>
                                        <p:tgtEl>
                                          <p:spTgt spid="42"/>
                                        </p:tgtEl>
                                        <p:attrNameLst>
                                          <p:attrName>ppt_c</p:attrName>
                                        </p:attrNameLst>
                                      </p:cBhvr>
                                      <p:to>
                                        <a:srgbClr val="B2B2B2"/>
                                      </p:to>
                                    </p:animClr>
                                  </p:sub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subTnLst>
                                    <p:animClr clrSpc="rgb" dir="cw">
                                      <p:cBhvr override="childStyle">
                                        <p:cTn dur="1" fill="hold" display="0" masterRel="nextClick" afterEffect="1"/>
                                        <p:tgtEl>
                                          <p:spTgt spid="45"/>
                                        </p:tgtEl>
                                        <p:attrNameLst>
                                          <p:attrName>ppt_c</p:attrName>
                                        </p:attrNameLst>
                                      </p:cBhvr>
                                      <p:to>
                                        <a:srgbClr val="B2B2B2"/>
                                      </p:to>
                                    </p:animClr>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subTnLst>
                                    <p:animClr clrSpc="rgb" dir="cw">
                                      <p:cBhvr override="childStyle">
                                        <p:cTn dur="1" fill="hold" display="0" masterRel="nextClick" afterEffect="1"/>
                                        <p:tgtEl>
                                          <p:spTgt spid="50"/>
                                        </p:tgtEl>
                                        <p:attrNameLst>
                                          <p:attrName>ppt_c</p:attrName>
                                        </p:attrNameLst>
                                      </p:cBhvr>
                                      <p:to>
                                        <a:srgbClr val="B2B2B2"/>
                                      </p:to>
                                    </p:animClr>
                                  </p:subTnLst>
                                </p:cTn>
                              </p:par>
                              <p:par>
                                <p:cTn id="16" presetID="10" presetClass="entr" presetSubtype="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subTnLst>
                                    <p:animClr clrSpc="rgb" dir="cw">
                                      <p:cBhvr override="childStyle">
                                        <p:cTn dur="1" fill="hold" display="0" masterRel="nextClick" afterEffect="1"/>
                                        <p:tgtEl>
                                          <p:spTgt spid="56"/>
                                        </p:tgtEl>
                                        <p:attrNameLst>
                                          <p:attrName>ppt_c</p:attrName>
                                        </p:attrNameLst>
                                      </p:cBhvr>
                                      <p:to>
                                        <a:srgbClr val="B2B2B2"/>
                                      </p:to>
                                    </p:animClr>
                                  </p:sub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fade">
                                      <p:cBhvr>
                                        <p:cTn id="23" dur="500"/>
                                        <p:tgtEl>
                                          <p:spTgt spid="71"/>
                                        </p:tgtEl>
                                      </p:cBhvr>
                                    </p:animEffect>
                                  </p:childTnLst>
                                  <p:subTnLst>
                                    <p:animClr clrSpc="rgb" dir="cw">
                                      <p:cBhvr override="childStyle">
                                        <p:cTn dur="1" fill="hold" display="0" masterRel="nextClick" afterEffect="1"/>
                                        <p:tgtEl>
                                          <p:spTgt spid="71"/>
                                        </p:tgtEl>
                                        <p:attrNameLst>
                                          <p:attrName>ppt_c</p:attrName>
                                        </p:attrNameLst>
                                      </p:cBhvr>
                                      <p:to>
                                        <a:srgbClr val="B2B2B2"/>
                                      </p:to>
                                    </p:animClr>
                                  </p:subTnLst>
                                </p:cTn>
                              </p:par>
                              <p:par>
                                <p:cTn id="24" presetID="10" presetClass="entr" presetSubtype="0" fill="hold" nodeType="with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fade">
                                      <p:cBhvr>
                                        <p:cTn id="26" dur="500"/>
                                        <p:tgtEl>
                                          <p:spTgt spid="72"/>
                                        </p:tgtEl>
                                      </p:cBhvr>
                                    </p:animEffect>
                                  </p:childTnLst>
                                  <p:subTnLst>
                                    <p:animClr clrSpc="rgb" dir="cw">
                                      <p:cBhvr override="childStyle">
                                        <p:cTn dur="1" fill="hold" display="0" masterRel="nextClick" afterEffect="1"/>
                                        <p:tgtEl>
                                          <p:spTgt spid="72"/>
                                        </p:tgtEl>
                                        <p:attrNameLst>
                                          <p:attrName>ppt_c</p:attrName>
                                        </p:attrNameLst>
                                      </p:cBhvr>
                                      <p:to>
                                        <a:srgbClr val="B2B2B2"/>
                                      </p:to>
                                    </p:animClr>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fade">
                                      <p:cBhvr>
                                        <p:cTn id="31" dur="500"/>
                                        <p:tgtEl>
                                          <p:spTgt spid="78"/>
                                        </p:tgtEl>
                                      </p:cBhvr>
                                    </p:animEffect>
                                  </p:childTnLst>
                                  <p:subTnLst>
                                    <p:animClr clrSpc="rgb" dir="cw">
                                      <p:cBhvr override="childStyle">
                                        <p:cTn dur="1" fill="hold" display="0" masterRel="nextClick" afterEffect="1"/>
                                        <p:tgtEl>
                                          <p:spTgt spid="78"/>
                                        </p:tgtEl>
                                        <p:attrNameLst>
                                          <p:attrName>ppt_c</p:attrName>
                                        </p:attrNameLst>
                                      </p:cBhvr>
                                      <p:to>
                                        <a:srgbClr val="B2B2B2"/>
                                      </p:to>
                                    </p:animClr>
                                  </p:subTnLst>
                                </p:cTn>
                              </p:par>
                              <p:par>
                                <p:cTn id="32" presetID="10" presetClass="entr" presetSubtype="0"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fade">
                                      <p:cBhvr>
                                        <p:cTn id="34" dur="500"/>
                                        <p:tgtEl>
                                          <p:spTgt spid="79"/>
                                        </p:tgtEl>
                                      </p:cBhvr>
                                    </p:animEffect>
                                  </p:childTnLst>
                                  <p:subTnLst>
                                    <p:animClr clrSpc="rgb" dir="cw">
                                      <p:cBhvr override="childStyle">
                                        <p:cTn dur="1" fill="hold" display="0" masterRel="nextClick" afterEffect="1"/>
                                        <p:tgtEl>
                                          <p:spTgt spid="79"/>
                                        </p:tgtEl>
                                        <p:attrNameLst>
                                          <p:attrName>ppt_c</p:attrName>
                                        </p:attrNameLst>
                                      </p:cBhvr>
                                      <p:to>
                                        <a:srgbClr val="B2B2B2"/>
                                      </p:to>
                                    </p:animClr>
                                  </p:sub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fade">
                                      <p:cBhvr>
                                        <p:cTn id="39" dur="500"/>
                                        <p:tgtEl>
                                          <p:spTgt spid="83"/>
                                        </p:tgtEl>
                                      </p:cBhvr>
                                    </p:animEffect>
                                  </p:childTnLst>
                                </p:cTn>
                              </p:par>
                              <p:par>
                                <p:cTn id="40" presetID="10" presetClass="entr" presetSubtype="0" fill="hold" nodeType="withEffect">
                                  <p:stCondLst>
                                    <p:cond delay="0"/>
                                  </p:stCondLst>
                                  <p:childTnLst>
                                    <p:set>
                                      <p:cBhvr>
                                        <p:cTn id="41" dur="1" fill="hold">
                                          <p:stCondLst>
                                            <p:cond delay="0"/>
                                          </p:stCondLst>
                                        </p:cTn>
                                        <p:tgtEl>
                                          <p:spTgt spid="84"/>
                                        </p:tgtEl>
                                        <p:attrNameLst>
                                          <p:attrName>style.visibility</p:attrName>
                                        </p:attrNameLst>
                                      </p:cBhvr>
                                      <p:to>
                                        <p:strVal val="visible"/>
                                      </p:to>
                                    </p:set>
                                    <p:animEffect transition="in" filter="fade">
                                      <p:cBhvr>
                                        <p:cTn id="4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50" grpId="0"/>
      <p:bldP spid="71" grpId="0"/>
      <p:bldP spid="78" grpId="0"/>
      <p:bldP spid="8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0"/>
          <p:cNvGrpSpPr/>
          <p:nvPr/>
        </p:nvGrpSpPr>
        <p:grpSpPr>
          <a:xfrm>
            <a:off x="6934200" y="1066800"/>
            <a:ext cx="2057400" cy="3048000"/>
            <a:chOff x="6858000" y="1066800"/>
            <a:chExt cx="2057400" cy="3048000"/>
          </a:xfrm>
        </p:grpSpPr>
        <p:pic>
          <p:nvPicPr>
            <p:cNvPr id="174" name="Picture 5" descr="C:\Documents and Settings\jcissell\Desktop\ram2.png"/>
            <p:cNvPicPr>
              <a:picLocks noChangeAspect="1" noChangeArrowheads="1"/>
            </p:cNvPicPr>
            <p:nvPr/>
          </p:nvPicPr>
          <p:blipFill>
            <a:blip r:embed="rId3" cstate="email"/>
            <a:srcRect/>
            <a:stretch>
              <a:fillRect/>
            </a:stretch>
          </p:blipFill>
          <p:spPr bwMode="auto">
            <a:xfrm>
              <a:off x="8186775" y="1066800"/>
              <a:ext cx="728625" cy="3048000"/>
            </a:xfrm>
            <a:prstGeom prst="rect">
              <a:avLst/>
            </a:prstGeom>
            <a:noFill/>
          </p:spPr>
        </p:pic>
        <p:grpSp>
          <p:nvGrpSpPr>
            <p:cNvPr id="4" name="Group 187"/>
            <p:cNvGrpSpPr/>
            <p:nvPr/>
          </p:nvGrpSpPr>
          <p:grpSpPr>
            <a:xfrm flipH="1">
              <a:off x="6858000" y="1590675"/>
              <a:ext cx="1706562" cy="2066925"/>
              <a:chOff x="533400" y="1633537"/>
              <a:chExt cx="1417638" cy="2066925"/>
            </a:xfrm>
          </p:grpSpPr>
          <p:pic>
            <p:nvPicPr>
              <p:cNvPr id="189" name="Picture 14" descr="C:\Documents and Settings\jcissell\Desktop\icons for jeff ppt\pipes\2.png"/>
              <p:cNvPicPr>
                <a:picLocks noChangeAspect="1" noChangeArrowheads="1"/>
              </p:cNvPicPr>
              <p:nvPr/>
            </p:nvPicPr>
            <p:blipFill>
              <a:blip r:embed="rId4" cstate="email"/>
              <a:srcRect/>
              <a:stretch>
                <a:fillRect/>
              </a:stretch>
            </p:blipFill>
            <p:spPr bwMode="auto">
              <a:xfrm rot="5400000">
                <a:off x="1106488" y="1060449"/>
                <a:ext cx="271462" cy="1417638"/>
              </a:xfrm>
              <a:prstGeom prst="rect">
                <a:avLst/>
              </a:prstGeom>
              <a:noFill/>
            </p:spPr>
          </p:pic>
          <p:pic>
            <p:nvPicPr>
              <p:cNvPr id="190" name="Picture 14" descr="C:\Documents and Settings\jcissell\Desktop\icons for jeff ppt\pipes\2.png"/>
              <p:cNvPicPr>
                <a:picLocks noChangeAspect="1" noChangeArrowheads="1"/>
              </p:cNvPicPr>
              <p:nvPr/>
            </p:nvPicPr>
            <p:blipFill>
              <a:blip r:embed="rId4" cstate="email"/>
              <a:srcRect/>
              <a:stretch>
                <a:fillRect/>
              </a:stretch>
            </p:blipFill>
            <p:spPr bwMode="auto">
              <a:xfrm rot="5400000">
                <a:off x="1106488" y="1658937"/>
                <a:ext cx="271462" cy="1417638"/>
              </a:xfrm>
              <a:prstGeom prst="rect">
                <a:avLst/>
              </a:prstGeom>
              <a:noFill/>
            </p:spPr>
          </p:pic>
          <p:pic>
            <p:nvPicPr>
              <p:cNvPr id="191" name="Picture 14" descr="C:\Documents and Settings\jcissell\Desktop\icons for jeff ppt\pipes\2.png"/>
              <p:cNvPicPr>
                <a:picLocks noChangeAspect="1" noChangeArrowheads="1"/>
              </p:cNvPicPr>
              <p:nvPr/>
            </p:nvPicPr>
            <p:blipFill>
              <a:blip r:embed="rId4" cstate="email"/>
              <a:srcRect/>
              <a:stretch>
                <a:fillRect/>
              </a:stretch>
            </p:blipFill>
            <p:spPr bwMode="auto">
              <a:xfrm rot="5400000">
                <a:off x="1106488" y="2257425"/>
                <a:ext cx="271462" cy="1417638"/>
              </a:xfrm>
              <a:prstGeom prst="rect">
                <a:avLst/>
              </a:prstGeom>
              <a:noFill/>
            </p:spPr>
          </p:pic>
          <p:pic>
            <p:nvPicPr>
              <p:cNvPr id="192" name="Picture 14" descr="C:\Documents and Settings\jcissell\Desktop\icons for jeff ppt\pipes\2.png"/>
              <p:cNvPicPr>
                <a:picLocks noChangeAspect="1" noChangeArrowheads="1"/>
              </p:cNvPicPr>
              <p:nvPr/>
            </p:nvPicPr>
            <p:blipFill>
              <a:blip r:embed="rId4" cstate="email"/>
              <a:srcRect/>
              <a:stretch>
                <a:fillRect/>
              </a:stretch>
            </p:blipFill>
            <p:spPr bwMode="auto">
              <a:xfrm rot="5400000">
                <a:off x="1106488" y="2855912"/>
                <a:ext cx="271462" cy="1417638"/>
              </a:xfrm>
              <a:prstGeom prst="rect">
                <a:avLst/>
              </a:prstGeom>
              <a:noFill/>
            </p:spPr>
          </p:pic>
        </p:grpSp>
        <p:sp>
          <p:nvSpPr>
            <p:cNvPr id="193" name="TextBox 192"/>
            <p:cNvSpPr txBox="1"/>
            <p:nvPr/>
          </p:nvSpPr>
          <p:spPr>
            <a:xfrm>
              <a:off x="7340601" y="1588893"/>
              <a:ext cx="1408340" cy="261610"/>
            </a:xfrm>
            <a:prstGeom prst="rect">
              <a:avLst/>
            </a:prstGeom>
            <a:noFill/>
          </p:spPr>
          <p:txBody>
            <a:bodyPr wrap="square" rtlCol="0">
              <a:spAutoFit/>
            </a:bodyPr>
            <a:lstStyle/>
            <a:p>
              <a:pPr defTabSz="914290" eaLnBrk="0" hangingPunct="0"/>
              <a:r>
                <a:rPr lang="en-US" sz="1100" b="1" dirty="0">
                  <a:solidFill>
                    <a:srgbClr val="FFFFFF"/>
                  </a:solidFill>
                </a:rPr>
                <a:t>DDR3 Channel</a:t>
              </a:r>
            </a:p>
          </p:txBody>
        </p:sp>
        <p:sp>
          <p:nvSpPr>
            <p:cNvPr id="194" name="TextBox 193"/>
            <p:cNvSpPr txBox="1"/>
            <p:nvPr/>
          </p:nvSpPr>
          <p:spPr>
            <a:xfrm>
              <a:off x="7357533" y="2209800"/>
              <a:ext cx="1408340" cy="261610"/>
            </a:xfrm>
            <a:prstGeom prst="rect">
              <a:avLst/>
            </a:prstGeom>
            <a:noFill/>
          </p:spPr>
          <p:txBody>
            <a:bodyPr wrap="square" rtlCol="0">
              <a:spAutoFit/>
            </a:bodyPr>
            <a:lstStyle/>
            <a:p>
              <a:pPr defTabSz="914290" eaLnBrk="0" hangingPunct="0"/>
              <a:r>
                <a:rPr lang="en-US" sz="1100" b="1" dirty="0">
                  <a:solidFill>
                    <a:srgbClr val="FFFFFF"/>
                  </a:solidFill>
                </a:rPr>
                <a:t>DDR3 Channel</a:t>
              </a:r>
            </a:p>
          </p:txBody>
        </p:sp>
        <p:sp>
          <p:nvSpPr>
            <p:cNvPr id="195" name="TextBox 194"/>
            <p:cNvSpPr txBox="1"/>
            <p:nvPr/>
          </p:nvSpPr>
          <p:spPr>
            <a:xfrm>
              <a:off x="7380111" y="2786391"/>
              <a:ext cx="1408340" cy="261610"/>
            </a:xfrm>
            <a:prstGeom prst="rect">
              <a:avLst/>
            </a:prstGeom>
            <a:noFill/>
          </p:spPr>
          <p:txBody>
            <a:bodyPr wrap="square" rtlCol="0">
              <a:spAutoFit/>
            </a:bodyPr>
            <a:lstStyle/>
            <a:p>
              <a:pPr defTabSz="914290" eaLnBrk="0" hangingPunct="0"/>
              <a:r>
                <a:rPr lang="en-US" sz="1100" b="1" dirty="0">
                  <a:solidFill>
                    <a:srgbClr val="FFFFFF"/>
                  </a:solidFill>
                </a:rPr>
                <a:t>DDR3 Channel</a:t>
              </a:r>
            </a:p>
          </p:txBody>
        </p:sp>
        <p:sp>
          <p:nvSpPr>
            <p:cNvPr id="196" name="TextBox 195"/>
            <p:cNvSpPr txBox="1"/>
            <p:nvPr/>
          </p:nvSpPr>
          <p:spPr>
            <a:xfrm>
              <a:off x="7391400" y="3395991"/>
              <a:ext cx="1408340" cy="261610"/>
            </a:xfrm>
            <a:prstGeom prst="rect">
              <a:avLst/>
            </a:prstGeom>
            <a:noFill/>
          </p:spPr>
          <p:txBody>
            <a:bodyPr wrap="square" rtlCol="0">
              <a:spAutoFit/>
            </a:bodyPr>
            <a:lstStyle/>
            <a:p>
              <a:pPr defTabSz="914290" eaLnBrk="0" hangingPunct="0"/>
              <a:r>
                <a:rPr lang="en-US" sz="1100" b="1" dirty="0">
                  <a:solidFill>
                    <a:srgbClr val="FFFFFF"/>
                  </a:solidFill>
                </a:rPr>
                <a:t>DDR3 Channel</a:t>
              </a:r>
            </a:p>
          </p:txBody>
        </p:sp>
      </p:grpSp>
      <p:pic>
        <p:nvPicPr>
          <p:cNvPr id="83" name="Picture 2" descr="C:\Documents and Settings\jcissell\Desktop\icons for jeff ppt\cray chips\amd-inside.png"/>
          <p:cNvPicPr>
            <a:picLocks noChangeAspect="1" noChangeArrowheads="1"/>
          </p:cNvPicPr>
          <p:nvPr/>
        </p:nvPicPr>
        <p:blipFill>
          <a:blip r:embed="rId5" cstate="email"/>
          <a:srcRect/>
          <a:stretch>
            <a:fillRect/>
          </a:stretch>
        </p:blipFill>
        <p:spPr bwMode="auto">
          <a:xfrm>
            <a:off x="4648200" y="1143000"/>
            <a:ext cx="2819400" cy="2819400"/>
          </a:xfrm>
          <a:prstGeom prst="rect">
            <a:avLst/>
          </a:prstGeom>
          <a:noFill/>
        </p:spPr>
      </p:pic>
      <p:sp>
        <p:nvSpPr>
          <p:cNvPr id="2" name="Title 1"/>
          <p:cNvSpPr>
            <a:spLocks noGrp="1"/>
          </p:cNvSpPr>
          <p:nvPr>
            <p:ph type="title"/>
          </p:nvPr>
        </p:nvSpPr>
        <p:spPr>
          <a:xfrm>
            <a:off x="1704981" y="1"/>
            <a:ext cx="4962525" cy="828675"/>
          </a:xfrm>
        </p:spPr>
        <p:txBody>
          <a:bodyPr>
            <a:normAutofit/>
          </a:bodyPr>
          <a:lstStyle/>
          <a:p>
            <a:r>
              <a:rPr lang="en-US" sz="2800" dirty="0"/>
              <a:t>XK7</a:t>
            </a:r>
            <a:r>
              <a:rPr sz="2800" dirty="0"/>
              <a:t> Node Details</a:t>
            </a:r>
            <a:endParaRPr lang="en-US" sz="2800" dirty="0"/>
          </a:p>
        </p:txBody>
      </p:sp>
      <p:sp>
        <p:nvSpPr>
          <p:cNvPr id="73" name="Content Placeholder 3"/>
          <p:cNvSpPr>
            <a:spLocks noGrp="1"/>
          </p:cNvSpPr>
          <p:nvPr>
            <p:ph sz="quarter" idx="13"/>
          </p:nvPr>
        </p:nvSpPr>
        <p:spPr>
          <a:xfrm>
            <a:off x="69450" y="4236211"/>
            <a:ext cx="8229600" cy="2082351"/>
          </a:xfrm>
        </p:spPr>
        <p:txBody>
          <a:bodyPr>
            <a:normAutofit/>
          </a:bodyPr>
          <a:lstStyle/>
          <a:p>
            <a:r>
              <a:rPr lang="en-US" sz="2000" dirty="0">
                <a:solidFill>
                  <a:schemeClr val="tx1"/>
                </a:solidFill>
              </a:rPr>
              <a:t>1 </a:t>
            </a:r>
            <a:r>
              <a:rPr lang="en-US" sz="2000" dirty="0" err="1">
                <a:solidFill>
                  <a:schemeClr val="tx1"/>
                </a:solidFill>
              </a:rPr>
              <a:t>Interlagos</a:t>
            </a:r>
            <a:r>
              <a:rPr lang="en-US" sz="2000" dirty="0">
                <a:solidFill>
                  <a:schemeClr val="tx1"/>
                </a:solidFill>
              </a:rPr>
              <a:t> Processor, 2 Dies</a:t>
            </a:r>
          </a:p>
          <a:p>
            <a:pPr lvl="1"/>
            <a:r>
              <a:rPr lang="en-US" sz="1600" dirty="0">
                <a:solidFill>
                  <a:schemeClr val="tx1"/>
                </a:solidFill>
              </a:rPr>
              <a:t>8 “Compute Units”</a:t>
            </a:r>
          </a:p>
          <a:p>
            <a:pPr lvl="1"/>
            <a:r>
              <a:rPr lang="en-US" sz="1600" dirty="0">
                <a:solidFill>
                  <a:schemeClr val="tx1"/>
                </a:solidFill>
              </a:rPr>
              <a:t>8 256-bit FMAC Floating Point Units</a:t>
            </a:r>
          </a:p>
          <a:p>
            <a:pPr lvl="1"/>
            <a:r>
              <a:rPr lang="en-US" sz="1600" dirty="0">
                <a:solidFill>
                  <a:schemeClr val="tx1"/>
                </a:solidFill>
              </a:rPr>
              <a:t>16 Integer Cores</a:t>
            </a:r>
          </a:p>
          <a:p>
            <a:r>
              <a:rPr lang="en-US" sz="2000" dirty="0">
                <a:solidFill>
                  <a:schemeClr val="tx1"/>
                </a:solidFill>
              </a:rPr>
              <a:t>4 Channels of DDR3 Bandwidth to 4 DIMMs</a:t>
            </a:r>
          </a:p>
          <a:p>
            <a:r>
              <a:rPr lang="en-US" sz="2000" dirty="0">
                <a:solidFill>
                  <a:schemeClr val="tx1"/>
                </a:solidFill>
              </a:rPr>
              <a:t>1 </a:t>
            </a:r>
            <a:r>
              <a:rPr lang="en-US" sz="2000" dirty="0" err="1">
                <a:solidFill>
                  <a:schemeClr val="tx1"/>
                </a:solidFill>
              </a:rPr>
              <a:t>Nvidia</a:t>
            </a:r>
            <a:r>
              <a:rPr lang="en-US" sz="2000" dirty="0">
                <a:solidFill>
                  <a:schemeClr val="tx1"/>
                </a:solidFill>
              </a:rPr>
              <a:t> </a:t>
            </a:r>
            <a:r>
              <a:rPr lang="en-US" sz="2000" dirty="0" err="1">
                <a:solidFill>
                  <a:schemeClr val="tx1"/>
                </a:solidFill>
              </a:rPr>
              <a:t>Kepler</a:t>
            </a:r>
            <a:r>
              <a:rPr lang="en-US" sz="2000" dirty="0">
                <a:solidFill>
                  <a:schemeClr val="tx1"/>
                </a:solidFill>
              </a:rPr>
              <a:t> Accelerator</a:t>
            </a:r>
          </a:p>
          <a:p>
            <a:pPr lvl="1"/>
            <a:r>
              <a:rPr lang="en-US" sz="1600" dirty="0">
                <a:solidFill>
                  <a:schemeClr val="tx1"/>
                </a:solidFill>
              </a:rPr>
              <a:t>Connected via </a:t>
            </a:r>
            <a:r>
              <a:rPr lang="en-US" sz="1600" dirty="0" err="1">
                <a:solidFill>
                  <a:schemeClr val="tx1"/>
                </a:solidFill>
              </a:rPr>
              <a:t>PCIe</a:t>
            </a:r>
            <a:r>
              <a:rPr lang="en-US" sz="1600" dirty="0">
                <a:solidFill>
                  <a:schemeClr val="tx1"/>
                </a:solidFill>
              </a:rPr>
              <a:t> Gen 2</a:t>
            </a:r>
          </a:p>
        </p:txBody>
      </p:sp>
      <p:sp>
        <p:nvSpPr>
          <p:cNvPr id="110" name="TextBox 109"/>
          <p:cNvSpPr txBox="1"/>
          <p:nvPr/>
        </p:nvSpPr>
        <p:spPr>
          <a:xfrm>
            <a:off x="5153903" y="5021735"/>
            <a:ext cx="2215449" cy="369322"/>
          </a:xfrm>
          <a:prstGeom prst="rect">
            <a:avLst/>
          </a:prstGeom>
          <a:noFill/>
        </p:spPr>
        <p:txBody>
          <a:bodyPr wrap="square" lIns="91428" tIns="45715" rIns="91428" bIns="45715" rtlCol="0">
            <a:spAutoFit/>
          </a:bodyPr>
          <a:lstStyle/>
          <a:p>
            <a:pPr algn="ctr" defTabSz="914290" eaLnBrk="0" hangingPunct="0"/>
            <a:r>
              <a:rPr lang="en-US" b="1" i="1" dirty="0">
                <a:solidFill>
                  <a:srgbClr val="002060"/>
                </a:solidFill>
              </a:rPr>
              <a:t>To Interconnect</a:t>
            </a:r>
          </a:p>
        </p:txBody>
      </p:sp>
      <p:pic>
        <p:nvPicPr>
          <p:cNvPr id="204" name="Picture 12" descr="C:\Documents and Settings\jcissell\Desktop\icons for jeff ppt\opteron-2.png"/>
          <p:cNvPicPr>
            <a:picLocks noChangeAspect="1" noChangeArrowheads="1"/>
          </p:cNvPicPr>
          <p:nvPr/>
        </p:nvPicPr>
        <p:blipFill>
          <a:blip r:embed="rId6" cstate="email"/>
          <a:srcRect/>
          <a:stretch>
            <a:fillRect/>
          </a:stretch>
        </p:blipFill>
        <p:spPr bwMode="auto">
          <a:xfrm>
            <a:off x="152409" y="152400"/>
            <a:ext cx="1588943" cy="762000"/>
          </a:xfrm>
          <a:prstGeom prst="rect">
            <a:avLst/>
          </a:prstGeom>
          <a:no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38100">
            <a:bevelT w="25400" h="0" prst="angle"/>
            <a:bevelB w="25400" h="0" prst="angle"/>
            <a:contourClr>
              <a:srgbClr val="FFFFFF"/>
            </a:contourClr>
          </a:sp3d>
        </p:spPr>
      </p:pic>
      <p:sp>
        <p:nvSpPr>
          <p:cNvPr id="87" name="Left-Right Arrow 114"/>
          <p:cNvSpPr>
            <a:spLocks noChangeArrowheads="1"/>
          </p:cNvSpPr>
          <p:nvPr/>
        </p:nvSpPr>
        <p:spPr bwMode="auto">
          <a:xfrm flipH="1">
            <a:off x="4038600" y="2324909"/>
            <a:ext cx="988850" cy="550227"/>
          </a:xfrm>
          <a:prstGeom prst="leftRightArrow">
            <a:avLst>
              <a:gd name="adj1" fmla="val 50000"/>
              <a:gd name="adj2" fmla="val 49927"/>
            </a:avLst>
          </a:prstGeom>
          <a:gradFill flip="none" rotWithShape="1">
            <a:gsLst>
              <a:gs pos="0">
                <a:schemeClr val="bg1">
                  <a:lumMod val="50000"/>
                  <a:lumOff val="50000"/>
                  <a:alpha val="83000"/>
                </a:schemeClr>
              </a:gs>
              <a:gs pos="50000">
                <a:schemeClr val="tx1"/>
              </a:gs>
              <a:gs pos="100000">
                <a:schemeClr val="tx1">
                  <a:lumMod val="65000"/>
                  <a:alpha val="74000"/>
                </a:schemeClr>
              </a:gs>
            </a:gsLst>
            <a:lin ang="0" scaled="1"/>
            <a:tileRect/>
          </a:gradFill>
          <a:ln w="0">
            <a:headEnd/>
            <a:tailEnd/>
          </a:ln>
        </p:spPr>
        <p:style>
          <a:lnRef idx="2">
            <a:schemeClr val="dk1">
              <a:shade val="50000"/>
            </a:schemeClr>
          </a:lnRef>
          <a:fillRef idx="1">
            <a:schemeClr val="dk1"/>
          </a:fillRef>
          <a:effectRef idx="0">
            <a:schemeClr val="dk1"/>
          </a:effectRef>
          <a:fontRef idx="minor">
            <a:schemeClr val="lt1"/>
          </a:fontRef>
        </p:style>
        <p:txBody>
          <a:bodyPr wrap="square" lIns="91428" tIns="45715" rIns="91428" bIns="45715">
            <a:spAutoFit/>
          </a:bodyPr>
          <a:lstStyle/>
          <a:p>
            <a:pPr algn="ctr" defTabSz="914290" eaLnBrk="0" hangingPunct="0">
              <a:defRPr/>
            </a:pPr>
            <a:r>
              <a:rPr lang="en-US" sz="1200" b="1" dirty="0" err="1">
                <a:solidFill>
                  <a:srgbClr val="FFFFFF"/>
                </a:solidFill>
                <a:ea typeface="Arial Unicode MS" pitchFamily="34" charset="-128"/>
                <a:cs typeface="Arial Unicode MS" pitchFamily="34" charset="-128"/>
              </a:rPr>
              <a:t>PCIe</a:t>
            </a:r>
            <a:endParaRPr lang="en-US" sz="1200" b="1" dirty="0">
              <a:solidFill>
                <a:srgbClr val="FFFFFF"/>
              </a:solidFill>
              <a:ea typeface="Arial Unicode MS" pitchFamily="34" charset="-128"/>
              <a:cs typeface="Arial Unicode MS" pitchFamily="34" charset="-128"/>
            </a:endParaRPr>
          </a:p>
        </p:txBody>
      </p:sp>
      <p:sp>
        <p:nvSpPr>
          <p:cNvPr id="111" name="Left-Up Arrow 110"/>
          <p:cNvSpPr/>
          <p:nvPr/>
        </p:nvSpPr>
        <p:spPr>
          <a:xfrm flipH="1">
            <a:off x="5638801" y="3894682"/>
            <a:ext cx="1619954" cy="1210735"/>
          </a:xfrm>
          <a:prstGeom prst="leftUpArrow">
            <a:avLst/>
          </a:prstGeom>
        </p:spPr>
        <p:style>
          <a:lnRef idx="0">
            <a:schemeClr val="accent5"/>
          </a:lnRef>
          <a:fillRef idx="3">
            <a:schemeClr val="accent5"/>
          </a:fillRef>
          <a:effectRef idx="3">
            <a:schemeClr val="accent5"/>
          </a:effectRef>
          <a:fontRef idx="minor">
            <a:schemeClr val="lt1"/>
          </a:fontRef>
        </p:style>
        <p:txBody>
          <a:bodyPr lIns="91428" tIns="45715" rIns="91428" bIns="45715" rtlCol="0" anchor="ctr"/>
          <a:lstStyle/>
          <a:p>
            <a:pPr algn="ctr" defTabSz="914290" eaLnBrk="0" hangingPunct="0"/>
            <a:r>
              <a:rPr lang="en-US" dirty="0">
                <a:solidFill>
                  <a:srgbClr val="FFFFFF"/>
                </a:solidFill>
              </a:rPr>
              <a:t>HT3</a:t>
            </a:r>
          </a:p>
        </p:txBody>
      </p:sp>
      <p:pic>
        <p:nvPicPr>
          <p:cNvPr id="77" name="Picture 2" descr="C:\Documents and Settings\jcissell\Desktop\icons for jeff ppt\cray chips\gemini1.png"/>
          <p:cNvPicPr>
            <a:picLocks noChangeAspect="1" noChangeArrowheads="1"/>
          </p:cNvPicPr>
          <p:nvPr/>
        </p:nvPicPr>
        <p:blipFill>
          <a:blip r:embed="rId7" cstate="email"/>
          <a:srcRect/>
          <a:stretch>
            <a:fillRect/>
          </a:stretch>
        </p:blipFill>
        <p:spPr bwMode="auto">
          <a:xfrm>
            <a:off x="7300057" y="4358131"/>
            <a:ext cx="1327230" cy="1327231"/>
          </a:xfrm>
          <a:prstGeom prst="rect">
            <a:avLst/>
          </a:prstGeom>
          <a:noFill/>
        </p:spPr>
      </p:pic>
      <p:grpSp>
        <p:nvGrpSpPr>
          <p:cNvPr id="82" name="Group 13"/>
          <p:cNvGrpSpPr>
            <a:grpSpLocks/>
          </p:cNvGrpSpPr>
          <p:nvPr/>
        </p:nvGrpSpPr>
        <p:grpSpPr bwMode="auto">
          <a:xfrm rot="16200000">
            <a:off x="5483629" y="860686"/>
            <a:ext cx="1032652" cy="2163156"/>
            <a:chOff x="4736691" y="1107748"/>
            <a:chExt cx="3639372" cy="4928027"/>
          </a:xfrm>
        </p:grpSpPr>
        <p:sp>
          <p:nvSpPr>
            <p:cNvPr id="88" name="Rounded Rectangle 87"/>
            <p:cNvSpPr/>
            <p:nvPr/>
          </p:nvSpPr>
          <p:spPr bwMode="auto">
            <a:xfrm>
              <a:off x="4736691" y="1107748"/>
              <a:ext cx="3639372" cy="4928027"/>
            </a:xfrm>
            <a:prstGeom prst="roundRect">
              <a:avLst>
                <a:gd name="adj" fmla="val 2630"/>
              </a:avLst>
            </a:prstGeom>
            <a:solidFill>
              <a:srgbClr val="FFFFFF">
                <a:alpha val="14902"/>
              </a:srgbClr>
            </a:solidFill>
            <a:ln w="25400" algn="ctr">
              <a:solidFill>
                <a:schemeClr val="tx1"/>
              </a:solidFill>
              <a:round/>
              <a:headEnd/>
              <a:tailEnd/>
            </a:ln>
            <a:effectLst>
              <a:outerShdw blurRad="50800" dist="38100" dir="2700000" algn="tl" rotWithShape="0">
                <a:prstClr val="black">
                  <a:alpha val="40000"/>
                </a:prstClr>
              </a:outerShdw>
            </a:effectLst>
          </p:spPr>
          <p:txBody>
            <a:bodyPr lIns="228600" tIns="45714" rIns="228600" bIns="45714" anchor="ctr"/>
            <a:lstStyle/>
            <a:p>
              <a:pPr marL="1588" indent="-1588" algn="ctr" defTabSz="913073" eaLnBrk="0" fontAlgn="base" hangingPunct="0">
                <a:spcBef>
                  <a:spcPct val="0"/>
                </a:spcBef>
                <a:spcAft>
                  <a:spcPct val="0"/>
                </a:spcAft>
                <a:defRPr/>
              </a:pPr>
              <a:endParaRPr lang="en-CA" sz="1400" b="1" dirty="0">
                <a:solidFill>
                  <a:prstClr val="white"/>
                </a:solidFill>
                <a:ea typeface="Arial Unicode MS" pitchFamily="34" charset="-128"/>
                <a:cs typeface="Arial" charset="0"/>
              </a:endParaRPr>
            </a:p>
          </p:txBody>
        </p:sp>
        <p:sp>
          <p:nvSpPr>
            <p:cNvPr id="89" name="Rectangle 88"/>
            <p:cNvSpPr/>
            <p:nvPr/>
          </p:nvSpPr>
          <p:spPr>
            <a:xfrm rot="5400000">
              <a:off x="4212397" y="3385115"/>
              <a:ext cx="4696077" cy="349003"/>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16200000" scaled="1"/>
              <a:tileRect/>
            </a:gradFill>
            <a:ln w="9525" algn="ctr">
              <a:noFill/>
              <a:miter lim="800000"/>
              <a:headEnd/>
              <a:tailEnd/>
            </a:ln>
            <a:effectLst>
              <a:outerShdw blurRad="50800" dist="38100" dir="2700000" algn="tl" rotWithShape="0">
                <a:prstClr val="black">
                  <a:alpha val="40000"/>
                </a:prstClr>
              </a:outerShdw>
            </a:effectLst>
            <a:scene3d>
              <a:camera prst="orthographicFront"/>
              <a:lightRig rig="threePt" dir="t"/>
            </a:scene3d>
            <a:sp3d>
              <a:bevelT w="38100" h="38100"/>
            </a:sp3d>
          </p:spPr>
          <p:txBody>
            <a:bodyPr anchor="ctr"/>
            <a:lstStyle/>
            <a:p>
              <a:pPr algn="ctr" defTabSz="914290" eaLnBrk="0" fontAlgn="base" hangingPunct="0">
                <a:spcBef>
                  <a:spcPct val="0"/>
                </a:spcBef>
                <a:spcAft>
                  <a:spcPct val="0"/>
                </a:spcAft>
                <a:tabLst>
                  <a:tab pos="7715912" algn="r"/>
                </a:tabLst>
                <a:defRPr/>
              </a:pPr>
              <a:r>
                <a:rPr lang="en-US" sz="1000" b="1" dirty="0">
                  <a:solidFill>
                    <a:srgbClr val="000000"/>
                  </a:solidFill>
                  <a:effectLst>
                    <a:outerShdw blurRad="50800" dist="38100" dir="2700000" algn="tl" rotWithShape="0">
                      <a:prstClr val="black">
                        <a:alpha val="40000"/>
                      </a:prstClr>
                    </a:outerShdw>
                  </a:effectLst>
                  <a:ea typeface="Arial Unicode MS" pitchFamily="34" charset="-128"/>
                  <a:cs typeface="Arial Unicode MS" pitchFamily="34" charset="-128"/>
                </a:rPr>
                <a:t>Shared L3 Cache</a:t>
              </a:r>
            </a:p>
          </p:txBody>
        </p:sp>
        <p:pic>
          <p:nvPicPr>
            <p:cNvPr id="91" name="Picture 99"/>
            <p:cNvPicPr>
              <a:picLocks noChangeAspect="1" noChangeArrowheads="1"/>
            </p:cNvPicPr>
            <p:nvPr/>
          </p:nvPicPr>
          <p:blipFill>
            <a:blip r:embed="rId8" cstate="print"/>
            <a:srcRect/>
            <a:stretch>
              <a:fillRect/>
            </a:stretch>
          </p:blipFill>
          <p:spPr bwMode="auto">
            <a:xfrm>
              <a:off x="4776406" y="1163227"/>
              <a:ext cx="1621635" cy="2092800"/>
            </a:xfrm>
            <a:prstGeom prst="rect">
              <a:avLst/>
            </a:prstGeom>
            <a:noFill/>
            <a:ln w="9525">
              <a:noFill/>
              <a:miter lim="800000"/>
              <a:headEnd/>
              <a:tailEnd/>
            </a:ln>
          </p:spPr>
        </p:pic>
        <p:pic>
          <p:nvPicPr>
            <p:cNvPr id="92" name="Picture 100"/>
            <p:cNvPicPr>
              <a:picLocks noChangeAspect="1" noChangeArrowheads="1"/>
            </p:cNvPicPr>
            <p:nvPr/>
          </p:nvPicPr>
          <p:blipFill>
            <a:blip r:embed="rId9" cstate="print"/>
            <a:srcRect/>
            <a:stretch>
              <a:fillRect/>
            </a:stretch>
          </p:blipFill>
          <p:spPr bwMode="auto">
            <a:xfrm>
              <a:off x="4776406" y="3914927"/>
              <a:ext cx="1621635" cy="2092800"/>
            </a:xfrm>
            <a:prstGeom prst="rect">
              <a:avLst/>
            </a:prstGeom>
            <a:noFill/>
            <a:ln w="9525">
              <a:noFill/>
              <a:miter lim="800000"/>
              <a:headEnd/>
              <a:tailEnd/>
            </a:ln>
          </p:spPr>
        </p:pic>
        <p:pic>
          <p:nvPicPr>
            <p:cNvPr id="93" name="Picture 101"/>
            <p:cNvPicPr>
              <a:picLocks noChangeAspect="1" noChangeArrowheads="1"/>
            </p:cNvPicPr>
            <p:nvPr/>
          </p:nvPicPr>
          <p:blipFill>
            <a:blip r:embed="rId10" cstate="print"/>
            <a:srcRect/>
            <a:stretch>
              <a:fillRect/>
            </a:stretch>
          </p:blipFill>
          <p:spPr bwMode="auto">
            <a:xfrm>
              <a:off x="6754428" y="1183718"/>
              <a:ext cx="1621635" cy="2092800"/>
            </a:xfrm>
            <a:prstGeom prst="rect">
              <a:avLst/>
            </a:prstGeom>
            <a:noFill/>
            <a:ln w="9525">
              <a:noFill/>
              <a:miter lim="800000"/>
              <a:headEnd/>
              <a:tailEnd/>
            </a:ln>
          </p:spPr>
        </p:pic>
        <p:pic>
          <p:nvPicPr>
            <p:cNvPr id="94" name="Picture 102"/>
            <p:cNvPicPr>
              <a:picLocks noChangeAspect="1" noChangeArrowheads="1"/>
            </p:cNvPicPr>
            <p:nvPr/>
          </p:nvPicPr>
          <p:blipFill>
            <a:blip r:embed="rId11" cstate="print"/>
            <a:srcRect/>
            <a:stretch>
              <a:fillRect/>
            </a:stretch>
          </p:blipFill>
          <p:spPr bwMode="auto">
            <a:xfrm>
              <a:off x="6754428" y="3914927"/>
              <a:ext cx="1621635" cy="2092800"/>
            </a:xfrm>
            <a:prstGeom prst="rect">
              <a:avLst/>
            </a:prstGeom>
            <a:noFill/>
            <a:ln w="9525">
              <a:noFill/>
              <a:miter lim="800000"/>
              <a:headEnd/>
              <a:tailEnd/>
            </a:ln>
          </p:spPr>
        </p:pic>
      </p:grpSp>
      <p:grpSp>
        <p:nvGrpSpPr>
          <p:cNvPr id="96" name="Group 13"/>
          <p:cNvGrpSpPr>
            <a:grpSpLocks/>
          </p:cNvGrpSpPr>
          <p:nvPr/>
        </p:nvGrpSpPr>
        <p:grpSpPr bwMode="auto">
          <a:xfrm rot="16200000">
            <a:off x="5541588" y="2058710"/>
            <a:ext cx="1032652" cy="2209802"/>
            <a:chOff x="4736691" y="1107748"/>
            <a:chExt cx="3639372" cy="4928027"/>
          </a:xfrm>
        </p:grpSpPr>
        <p:sp>
          <p:nvSpPr>
            <p:cNvPr id="97" name="Rounded Rectangle 96"/>
            <p:cNvSpPr/>
            <p:nvPr/>
          </p:nvSpPr>
          <p:spPr bwMode="auto">
            <a:xfrm>
              <a:off x="4736691" y="1107748"/>
              <a:ext cx="3639372" cy="4928027"/>
            </a:xfrm>
            <a:prstGeom prst="roundRect">
              <a:avLst>
                <a:gd name="adj" fmla="val 2630"/>
              </a:avLst>
            </a:prstGeom>
            <a:solidFill>
              <a:srgbClr val="FFFFFF">
                <a:alpha val="14902"/>
              </a:srgbClr>
            </a:solidFill>
            <a:ln w="25400" algn="ctr">
              <a:solidFill>
                <a:schemeClr val="tx1"/>
              </a:solidFill>
              <a:round/>
              <a:headEnd/>
              <a:tailEnd/>
            </a:ln>
            <a:effectLst>
              <a:outerShdw blurRad="50800" dist="38100" dir="2700000" algn="tl" rotWithShape="0">
                <a:prstClr val="black">
                  <a:alpha val="40000"/>
                </a:prstClr>
              </a:outerShdw>
            </a:effectLst>
          </p:spPr>
          <p:txBody>
            <a:bodyPr lIns="228600" tIns="45714" rIns="228600" bIns="45714" anchor="ctr"/>
            <a:lstStyle/>
            <a:p>
              <a:pPr marL="1588" indent="-1588" algn="ctr" defTabSz="913073" eaLnBrk="0" fontAlgn="base" hangingPunct="0">
                <a:spcBef>
                  <a:spcPct val="0"/>
                </a:spcBef>
                <a:spcAft>
                  <a:spcPct val="0"/>
                </a:spcAft>
                <a:defRPr/>
              </a:pPr>
              <a:endParaRPr lang="en-CA" sz="1400" b="1" dirty="0">
                <a:solidFill>
                  <a:prstClr val="white"/>
                </a:solidFill>
                <a:ea typeface="Arial Unicode MS" pitchFamily="34" charset="-128"/>
                <a:cs typeface="Arial" charset="0"/>
              </a:endParaRPr>
            </a:p>
          </p:txBody>
        </p:sp>
        <p:sp>
          <p:nvSpPr>
            <p:cNvPr id="98" name="Rectangle 97"/>
            <p:cNvSpPr/>
            <p:nvPr/>
          </p:nvSpPr>
          <p:spPr>
            <a:xfrm rot="5400000">
              <a:off x="4212397" y="3385115"/>
              <a:ext cx="4696077" cy="349003"/>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16200000" scaled="1"/>
              <a:tileRect/>
            </a:gradFill>
            <a:ln w="9525" algn="ctr">
              <a:noFill/>
              <a:miter lim="800000"/>
              <a:headEnd/>
              <a:tailEnd/>
            </a:ln>
            <a:effectLst>
              <a:outerShdw blurRad="50800" dist="38100" dir="2700000" algn="tl" rotWithShape="0">
                <a:prstClr val="black">
                  <a:alpha val="40000"/>
                </a:prstClr>
              </a:outerShdw>
            </a:effectLst>
            <a:scene3d>
              <a:camera prst="orthographicFront"/>
              <a:lightRig rig="threePt" dir="t"/>
            </a:scene3d>
            <a:sp3d>
              <a:bevelT w="38100" h="38100"/>
            </a:sp3d>
          </p:spPr>
          <p:txBody>
            <a:bodyPr anchor="ctr"/>
            <a:lstStyle/>
            <a:p>
              <a:pPr algn="ctr" defTabSz="914290" eaLnBrk="0" fontAlgn="base" hangingPunct="0">
                <a:spcBef>
                  <a:spcPct val="0"/>
                </a:spcBef>
                <a:spcAft>
                  <a:spcPct val="0"/>
                </a:spcAft>
                <a:tabLst>
                  <a:tab pos="7715912" algn="r"/>
                </a:tabLst>
                <a:defRPr/>
              </a:pPr>
              <a:r>
                <a:rPr lang="en-US" sz="1000" b="1" dirty="0">
                  <a:solidFill>
                    <a:srgbClr val="000000"/>
                  </a:solidFill>
                  <a:effectLst>
                    <a:outerShdw blurRad="50800" dist="38100" dir="2700000" algn="tl" rotWithShape="0">
                      <a:prstClr val="black">
                        <a:alpha val="40000"/>
                      </a:prstClr>
                    </a:outerShdw>
                  </a:effectLst>
                  <a:ea typeface="Arial Unicode MS" pitchFamily="34" charset="-128"/>
                  <a:cs typeface="Arial Unicode MS" pitchFamily="34" charset="-128"/>
                </a:rPr>
                <a:t>Shared L3 Cache</a:t>
              </a:r>
            </a:p>
          </p:txBody>
        </p:sp>
        <p:pic>
          <p:nvPicPr>
            <p:cNvPr id="99" name="Picture 99"/>
            <p:cNvPicPr>
              <a:picLocks noChangeAspect="1" noChangeArrowheads="1"/>
            </p:cNvPicPr>
            <p:nvPr/>
          </p:nvPicPr>
          <p:blipFill>
            <a:blip r:embed="rId8" cstate="print"/>
            <a:srcRect/>
            <a:stretch>
              <a:fillRect/>
            </a:stretch>
          </p:blipFill>
          <p:spPr bwMode="auto">
            <a:xfrm>
              <a:off x="4776406" y="1163227"/>
              <a:ext cx="1621635" cy="2092800"/>
            </a:xfrm>
            <a:prstGeom prst="rect">
              <a:avLst/>
            </a:prstGeom>
            <a:noFill/>
            <a:ln w="9525">
              <a:noFill/>
              <a:miter lim="800000"/>
              <a:headEnd/>
              <a:tailEnd/>
            </a:ln>
          </p:spPr>
        </p:pic>
        <p:pic>
          <p:nvPicPr>
            <p:cNvPr id="100" name="Picture 100"/>
            <p:cNvPicPr>
              <a:picLocks noChangeAspect="1" noChangeArrowheads="1"/>
            </p:cNvPicPr>
            <p:nvPr/>
          </p:nvPicPr>
          <p:blipFill>
            <a:blip r:embed="rId9" cstate="print"/>
            <a:srcRect/>
            <a:stretch>
              <a:fillRect/>
            </a:stretch>
          </p:blipFill>
          <p:spPr bwMode="auto">
            <a:xfrm>
              <a:off x="4776406" y="3914927"/>
              <a:ext cx="1621635" cy="2092800"/>
            </a:xfrm>
            <a:prstGeom prst="rect">
              <a:avLst/>
            </a:prstGeom>
            <a:noFill/>
            <a:ln w="9525">
              <a:noFill/>
              <a:miter lim="800000"/>
              <a:headEnd/>
              <a:tailEnd/>
            </a:ln>
          </p:spPr>
        </p:pic>
        <p:pic>
          <p:nvPicPr>
            <p:cNvPr id="101" name="Picture 101"/>
            <p:cNvPicPr>
              <a:picLocks noChangeAspect="1" noChangeArrowheads="1"/>
            </p:cNvPicPr>
            <p:nvPr/>
          </p:nvPicPr>
          <p:blipFill>
            <a:blip r:embed="rId10" cstate="print"/>
            <a:srcRect/>
            <a:stretch>
              <a:fillRect/>
            </a:stretch>
          </p:blipFill>
          <p:spPr bwMode="auto">
            <a:xfrm>
              <a:off x="6754428" y="1183718"/>
              <a:ext cx="1621635" cy="2092800"/>
            </a:xfrm>
            <a:prstGeom prst="rect">
              <a:avLst/>
            </a:prstGeom>
            <a:noFill/>
            <a:ln w="9525">
              <a:noFill/>
              <a:miter lim="800000"/>
              <a:headEnd/>
              <a:tailEnd/>
            </a:ln>
          </p:spPr>
        </p:pic>
        <p:pic>
          <p:nvPicPr>
            <p:cNvPr id="102" name="Picture 102"/>
            <p:cNvPicPr>
              <a:picLocks noChangeAspect="1" noChangeArrowheads="1"/>
            </p:cNvPicPr>
            <p:nvPr/>
          </p:nvPicPr>
          <p:blipFill>
            <a:blip r:embed="rId11" cstate="print"/>
            <a:srcRect/>
            <a:stretch>
              <a:fillRect/>
            </a:stretch>
          </p:blipFill>
          <p:spPr bwMode="auto">
            <a:xfrm>
              <a:off x="6754428" y="3914927"/>
              <a:ext cx="1621635" cy="2092800"/>
            </a:xfrm>
            <a:prstGeom prst="rect">
              <a:avLst/>
            </a:prstGeom>
            <a:noFill/>
            <a:ln w="9525">
              <a:noFill/>
              <a:miter lim="800000"/>
              <a:headEnd/>
              <a:tailEnd/>
            </a:ln>
          </p:spPr>
        </p:pic>
      </p:grpSp>
      <p:sp>
        <p:nvSpPr>
          <p:cNvPr id="166" name="Left-Right Arrow 114"/>
          <p:cNvSpPr>
            <a:spLocks noChangeArrowheads="1"/>
          </p:cNvSpPr>
          <p:nvPr/>
        </p:nvSpPr>
        <p:spPr bwMode="auto">
          <a:xfrm rot="5400000" flipH="1">
            <a:off x="5699262" y="2046707"/>
            <a:ext cx="740635" cy="917059"/>
          </a:xfrm>
          <a:prstGeom prst="leftRightArrow">
            <a:avLst>
              <a:gd name="adj1" fmla="val 50000"/>
              <a:gd name="adj2" fmla="val 49927"/>
            </a:avLst>
          </a:prstGeom>
          <a:gradFill flip="none" rotWithShape="1">
            <a:gsLst>
              <a:gs pos="0">
                <a:schemeClr val="bg1">
                  <a:lumMod val="50000"/>
                  <a:lumOff val="50000"/>
                  <a:alpha val="83000"/>
                </a:schemeClr>
              </a:gs>
              <a:gs pos="50000">
                <a:schemeClr val="tx1"/>
              </a:gs>
              <a:gs pos="100000">
                <a:schemeClr val="tx1">
                  <a:lumMod val="65000"/>
                  <a:alpha val="74000"/>
                </a:schemeClr>
              </a:gs>
            </a:gsLst>
            <a:lin ang="0" scaled="1"/>
            <a:tileRect/>
          </a:gradFill>
          <a:ln w="0">
            <a:headEnd/>
            <a:tailEnd/>
          </a:ln>
        </p:spPr>
        <p:style>
          <a:lnRef idx="2">
            <a:schemeClr val="dk1">
              <a:shade val="50000"/>
            </a:schemeClr>
          </a:lnRef>
          <a:fillRef idx="1">
            <a:schemeClr val="dk1"/>
          </a:fillRef>
          <a:effectRef idx="0">
            <a:schemeClr val="dk1"/>
          </a:effectRef>
          <a:fontRef idx="minor">
            <a:schemeClr val="lt1"/>
          </a:fontRef>
        </p:style>
        <p:txBody>
          <a:bodyPr wrap="square" lIns="91428" tIns="45715" rIns="91428" bIns="45715">
            <a:spAutoFit/>
          </a:bodyPr>
          <a:lstStyle/>
          <a:p>
            <a:pPr algn="ctr" defTabSz="914290" eaLnBrk="0" hangingPunct="0">
              <a:defRPr/>
            </a:pPr>
            <a:r>
              <a:rPr lang="en-US" sz="1200" b="1" dirty="0">
                <a:solidFill>
                  <a:srgbClr val="FFFFFF"/>
                </a:solidFill>
                <a:ea typeface="Arial Unicode MS" pitchFamily="34" charset="-128"/>
                <a:cs typeface="Arial Unicode MS" pitchFamily="34" charset="-128"/>
              </a:rPr>
              <a:t>HT3</a:t>
            </a:r>
          </a:p>
        </p:txBody>
      </p:sp>
      <p:pic>
        <p:nvPicPr>
          <p:cNvPr id="103" name="Picture 3" descr="C:\Users\jpb\Desktop\SC2010\Clipart\nvidia-r.png"/>
          <p:cNvPicPr>
            <a:picLocks noChangeAspect="1" noChangeArrowheads="1"/>
          </p:cNvPicPr>
          <p:nvPr/>
        </p:nvPicPr>
        <p:blipFill>
          <a:blip r:embed="rId12" cstate="print"/>
          <a:srcRect/>
          <a:stretch>
            <a:fillRect/>
          </a:stretch>
        </p:blipFill>
        <p:spPr bwMode="auto">
          <a:xfrm>
            <a:off x="1991717" y="1451870"/>
            <a:ext cx="2046889" cy="2155767"/>
          </a:xfrm>
          <a:prstGeom prst="rect">
            <a:avLst/>
          </a:prstGeom>
          <a:noFill/>
        </p:spPr>
      </p:pic>
      <p:pic>
        <p:nvPicPr>
          <p:cNvPr id="104" name="Picture 10" descr="C:\Documents and Settings\jcissell\Desktop\New Folder (2)\pipe_00b.png"/>
          <p:cNvPicPr>
            <a:picLocks noChangeAspect="1" noChangeArrowheads="1"/>
          </p:cNvPicPr>
          <p:nvPr/>
        </p:nvPicPr>
        <p:blipFill>
          <a:blip r:embed="rId13" cstate="email"/>
          <a:srcRect/>
          <a:stretch>
            <a:fillRect/>
          </a:stretch>
        </p:blipFill>
        <p:spPr bwMode="auto">
          <a:xfrm>
            <a:off x="1391126" y="2382336"/>
            <a:ext cx="775132" cy="520027"/>
          </a:xfrm>
          <a:prstGeom prst="rect">
            <a:avLst/>
          </a:prstGeom>
          <a:noFill/>
        </p:spPr>
      </p:pic>
      <p:pic>
        <p:nvPicPr>
          <p:cNvPr id="105" name="Picture 5" descr="C:\Documents and Settings\jcissell\Desktop\ram2.png"/>
          <p:cNvPicPr>
            <a:picLocks noChangeAspect="1" noChangeArrowheads="1"/>
          </p:cNvPicPr>
          <p:nvPr/>
        </p:nvPicPr>
        <p:blipFill>
          <a:blip r:embed="rId14" cstate="email"/>
          <a:srcRect/>
          <a:stretch>
            <a:fillRect/>
          </a:stretch>
        </p:blipFill>
        <p:spPr bwMode="auto">
          <a:xfrm>
            <a:off x="874812" y="1944967"/>
            <a:ext cx="528013" cy="1489728"/>
          </a:xfrm>
          <a:prstGeom prst="rect">
            <a:avLst/>
          </a:prstGeom>
          <a:noFill/>
        </p:spPr>
      </p:pic>
      <p:sp>
        <p:nvSpPr>
          <p:cNvPr id="7" name="Slide Number Placeholder 6"/>
          <p:cNvSpPr>
            <a:spLocks noGrp="1"/>
          </p:cNvSpPr>
          <p:nvPr>
            <p:ph type="sldNum" sz="quarter" idx="4"/>
          </p:nvPr>
        </p:nvSpPr>
        <p:spPr/>
        <p:txBody>
          <a:bodyPr/>
          <a:lstStyle/>
          <a:p>
            <a:fld id="{FC9ED4A4-420B-43F0-8D5A-A3F0ACCC8C50}" type="slidenum">
              <a:rPr lang="en-US" smtClean="0">
                <a:solidFill>
                  <a:srgbClr val="005596"/>
                </a:solidFill>
              </a:rPr>
              <a:pPr/>
              <a:t>61</a:t>
            </a:fld>
            <a:endParaRPr lang="en-US">
              <a:solidFill>
                <a:srgbClr val="005596"/>
              </a:solidFill>
            </a:endParaRPr>
          </a:p>
        </p:txBody>
      </p:sp>
      <p:sp>
        <p:nvSpPr>
          <p:cNvPr id="5" name="Date Placeholder 4"/>
          <p:cNvSpPr>
            <a:spLocks noGrp="1"/>
          </p:cNvSpPr>
          <p:nvPr>
            <p:ph type="dt" sz="half" idx="10"/>
          </p:nvPr>
        </p:nvSpPr>
        <p:spPr/>
        <p:txBody>
          <a:bodyPr/>
          <a:lstStyle/>
          <a:p>
            <a:r>
              <a:rPr lang="en-US" smtClean="0">
                <a:solidFill>
                  <a:srgbClr val="005596"/>
                </a:solidFill>
              </a:rPr>
              <a:t>7/15/2013</a:t>
            </a:r>
            <a:endParaRPr lang="en-US">
              <a:solidFill>
                <a:srgbClr val="005596"/>
              </a:solidFill>
            </a:endParaRPr>
          </a:p>
        </p:txBody>
      </p:sp>
      <p:sp>
        <p:nvSpPr>
          <p:cNvPr id="6" name="Footer Placeholder 5"/>
          <p:cNvSpPr>
            <a:spLocks noGrp="1"/>
          </p:cNvSpPr>
          <p:nvPr>
            <p:ph type="ftr" sz="quarter" idx="11"/>
          </p:nvPr>
        </p:nvSpPr>
        <p:spPr/>
        <p:txBody>
          <a:bodyPr/>
          <a:lstStyle/>
          <a:p>
            <a:r>
              <a:rPr lang="en-US" smtClean="0">
                <a:solidFill>
                  <a:srgbClr val="005596"/>
                </a:solidFill>
              </a:rPr>
              <a:t>ORNL - Titan - OpenACC Worrkshop</a:t>
            </a:r>
            <a:endParaRPr lang="en-US">
              <a:solidFill>
                <a:srgbClr val="005596"/>
              </a:solidFill>
            </a:endParaRPr>
          </a:p>
        </p:txBody>
      </p:sp>
    </p:spTree>
    <p:extLst>
      <p:ext uri="{BB962C8B-B14F-4D97-AF65-F5344CB8AC3E}">
        <p14:creationId xmlns:p14="http://schemas.microsoft.com/office/powerpoint/2010/main" val="2133687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AMD </a:t>
            </a:r>
            <a:r>
              <a:rPr lang="en-US" dirty="0" err="1" smtClean="0"/>
              <a:t>Interlagos</a:t>
            </a:r>
            <a:r>
              <a:rPr lang="en-US" dirty="0" smtClean="0"/>
              <a:t> Single vs. Dual-Stream</a:t>
            </a:r>
            <a:endParaRPr lang="en-US" dirty="0"/>
          </a:p>
        </p:txBody>
      </p:sp>
      <p:sp>
        <p:nvSpPr>
          <p:cNvPr id="3" name="Content Placeholder 2"/>
          <p:cNvSpPr>
            <a:spLocks noGrp="1"/>
          </p:cNvSpPr>
          <p:nvPr>
            <p:ph sz="half" idx="1"/>
          </p:nvPr>
        </p:nvSpPr>
        <p:spPr/>
        <p:txBody>
          <a:bodyPr>
            <a:normAutofit fontScale="92500"/>
          </a:bodyPr>
          <a:lstStyle/>
          <a:p>
            <a:r>
              <a:rPr lang="en-US" dirty="0" smtClean="0"/>
              <a:t>Dual-stream mode allows for 16 threads of execution per CPU</a:t>
            </a:r>
          </a:p>
          <a:p>
            <a:pPr lvl="1"/>
            <a:r>
              <a:rPr lang="en-US" dirty="0" smtClean="0"/>
              <a:t>16 MPI ranks</a:t>
            </a:r>
          </a:p>
          <a:p>
            <a:pPr lvl="1"/>
            <a:r>
              <a:rPr lang="en-US" dirty="0" smtClean="0"/>
              <a:t>16 </a:t>
            </a:r>
            <a:r>
              <a:rPr lang="en-US" dirty="0" err="1" smtClean="0"/>
              <a:t>OpenMP</a:t>
            </a:r>
            <a:r>
              <a:rPr lang="en-US" dirty="0" smtClean="0"/>
              <a:t> threads</a:t>
            </a:r>
          </a:p>
          <a:p>
            <a:pPr lvl="1"/>
            <a:r>
              <a:rPr lang="en-US" dirty="0" smtClean="0"/>
              <a:t>Some combination between</a:t>
            </a:r>
          </a:p>
          <a:p>
            <a:r>
              <a:rPr lang="en-US" dirty="0" smtClean="0"/>
              <a:t>Two threads share a 256-bit FPU</a:t>
            </a:r>
          </a:p>
          <a:p>
            <a:pPr lvl="1"/>
            <a:r>
              <a:rPr lang="en-US" dirty="0" smtClean="0"/>
              <a:t>Single FP scheduler determines how best to share</a:t>
            </a:r>
          </a:p>
          <a:p>
            <a:r>
              <a:rPr lang="en-US" dirty="0" smtClean="0"/>
              <a:t>This is </a:t>
            </a:r>
            <a:r>
              <a:rPr lang="en-US" dirty="0" err="1" smtClean="0"/>
              <a:t>aprun’s</a:t>
            </a:r>
            <a:r>
              <a:rPr lang="en-US" dirty="0" smtClean="0"/>
              <a:t> default behavior on most systems.</a:t>
            </a:r>
            <a:endParaRPr lang="en-US" dirty="0"/>
          </a:p>
        </p:txBody>
      </p:sp>
      <p:sp>
        <p:nvSpPr>
          <p:cNvPr id="4" name="Content Placeholder 3"/>
          <p:cNvSpPr>
            <a:spLocks noGrp="1"/>
          </p:cNvSpPr>
          <p:nvPr>
            <p:ph sz="half" idx="2"/>
          </p:nvPr>
        </p:nvSpPr>
        <p:spPr/>
        <p:txBody>
          <a:bodyPr>
            <a:normAutofit fontScale="92500"/>
          </a:bodyPr>
          <a:lstStyle/>
          <a:p>
            <a:r>
              <a:rPr lang="en-US" dirty="0" smtClean="0"/>
              <a:t>Single-stream mode places 1 thread of execution per compute unit (maximum 8)</a:t>
            </a:r>
          </a:p>
          <a:p>
            <a:pPr lvl="1"/>
            <a:r>
              <a:rPr lang="en-US" dirty="0" smtClean="0"/>
              <a:t>8 MPI ranks</a:t>
            </a:r>
          </a:p>
          <a:p>
            <a:pPr lvl="1"/>
            <a:r>
              <a:rPr lang="en-US" dirty="0" smtClean="0"/>
              <a:t>8 </a:t>
            </a:r>
            <a:r>
              <a:rPr lang="en-US" dirty="0" err="1" smtClean="0"/>
              <a:t>OpenMP</a:t>
            </a:r>
            <a:r>
              <a:rPr lang="en-US" dirty="0" smtClean="0"/>
              <a:t> threads</a:t>
            </a:r>
          </a:p>
          <a:p>
            <a:pPr lvl="1"/>
            <a:r>
              <a:rPr lang="en-US" dirty="0" smtClean="0"/>
              <a:t>Some combination between</a:t>
            </a:r>
          </a:p>
          <a:p>
            <a:r>
              <a:rPr lang="en-US" dirty="0" smtClean="0"/>
              <a:t>Each thread fully owns a 256-bit FPU</a:t>
            </a:r>
          </a:p>
          <a:p>
            <a:pPr lvl="1"/>
            <a:r>
              <a:rPr lang="en-US" dirty="0" smtClean="0"/>
              <a:t>AVX256 instructions required</a:t>
            </a:r>
          </a:p>
          <a:p>
            <a:r>
              <a:rPr lang="en-US" dirty="0" smtClean="0"/>
              <a:t>This mode has same peak FP and memory performance</a:t>
            </a:r>
          </a:p>
          <a:p>
            <a:pPr lvl="1"/>
            <a:r>
              <a:rPr lang="en-US" dirty="0" smtClean="0"/>
              <a:t>2X FLOPS &amp; Bandwidth per thread</a:t>
            </a:r>
          </a:p>
          <a:p>
            <a:r>
              <a:rPr lang="en-US" dirty="0" smtClean="0"/>
              <a:t>This can be enabled in </a:t>
            </a:r>
            <a:r>
              <a:rPr lang="en-US" dirty="0" err="1" smtClean="0"/>
              <a:t>aprun</a:t>
            </a:r>
            <a:r>
              <a:rPr lang="en-US" dirty="0" smtClean="0"/>
              <a:t> with –j1 flag</a:t>
            </a:r>
            <a:endParaRPr lang="en-US" dirty="0"/>
          </a:p>
        </p:txBody>
      </p:sp>
    </p:spTree>
    <p:extLst>
      <p:ext uri="{BB962C8B-B14F-4D97-AF65-F5344CB8AC3E}">
        <p14:creationId xmlns:p14="http://schemas.microsoft.com/office/powerpoint/2010/main" val="42067254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AMD </a:t>
            </a:r>
            <a:r>
              <a:rPr lang="en-US" dirty="0" err="1" smtClean="0"/>
              <a:t>Interlagos</a:t>
            </a:r>
            <a:r>
              <a:rPr lang="en-US" dirty="0" smtClean="0"/>
              <a:t> Single vs. Dual-Stream</a:t>
            </a:r>
            <a:endParaRPr lang="en-US" dirty="0"/>
          </a:p>
        </p:txBody>
      </p:sp>
      <p:sp>
        <p:nvSpPr>
          <p:cNvPr id="3" name="Content Placeholder 2"/>
          <p:cNvSpPr>
            <a:spLocks noGrp="1"/>
          </p:cNvSpPr>
          <p:nvPr>
            <p:ph sz="half" idx="1"/>
          </p:nvPr>
        </p:nvSpPr>
        <p:spPr/>
        <p:txBody>
          <a:bodyPr>
            <a:normAutofit fontScale="92500"/>
          </a:bodyPr>
          <a:lstStyle/>
          <a:p>
            <a:r>
              <a:rPr lang="en-US" dirty="0" smtClean="0"/>
              <a:t>Dual-stream mode allows for 16 threads of execution per CPU</a:t>
            </a:r>
          </a:p>
          <a:p>
            <a:pPr lvl="1"/>
            <a:r>
              <a:rPr lang="en-US" dirty="0" smtClean="0"/>
              <a:t>16 MPI ranks</a:t>
            </a:r>
          </a:p>
          <a:p>
            <a:pPr lvl="1"/>
            <a:r>
              <a:rPr lang="en-US" dirty="0" smtClean="0"/>
              <a:t>16 </a:t>
            </a:r>
            <a:r>
              <a:rPr lang="en-US" dirty="0" err="1" smtClean="0"/>
              <a:t>OpenMP</a:t>
            </a:r>
            <a:r>
              <a:rPr lang="en-US" dirty="0" smtClean="0"/>
              <a:t> threads</a:t>
            </a:r>
          </a:p>
          <a:p>
            <a:pPr lvl="1"/>
            <a:r>
              <a:rPr lang="en-US" dirty="0" smtClean="0"/>
              <a:t>Some combination between</a:t>
            </a:r>
          </a:p>
          <a:p>
            <a:r>
              <a:rPr lang="en-US" dirty="0" smtClean="0"/>
              <a:t>Two threads share a 256-bit FPU</a:t>
            </a:r>
          </a:p>
          <a:p>
            <a:pPr lvl="1"/>
            <a:r>
              <a:rPr lang="en-US" dirty="0" smtClean="0"/>
              <a:t>Single FP scheduler determines how best to share</a:t>
            </a:r>
          </a:p>
          <a:p>
            <a:r>
              <a:rPr lang="en-US" dirty="0" smtClean="0"/>
              <a:t>This is </a:t>
            </a:r>
            <a:r>
              <a:rPr lang="en-US" dirty="0" err="1" smtClean="0"/>
              <a:t>aprun’s</a:t>
            </a:r>
            <a:r>
              <a:rPr lang="en-US" dirty="0" smtClean="0"/>
              <a:t> default behavior on most systems.</a:t>
            </a:r>
            <a:endParaRPr lang="en-US" dirty="0"/>
          </a:p>
        </p:txBody>
      </p:sp>
      <p:sp>
        <p:nvSpPr>
          <p:cNvPr id="4" name="Content Placeholder 3"/>
          <p:cNvSpPr>
            <a:spLocks noGrp="1"/>
          </p:cNvSpPr>
          <p:nvPr>
            <p:ph sz="half" idx="2"/>
          </p:nvPr>
        </p:nvSpPr>
        <p:spPr/>
        <p:txBody>
          <a:bodyPr>
            <a:normAutofit fontScale="92500"/>
          </a:bodyPr>
          <a:lstStyle/>
          <a:p>
            <a:r>
              <a:rPr lang="en-US" smtClean="0"/>
              <a:t>Single-stream </a:t>
            </a:r>
            <a:r>
              <a:rPr lang="en-US" dirty="0" smtClean="0"/>
              <a:t>mode places 1 thread of execution per compute unit (maximum 8)</a:t>
            </a:r>
          </a:p>
          <a:p>
            <a:pPr lvl="1"/>
            <a:r>
              <a:rPr lang="en-US" dirty="0" smtClean="0"/>
              <a:t>8 MPI ranks</a:t>
            </a:r>
          </a:p>
          <a:p>
            <a:pPr lvl="1"/>
            <a:r>
              <a:rPr lang="en-US" dirty="0" smtClean="0"/>
              <a:t>8 </a:t>
            </a:r>
            <a:r>
              <a:rPr lang="en-US" dirty="0" err="1" smtClean="0"/>
              <a:t>OpenMP</a:t>
            </a:r>
            <a:r>
              <a:rPr lang="en-US" dirty="0" smtClean="0"/>
              <a:t> threads</a:t>
            </a:r>
          </a:p>
          <a:p>
            <a:pPr lvl="1"/>
            <a:r>
              <a:rPr lang="en-US" dirty="0" smtClean="0"/>
              <a:t>Some combination between</a:t>
            </a:r>
          </a:p>
          <a:p>
            <a:r>
              <a:rPr lang="en-US" dirty="0" smtClean="0"/>
              <a:t>Each thread fully owns a 256-bit FPU</a:t>
            </a:r>
          </a:p>
          <a:p>
            <a:pPr lvl="1"/>
            <a:r>
              <a:rPr lang="en-US" dirty="0" smtClean="0"/>
              <a:t>AVX256 instructions required</a:t>
            </a:r>
          </a:p>
          <a:p>
            <a:r>
              <a:rPr lang="en-US" dirty="0" smtClean="0"/>
              <a:t>This mode has same peak FP and memory performance</a:t>
            </a:r>
          </a:p>
          <a:p>
            <a:pPr lvl="1"/>
            <a:r>
              <a:rPr lang="en-US" dirty="0" smtClean="0"/>
              <a:t>2X FLOPS &amp; Bandwidth per thread</a:t>
            </a:r>
          </a:p>
          <a:p>
            <a:r>
              <a:rPr lang="en-US" dirty="0" smtClean="0"/>
              <a:t>This can be enabled in </a:t>
            </a:r>
            <a:r>
              <a:rPr lang="en-US" dirty="0" err="1" smtClean="0"/>
              <a:t>aprun</a:t>
            </a:r>
            <a:r>
              <a:rPr lang="en-US" dirty="0" smtClean="0"/>
              <a:t> with –j2 flag</a:t>
            </a:r>
            <a:endParaRPr lang="en-US" dirty="0"/>
          </a:p>
        </p:txBody>
      </p:sp>
      <p:sp>
        <p:nvSpPr>
          <p:cNvPr id="6" name="Explosion 1 5"/>
          <p:cNvSpPr/>
          <p:nvPr/>
        </p:nvSpPr>
        <p:spPr>
          <a:xfrm rot="20443137">
            <a:off x="1371600" y="1143000"/>
            <a:ext cx="6705600" cy="4419600"/>
          </a:xfrm>
          <a:prstGeom prst="irregularSeal1">
            <a:avLst/>
          </a:prstGeom>
          <a:effectLst>
            <a:outerShdw blurRad="50800" dist="38100" dir="8100000" sx="103000" sy="103000" algn="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r>
              <a:rPr lang="en-US" sz="3600" dirty="0" smtClean="0">
                <a:solidFill>
                  <a:prstClr val="black"/>
                </a:solidFill>
              </a:rPr>
              <a:t>You have to experiment for yourself.</a:t>
            </a:r>
            <a:endParaRPr lang="en-US" sz="3600" dirty="0">
              <a:solidFill>
                <a:prstClr val="black"/>
              </a:solidFill>
            </a:endParaRPr>
          </a:p>
        </p:txBody>
      </p:sp>
    </p:spTree>
    <p:extLst>
      <p:ext uri="{BB962C8B-B14F-4D97-AF65-F5344CB8AC3E}">
        <p14:creationId xmlns:p14="http://schemas.microsoft.com/office/powerpoint/2010/main" val="14643657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to Think Like a GPU</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6327522"/>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Program Files (x86)\Microsoft Office\MEDIA\CAGCAT10\j0185604.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8400" y="2514601"/>
            <a:ext cx="2163214" cy="21669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smtClean="0"/>
              <a:t>You’ve been hired to paint a building</a:t>
            </a:r>
            <a:endParaRPr lang="en-US" dirty="0"/>
          </a:p>
        </p:txBody>
      </p:sp>
      <p:pic>
        <p:nvPicPr>
          <p:cNvPr id="3074"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458821"/>
            <a:ext cx="1651406" cy="194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121181"/>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jlarkin\AppData\Local\Microsoft\Windows\Temporary Internet Files\Content.IE5\XU4GMYAT\MC90020053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3" y="1295400"/>
            <a:ext cx="2779145" cy="43386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smtClean="0"/>
              <a:t>You’ve been hired to paint a building</a:t>
            </a:r>
            <a:endParaRPr lang="en-US" dirty="0"/>
          </a:p>
        </p:txBody>
      </p:sp>
      <p:sp>
        <p:nvSpPr>
          <p:cNvPr id="3" name="TextBox 2"/>
          <p:cNvSpPr txBox="1"/>
          <p:nvPr/>
        </p:nvSpPr>
        <p:spPr>
          <a:xfrm>
            <a:off x="838200" y="1447800"/>
            <a:ext cx="3886200" cy="707886"/>
          </a:xfrm>
          <a:prstGeom prst="rect">
            <a:avLst/>
          </a:prstGeom>
          <a:noFill/>
        </p:spPr>
        <p:txBody>
          <a:bodyPr wrap="square" rtlCol="0">
            <a:spAutoFit/>
          </a:bodyPr>
          <a:lstStyle/>
          <a:p>
            <a:r>
              <a:rPr lang="en-US" sz="4000" dirty="0" smtClean="0">
                <a:solidFill>
                  <a:srgbClr val="FFFFFF"/>
                </a:solidFill>
              </a:rPr>
              <a:t>(A Big Building)</a:t>
            </a:r>
            <a:endParaRPr lang="en-US" sz="4000" dirty="0">
              <a:solidFill>
                <a:srgbClr val="FFFFFF"/>
              </a:solidFill>
            </a:endParaRPr>
          </a:p>
        </p:txBody>
      </p:sp>
      <p:pic>
        <p:nvPicPr>
          <p:cNvPr id="6"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458821"/>
            <a:ext cx="1651406" cy="194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929761"/>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can 1 painter paint faster?</a:t>
            </a:r>
            <a:endParaRPr lang="en-US" dirty="0"/>
          </a:p>
        </p:txBody>
      </p:sp>
      <p:sp>
        <p:nvSpPr>
          <p:cNvPr id="4" name="Content Placeholder 3"/>
          <p:cNvSpPr>
            <a:spLocks noGrp="1"/>
          </p:cNvSpPr>
          <p:nvPr>
            <p:ph idx="1"/>
          </p:nvPr>
        </p:nvSpPr>
        <p:spPr/>
        <p:txBody>
          <a:bodyPr/>
          <a:lstStyle/>
          <a:p>
            <a:pPr marL="514350" indent="-514350">
              <a:buFont typeface="+mj-lt"/>
              <a:buAutoNum type="arabicPeriod"/>
            </a:pPr>
            <a:r>
              <a:rPr lang="en-US" dirty="0" smtClean="0"/>
              <a:t>Paint faster</a:t>
            </a:r>
          </a:p>
          <a:p>
            <a:pPr marL="914400" lvl="1" indent="-514350"/>
            <a:r>
              <a:rPr lang="en-US" dirty="0" smtClean="0"/>
              <a:t>One person’s arm can only move so fast</a:t>
            </a:r>
          </a:p>
          <a:p>
            <a:pPr marL="514350" indent="-514350">
              <a:buFont typeface="+mj-lt"/>
              <a:buAutoNum type="arabicPeriod"/>
            </a:pPr>
            <a:r>
              <a:rPr lang="en-US" dirty="0" smtClean="0"/>
              <a:t>Paint wider</a:t>
            </a:r>
          </a:p>
          <a:p>
            <a:pPr marL="914400" lvl="1" indent="-514350"/>
            <a:r>
              <a:rPr lang="en-US" dirty="0" smtClean="0"/>
              <a:t>A wider roller will cover more area, but rollers can only be made so wide</a:t>
            </a:r>
          </a:p>
          <a:p>
            <a:pPr marL="514350" indent="-514350">
              <a:buFont typeface="+mj-lt"/>
              <a:buAutoNum type="arabicPeriod"/>
            </a:pPr>
            <a:r>
              <a:rPr lang="en-US" dirty="0" smtClean="0"/>
              <a:t>Minimize trips to paint bucket</a:t>
            </a:r>
          </a:p>
          <a:p>
            <a:pPr marL="914400" lvl="1" indent="-514350"/>
            <a:r>
              <a:rPr lang="en-US" dirty="0" smtClean="0"/>
              <a:t>A paint tray can be kept close by, but it can only realistically be so big</a:t>
            </a:r>
            <a:endParaRPr lang="en-US" dirty="0"/>
          </a:p>
        </p:txBody>
      </p:sp>
    </p:spTree>
    <p:extLst>
      <p:ext uri="{BB962C8B-B14F-4D97-AF65-F5344CB8AC3E}">
        <p14:creationId xmlns:p14="http://schemas.microsoft.com/office/powerpoint/2010/main" val="16817259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jlarkin\AppData\Local\Microsoft\Windows\Temporary Internet Files\Content.IE5\XU4GMYAT\MC90020053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3" y="1295400"/>
            <a:ext cx="2779145" cy="43386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0632" y="381010"/>
            <a:ext cx="4999038" cy="3170099"/>
          </a:xfrm>
          <a:prstGeom prst="rect">
            <a:avLst/>
          </a:prstGeom>
          <a:noFill/>
        </p:spPr>
        <p:txBody>
          <a:bodyPr wrap="square" rtlCol="0">
            <a:spAutoFit/>
          </a:bodyPr>
          <a:lstStyle/>
          <a:p>
            <a:r>
              <a:rPr lang="en-US" sz="4000" dirty="0" smtClean="0">
                <a:solidFill>
                  <a:srgbClr val="FFFFFF"/>
                </a:solidFill>
              </a:rPr>
              <a:t>In order to paint it quickly, you keep your roller and paint close by and roll as quickly as possible</a:t>
            </a:r>
            <a:endParaRPr lang="en-US" sz="4000" dirty="0">
              <a:solidFill>
                <a:srgbClr val="FFFFFF"/>
              </a:solidFill>
            </a:endParaRPr>
          </a:p>
        </p:txBody>
      </p:sp>
      <p:pic>
        <p:nvPicPr>
          <p:cNvPr id="6" name="Picture 4" descr="C:\Users\jlarkin\AppData\Local\Microsoft\Windows\Temporary Internet Files\Content.IE5\6UTI3UR6\MC900412524[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3559347"/>
            <a:ext cx="2228850" cy="28225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jlarkin\AppData\Local\Microsoft\Windows\Temporary Internet Files\Content.IE5\A2UR2TYE\MC900441293[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5216" y="3638711"/>
            <a:ext cx="27432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615031"/>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jlarkin\AppData\Local\Microsoft\Windows\Temporary Internet Files\Content.IE5\XU4GMYAT\MC90020053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3" y="1295400"/>
            <a:ext cx="2779145" cy="43386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457211"/>
            <a:ext cx="5029200" cy="3170099"/>
          </a:xfrm>
          <a:prstGeom prst="rect">
            <a:avLst/>
          </a:prstGeom>
          <a:noFill/>
        </p:spPr>
        <p:txBody>
          <a:bodyPr wrap="square" rtlCol="0">
            <a:spAutoFit/>
          </a:bodyPr>
          <a:lstStyle/>
          <a:p>
            <a:r>
              <a:rPr lang="en-US" sz="4000" dirty="0" smtClean="0">
                <a:solidFill>
                  <a:srgbClr val="FFFFFF"/>
                </a:solidFill>
              </a:rPr>
              <a:t>But, there’s a limit to how quickly you can roll and how much paint you can keep near by.</a:t>
            </a:r>
            <a:endParaRPr lang="en-US" sz="4000" dirty="0">
              <a:solidFill>
                <a:srgbClr val="FFFFFF"/>
              </a:solidFill>
            </a:endParaRPr>
          </a:p>
        </p:txBody>
      </p:sp>
      <p:sp>
        <p:nvSpPr>
          <p:cNvPr id="7" name="Cloud Callout 6"/>
          <p:cNvSpPr/>
          <p:nvPr/>
        </p:nvSpPr>
        <p:spPr>
          <a:xfrm>
            <a:off x="1344826" y="3719384"/>
            <a:ext cx="2438400" cy="762000"/>
          </a:xfrm>
          <a:prstGeom prst="cloudCallout">
            <a:avLst/>
          </a:prstGeom>
          <a:ln w="38100">
            <a:solidFill>
              <a:srgbClr val="73B9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000000"/>
                </a:solidFill>
              </a:rPr>
              <a:t>I need some help.</a:t>
            </a:r>
            <a:endParaRPr lang="en-US" dirty="0">
              <a:solidFill>
                <a:srgbClr val="000000"/>
              </a:solidFill>
            </a:endParaRPr>
          </a:p>
        </p:txBody>
      </p:sp>
      <p:pic>
        <p:nvPicPr>
          <p:cNvPr id="6"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600" y="4481384"/>
            <a:ext cx="1651406" cy="194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65413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 you should get</a:t>
            </a:r>
            <a:endParaRPr lang="en-US" dirty="0"/>
          </a:p>
        </p:txBody>
      </p:sp>
      <p:sp>
        <p:nvSpPr>
          <p:cNvPr id="3" name="Date Placeholder 2"/>
          <p:cNvSpPr>
            <a:spLocks noGrp="1"/>
          </p:cNvSpPr>
          <p:nvPr>
            <p:ph type="dt" sz="half" idx="10"/>
          </p:nvPr>
        </p:nvSpPr>
        <p:spPr/>
        <p:txBody>
          <a:bodyPr/>
          <a:lstStyle/>
          <a:p>
            <a:r>
              <a:rPr lang="en-US" smtClean="0"/>
              <a:t>7/15/2013</a:t>
            </a:r>
            <a:endParaRPr lang="en-US"/>
          </a:p>
        </p:txBody>
      </p:sp>
      <p:sp>
        <p:nvSpPr>
          <p:cNvPr id="4" name="Footer Placeholder 3"/>
          <p:cNvSpPr>
            <a:spLocks noGrp="1"/>
          </p:cNvSpPr>
          <p:nvPr>
            <p:ph type="ftr" sz="quarter" idx="11"/>
          </p:nvPr>
        </p:nvSpPr>
        <p:spPr/>
        <p:txBody>
          <a:bodyPr/>
          <a:lstStyle/>
          <a:p>
            <a:r>
              <a:rPr lang="en-US" smtClean="0"/>
              <a:t>ORNL - Titan - OpenACC Worrkshop</a:t>
            </a:r>
            <a:endParaRPr lang="en-US"/>
          </a:p>
        </p:txBody>
      </p:sp>
      <p:sp>
        <p:nvSpPr>
          <p:cNvPr id="5" name="Slide Number Placeholder 4"/>
          <p:cNvSpPr>
            <a:spLocks noGrp="1"/>
          </p:cNvSpPr>
          <p:nvPr>
            <p:ph type="sldNum" sz="quarter" idx="4"/>
          </p:nvPr>
        </p:nvSpPr>
        <p:spPr/>
        <p:txBody>
          <a:bodyPr/>
          <a:lstStyle/>
          <a:p>
            <a:fld id="{F040BB64-8804-472C-89C9-1468A4B407E9}" type="slidenum">
              <a:rPr lang="en-US" smtClean="0"/>
              <a:pPr/>
              <a:t>7</a:t>
            </a:fld>
            <a:endParaRPr lang="en-US"/>
          </a:p>
        </p:txBody>
      </p:sp>
      <p:sp>
        <p:nvSpPr>
          <p:cNvPr id="7" name="TextBox 6"/>
          <p:cNvSpPr txBox="1"/>
          <p:nvPr/>
        </p:nvSpPr>
        <p:spPr>
          <a:xfrm>
            <a:off x="457200" y="990600"/>
            <a:ext cx="8831264" cy="5539978"/>
          </a:xfrm>
          <a:prstGeom prst="rect">
            <a:avLst/>
          </a:prstGeom>
          <a:noFill/>
        </p:spPr>
        <p:txBody>
          <a:bodyPr wrap="none" rtlCol="0">
            <a:spAutoFit/>
          </a:bodyPr>
          <a:lstStyle/>
          <a:p>
            <a:r>
              <a:rPr lang="en-US" sz="1200" dirty="0">
                <a:latin typeface="Courier New" pitchFamily="49" charset="0"/>
                <a:cs typeface="Courier New" pitchFamily="49" charset="0"/>
              </a:rPr>
              <a:t>[levesque@home2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ls</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ltr</a:t>
            </a:r>
            <a:r>
              <a:rPr lang="en-US" sz="1200" dirty="0">
                <a:latin typeface="Courier New" pitchFamily="49" charset="0"/>
                <a:cs typeface="Courier New" pitchFamily="49" charset="0"/>
              </a:rPr>
              <a:t> *</a:t>
            </a: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-r--r-- 1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72867 Jul 11 09:32 VH1_version1.tgz</a:t>
            </a: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-r--r-- 1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88362 Jul 11 10:57 himeno_workshop.tgz</a:t>
            </a: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-r-- 1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4439874 Jul 14 10:08 Refactoring_for_XK7.pdf</a:t>
            </a:r>
          </a:p>
          <a:p>
            <a:endParaRPr lang="en-US" sz="1200" dirty="0">
              <a:latin typeface="Courier New" pitchFamily="49" charset="0"/>
              <a:cs typeface="Courier New" pitchFamily="49" charset="0"/>
            </a:endParaRPr>
          </a:p>
          <a:p>
            <a:r>
              <a:rPr lang="en-US" sz="1200" dirty="0" err="1">
                <a:latin typeface="Courier New" pitchFamily="49" charset="0"/>
                <a:cs typeface="Courier New" pitchFamily="49" charset="0"/>
              </a:rPr>
              <a:t>OpenACC_workshop</a:t>
            </a:r>
            <a:r>
              <a:rPr lang="en-US" sz="1200" dirty="0">
                <a:latin typeface="Courier New" pitchFamily="49" charset="0"/>
                <a:cs typeface="Courier New" pitchFamily="49" charset="0"/>
              </a:rPr>
              <a:t>:</a:t>
            </a:r>
          </a:p>
          <a:p>
            <a:r>
              <a:rPr lang="en-US" sz="1200" dirty="0">
                <a:latin typeface="Courier New" pitchFamily="49" charset="0"/>
                <a:cs typeface="Courier New" pitchFamily="49" charset="0"/>
              </a:rPr>
              <a:t>total 5576</a:t>
            </a: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-r-- 1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204800 Jul  9 12:14 vh1_src12.tar</a:t>
            </a: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-r-- 1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125622 Jul  9 12:42 VH1_version1-2.tgz</a:t>
            </a: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-r-- 1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345 Jul  9 21:13 Document.rtf</a:t>
            </a: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-r-- 1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5341192 Jul 10 18:14 Refactoring_for_XK7.pptx</a:t>
            </a:r>
          </a:p>
          <a:p>
            <a:r>
              <a:rPr lang="en-US" sz="1200" dirty="0" err="1">
                <a:latin typeface="Courier New" pitchFamily="49" charset="0"/>
                <a:cs typeface="Courier New" pitchFamily="49" charset="0"/>
              </a:rPr>
              <a:t>drwxrwxr</a:t>
            </a:r>
            <a:r>
              <a:rPr lang="en-US" sz="1200" dirty="0">
                <a:latin typeface="Courier New" pitchFamily="49" charset="0"/>
                <a:cs typeface="Courier New" pitchFamily="49" charset="0"/>
              </a:rPr>
              <a:t>-x 2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4096 Jul 12 00:00 VH1_version1</a:t>
            </a:r>
          </a:p>
          <a:p>
            <a:r>
              <a:rPr lang="en-US" sz="1200" dirty="0" err="1">
                <a:latin typeface="Courier New" pitchFamily="49" charset="0"/>
                <a:cs typeface="Courier New" pitchFamily="49" charset="0"/>
              </a:rPr>
              <a:t>drwxrwxr</a:t>
            </a:r>
            <a:r>
              <a:rPr lang="en-US" sz="1200" dirty="0">
                <a:latin typeface="Courier New" pitchFamily="49" charset="0"/>
                <a:cs typeface="Courier New" pitchFamily="49" charset="0"/>
              </a:rPr>
              <a:t>-x 2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4096 Jul 12 00:00 VH1_version2</a:t>
            </a:r>
          </a:p>
          <a:p>
            <a:endParaRPr lang="en-US" sz="1200" dirty="0">
              <a:latin typeface="Courier New" pitchFamily="49" charset="0"/>
              <a:cs typeface="Courier New" pitchFamily="49" charset="0"/>
            </a:endParaRPr>
          </a:p>
          <a:p>
            <a:r>
              <a:rPr lang="en-US" sz="1200" dirty="0" err="1">
                <a:latin typeface="Courier New" pitchFamily="49" charset="0"/>
                <a:cs typeface="Courier New" pitchFamily="49" charset="0"/>
              </a:rPr>
              <a:t>additional_OpenACC_slides</a:t>
            </a:r>
            <a:r>
              <a:rPr lang="en-US" sz="1200" dirty="0">
                <a:latin typeface="Courier New" pitchFamily="49" charset="0"/>
                <a:cs typeface="Courier New" pitchFamily="49" charset="0"/>
              </a:rPr>
              <a:t>:</a:t>
            </a:r>
          </a:p>
          <a:p>
            <a:r>
              <a:rPr lang="en-US" sz="1200" dirty="0">
                <a:latin typeface="Courier New" pitchFamily="49" charset="0"/>
                <a:cs typeface="Courier New" pitchFamily="49" charset="0"/>
              </a:rPr>
              <a:t>total 16176</a:t>
            </a: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-r-- 1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817721 May 20 07:42 OpenACC-2.0-draft.pdf</a:t>
            </a: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-r-- 1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798783 Jul 11 10:04 P1_sample_code.pptx</a:t>
            </a: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-r-- 1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2167318 Jul 11 10:04 L9_interop_future.pptx</a:t>
            </a: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-r-- 1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836779 Jul 11 10:04 L8_porting_MG.pptx</a:t>
            </a: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-r-- 1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1568472 Jul 11 10:04 L7_parallel_himeno.pptx</a:t>
            </a: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-r-- 1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964370 Jul 11 10:04 L6_advanced_openacc.pptx</a:t>
            </a: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-r-- 1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560772 Jul 11 10:04 L5_Poznanovic_OpenACC-troubleshooting.pdf</a:t>
            </a: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-r-- 1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1421039 Jul 11 10:04 L4_scalar_himeno.pptx</a:t>
            </a: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-r-- 1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1036361 Jul 11 10:04 L3_intro_openacc.pptx</a:t>
            </a: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-r-- 1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807418 Jul 11 10:04 L2_using_cray_pe.pptx</a:t>
            </a: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-r-- 1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4648952 Jul 11 10:04 L1_intro.pptx</a:t>
            </a:r>
          </a:p>
          <a:p>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a:t>
            </a:r>
            <a:r>
              <a:rPr lang="en-US" sz="1200" dirty="0" err="1">
                <a:latin typeface="Courier New" pitchFamily="49" charset="0"/>
                <a:cs typeface="Courier New" pitchFamily="49" charset="0"/>
              </a:rPr>
              <a:t>rw</a:t>
            </a:r>
            <a:r>
              <a:rPr lang="en-US" sz="1200" dirty="0">
                <a:latin typeface="Courier New" pitchFamily="49" charset="0"/>
                <a:cs typeface="Courier New" pitchFamily="49" charset="0"/>
              </a:rPr>
              <a:t>-r-- 1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a:t>
            </a:r>
            <a:r>
              <a:rPr lang="en-US" sz="1200" dirty="0" err="1">
                <a:latin typeface="Courier New" pitchFamily="49" charset="0"/>
                <a:cs typeface="Courier New" pitchFamily="49" charset="0"/>
              </a:rPr>
              <a:t>levesque</a:t>
            </a:r>
            <a:r>
              <a:rPr lang="en-US" sz="1200" dirty="0">
                <a:latin typeface="Courier New" pitchFamily="49" charset="0"/>
                <a:cs typeface="Courier New" pitchFamily="49" charset="0"/>
              </a:rPr>
              <a:t>  848640 Jul 11 10:04 P3_openacc_mg.docx</a:t>
            </a:r>
          </a:p>
          <a:p>
            <a:endParaRPr lang="en-US" dirty="0"/>
          </a:p>
        </p:txBody>
      </p:sp>
    </p:spTree>
    <p:extLst>
      <p:ext uri="{BB962C8B-B14F-4D97-AF65-F5344CB8AC3E}">
        <p14:creationId xmlns:p14="http://schemas.microsoft.com/office/powerpoint/2010/main" val="23906676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jlarkin\AppData\Local\Microsoft\Windows\Temporary Internet Files\Content.IE5\XU4GMYAT\MC90020053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3" y="1295400"/>
            <a:ext cx="2779145" cy="43386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457200"/>
            <a:ext cx="7884548" cy="707886"/>
          </a:xfrm>
          <a:prstGeom prst="rect">
            <a:avLst/>
          </a:prstGeom>
          <a:noFill/>
        </p:spPr>
        <p:txBody>
          <a:bodyPr wrap="square" rtlCol="0">
            <a:spAutoFit/>
          </a:bodyPr>
          <a:lstStyle/>
          <a:p>
            <a:r>
              <a:rPr lang="en-US" sz="4000" dirty="0" smtClean="0">
                <a:solidFill>
                  <a:srgbClr val="FFFFFF"/>
                </a:solidFill>
              </a:rPr>
              <a:t>So you hire some help.</a:t>
            </a:r>
            <a:endParaRPr lang="en-US" sz="4000" dirty="0">
              <a:solidFill>
                <a:srgbClr val="FFFFFF"/>
              </a:solidFill>
            </a:endParaRPr>
          </a:p>
        </p:txBody>
      </p:sp>
      <p:sp>
        <p:nvSpPr>
          <p:cNvPr id="4" name="TextBox 3"/>
          <p:cNvSpPr txBox="1"/>
          <p:nvPr/>
        </p:nvSpPr>
        <p:spPr>
          <a:xfrm>
            <a:off x="399233" y="5441108"/>
            <a:ext cx="7162800" cy="1323439"/>
          </a:xfrm>
          <a:prstGeom prst="rect">
            <a:avLst/>
          </a:prstGeom>
          <a:noFill/>
        </p:spPr>
        <p:txBody>
          <a:bodyPr wrap="square" rtlCol="0">
            <a:spAutoFit/>
          </a:bodyPr>
          <a:lstStyle/>
          <a:p>
            <a:r>
              <a:rPr lang="en-US" sz="4000" dirty="0" smtClean="0">
                <a:solidFill>
                  <a:srgbClr val="FFFFFF"/>
                </a:solidFill>
              </a:rPr>
              <a:t>A well-organized team can paint nearly 4X faster.</a:t>
            </a:r>
            <a:endParaRPr lang="en-US" sz="4000" dirty="0">
              <a:solidFill>
                <a:srgbClr val="FFFFFF"/>
              </a:solidFill>
            </a:endParaRPr>
          </a:p>
        </p:txBody>
      </p:sp>
      <p:pic>
        <p:nvPicPr>
          <p:cNvPr id="17"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165086"/>
            <a:ext cx="1651406" cy="19403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4600" y="1165085"/>
            <a:ext cx="1651406" cy="194035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3200400"/>
            <a:ext cx="1651406" cy="19403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4600" y="3105443"/>
            <a:ext cx="1651406" cy="194035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C:\Users\jlarkin\AppData\Local\Microsoft\Windows\Temporary Internet Files\Content.IE5\A2UR2TYE\MC90044129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0" y="4359985"/>
            <a:ext cx="798086" cy="7980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C:\Users\jlarkin\AppData\Local\Microsoft\Windows\Temporary Internet Files\Content.IE5\A2UR2TYE\MC90044129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1590" y="4342671"/>
            <a:ext cx="798086" cy="7980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C:\Users\jlarkin\AppData\Local\Microsoft\Windows\Temporary Internet Files\Content.IE5\A2UR2TYE\MC90044129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00200" y="2307357"/>
            <a:ext cx="798086" cy="7980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jlarkin\AppData\Local\Microsoft\Windows\Temporary Internet Files\Content.IE5\A2UR2TYE\MC90044129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1590" y="2307357"/>
            <a:ext cx="798086" cy="798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754111"/>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jlarkin\AppData\Local\Microsoft\Windows\Temporary Internet Files\Content.IE5\XU4GMYAT\MC90020053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3" y="1295400"/>
            <a:ext cx="2779145" cy="43386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8600" y="325904"/>
            <a:ext cx="7543800" cy="1938992"/>
          </a:xfrm>
          <a:prstGeom prst="rect">
            <a:avLst/>
          </a:prstGeom>
          <a:noFill/>
        </p:spPr>
        <p:txBody>
          <a:bodyPr wrap="square" rtlCol="0">
            <a:spAutoFit/>
          </a:bodyPr>
          <a:lstStyle/>
          <a:p>
            <a:r>
              <a:rPr lang="en-US" sz="4000" dirty="0" smtClean="0">
                <a:solidFill>
                  <a:srgbClr val="FFFFFF"/>
                </a:solidFill>
              </a:rPr>
              <a:t>What if, instead of buying more paint cans and wider rollers, you hire even more painters?</a:t>
            </a:r>
            <a:endParaRPr lang="en-US" sz="4000" dirty="0">
              <a:solidFill>
                <a:srgbClr val="FFFFFF"/>
              </a:solidFill>
            </a:endParaRPr>
          </a:p>
        </p:txBody>
      </p:sp>
      <p:pic>
        <p:nvPicPr>
          <p:cNvPr id="17" name="Picture 3" descr="C:\Users\jlarkin\AppData\Local\Microsoft\Windows\Temporary Internet Files\Content.IE5\A2UR2TYE\MC90044129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890837"/>
            <a:ext cx="2743200" cy="27432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243667" y="5093382"/>
            <a:ext cx="1651406" cy="970180"/>
            <a:chOff x="1905000" y="4663857"/>
            <a:chExt cx="1651406" cy="970180"/>
          </a:xfrm>
        </p:grpSpPr>
        <p:pic>
          <p:nvPicPr>
            <p:cNvPr id="14" name="Picture 2" descr="C:\Users\jlarkin\AppData\Local\Microsoft\Windows\Temporary Internet Files\Content.IE5\A2UR2TYE\MC900349127[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jlarkin\AppData\Local\Microsoft\Windows\Temporary Internet Files\Content.IE5\A2UR2TYE\MC900349127[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2243667" y="4123202"/>
            <a:ext cx="1651406" cy="970180"/>
            <a:chOff x="1905000" y="4663857"/>
            <a:chExt cx="1651406" cy="970180"/>
          </a:xfrm>
        </p:grpSpPr>
        <p:pic>
          <p:nvPicPr>
            <p:cNvPr id="27" name="Picture 2" descr="C:\Users\jlarkin\AppData\Local\Microsoft\Windows\Temporary Internet Files\Content.IE5\A2UR2TYE\MC900349127[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Users\jlarkin\AppData\Local\Microsoft\Windows\Temporary Internet Files\Content.IE5\A2UR2TYE\MC900349127[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p:cNvGrpSpPr/>
          <p:nvPr/>
        </p:nvGrpSpPr>
        <p:grpSpPr>
          <a:xfrm>
            <a:off x="2243667" y="3178423"/>
            <a:ext cx="1651406" cy="970180"/>
            <a:chOff x="1905000" y="4663857"/>
            <a:chExt cx="1651406" cy="970180"/>
          </a:xfrm>
        </p:grpSpPr>
        <p:pic>
          <p:nvPicPr>
            <p:cNvPr id="30" name="Picture 2" descr="C:\Users\jlarkin\AppData\Local\Microsoft\Windows\Temporary Internet Files\Content.IE5\A2UR2TYE\MC900349127[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Users\jlarkin\AppData\Local\Microsoft\Windows\Temporary Internet Files\Content.IE5\A2UR2TYE\MC900349127[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p:cNvGrpSpPr/>
          <p:nvPr/>
        </p:nvGrpSpPr>
        <p:grpSpPr>
          <a:xfrm>
            <a:off x="2243667" y="2208243"/>
            <a:ext cx="1651406" cy="970180"/>
            <a:chOff x="1905000" y="4663857"/>
            <a:chExt cx="1651406" cy="970180"/>
          </a:xfrm>
        </p:grpSpPr>
        <p:pic>
          <p:nvPicPr>
            <p:cNvPr id="33" name="Picture 2" descr="C:\Users\jlarkin\AppData\Local\Microsoft\Windows\Temporary Internet Files\Content.IE5\A2UR2TYE\MC900349127[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Users\jlarkin\AppData\Local\Microsoft\Windows\Temporary Internet Files\Content.IE5\A2UR2TYE\MC900349127[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34853345"/>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325917"/>
            <a:ext cx="8382000" cy="707886"/>
          </a:xfrm>
          <a:prstGeom prst="rect">
            <a:avLst/>
          </a:prstGeom>
          <a:noFill/>
        </p:spPr>
        <p:txBody>
          <a:bodyPr wrap="square" rtlCol="0">
            <a:spAutoFit/>
          </a:bodyPr>
          <a:lstStyle/>
          <a:p>
            <a:r>
              <a:rPr lang="en-US" sz="4000" dirty="0" smtClean="0">
                <a:solidFill>
                  <a:srgbClr val="FFFFFF"/>
                </a:solidFill>
              </a:rPr>
              <a:t>Now each painter is slower, but… </a:t>
            </a:r>
            <a:endParaRPr lang="en-US" sz="4000" dirty="0">
              <a:solidFill>
                <a:srgbClr val="FFFFFF"/>
              </a:solidFill>
            </a:endParaRPr>
          </a:p>
        </p:txBody>
      </p:sp>
      <p:pic>
        <p:nvPicPr>
          <p:cNvPr id="17" name="Picture 3" descr="C:\Users\jlarkin\AppData\Local\Microsoft\Windows\Temporary Internet Files\Content.IE5\A2UR2TYE\MC90044129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90837"/>
            <a:ext cx="2743200" cy="27432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243667" y="2208243"/>
            <a:ext cx="1651406" cy="3855319"/>
            <a:chOff x="2243667" y="2208243"/>
            <a:chExt cx="1651406" cy="3855319"/>
          </a:xfrm>
        </p:grpSpPr>
        <p:grpSp>
          <p:nvGrpSpPr>
            <p:cNvPr id="12" name="Group 11"/>
            <p:cNvGrpSpPr/>
            <p:nvPr/>
          </p:nvGrpSpPr>
          <p:grpSpPr>
            <a:xfrm>
              <a:off x="2243667" y="5093382"/>
              <a:ext cx="1651406" cy="970180"/>
              <a:chOff x="1905000" y="4663857"/>
              <a:chExt cx="1651406" cy="970180"/>
            </a:xfrm>
          </p:grpSpPr>
          <p:pic>
            <p:nvPicPr>
              <p:cNvPr id="13"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2243667" y="4123202"/>
              <a:ext cx="1651406" cy="970180"/>
              <a:chOff x="1905000" y="4663857"/>
              <a:chExt cx="1651406" cy="970180"/>
            </a:xfrm>
          </p:grpSpPr>
          <p:pic>
            <p:nvPicPr>
              <p:cNvPr id="16"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2243667" y="3178423"/>
              <a:ext cx="1651406" cy="970180"/>
              <a:chOff x="1905000" y="4663857"/>
              <a:chExt cx="1651406" cy="970180"/>
            </a:xfrm>
          </p:grpSpPr>
          <p:pic>
            <p:nvPicPr>
              <p:cNvPr id="28"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2243667" y="2208243"/>
              <a:ext cx="1651406" cy="970180"/>
              <a:chOff x="1905000" y="4663857"/>
              <a:chExt cx="1651406" cy="970180"/>
            </a:xfrm>
          </p:grpSpPr>
          <p:pic>
            <p:nvPicPr>
              <p:cNvPr id="31"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984607739"/>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325904"/>
            <a:ext cx="8382000" cy="1938992"/>
          </a:xfrm>
          <a:prstGeom prst="rect">
            <a:avLst/>
          </a:prstGeom>
          <a:noFill/>
        </p:spPr>
        <p:txBody>
          <a:bodyPr wrap="square" rtlCol="0">
            <a:spAutoFit/>
          </a:bodyPr>
          <a:lstStyle/>
          <a:p>
            <a:r>
              <a:rPr lang="en-US" sz="4000" dirty="0" smtClean="0">
                <a:solidFill>
                  <a:srgbClr val="FFFFFF"/>
                </a:solidFill>
              </a:rPr>
              <a:t>If we have enough painters, there will always be someone painting, so this won’t matter.</a:t>
            </a:r>
            <a:endParaRPr lang="en-US" sz="4000" dirty="0">
              <a:solidFill>
                <a:srgbClr val="FFFFFF"/>
              </a:solidFill>
            </a:endParaRPr>
          </a:p>
        </p:txBody>
      </p:sp>
      <p:pic>
        <p:nvPicPr>
          <p:cNvPr id="17" name="Picture 3" descr="C:\Users\jlarkin\AppData\Local\Microsoft\Windows\Temporary Internet Files\Content.IE5\A2UR2TYE\MC90044129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90837"/>
            <a:ext cx="2743200" cy="2743200"/>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p:cNvGrpSpPr/>
          <p:nvPr/>
        </p:nvGrpSpPr>
        <p:grpSpPr>
          <a:xfrm>
            <a:off x="2243667" y="2264894"/>
            <a:ext cx="1651406" cy="3855319"/>
            <a:chOff x="2243667" y="2208243"/>
            <a:chExt cx="1651406" cy="3855319"/>
          </a:xfrm>
        </p:grpSpPr>
        <p:grpSp>
          <p:nvGrpSpPr>
            <p:cNvPr id="78" name="Group 77"/>
            <p:cNvGrpSpPr/>
            <p:nvPr/>
          </p:nvGrpSpPr>
          <p:grpSpPr>
            <a:xfrm>
              <a:off x="2243667" y="5093382"/>
              <a:ext cx="1651406" cy="970180"/>
              <a:chOff x="1905000" y="4663857"/>
              <a:chExt cx="1651406" cy="970180"/>
            </a:xfrm>
          </p:grpSpPr>
          <p:pic>
            <p:nvPicPr>
              <p:cNvPr id="88"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p:cNvGrpSpPr/>
            <p:nvPr/>
          </p:nvGrpSpPr>
          <p:grpSpPr>
            <a:xfrm>
              <a:off x="2243667" y="4123202"/>
              <a:ext cx="1651406" cy="970180"/>
              <a:chOff x="1905000" y="4663857"/>
              <a:chExt cx="1651406" cy="970180"/>
            </a:xfrm>
          </p:grpSpPr>
          <p:pic>
            <p:nvPicPr>
              <p:cNvPr id="86"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a:off x="2243667" y="3178423"/>
              <a:ext cx="1651406" cy="970180"/>
              <a:chOff x="1905000" y="4663857"/>
              <a:chExt cx="1651406" cy="970180"/>
            </a:xfrm>
          </p:grpSpPr>
          <p:pic>
            <p:nvPicPr>
              <p:cNvPr id="84"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p:cNvGrpSpPr/>
            <p:nvPr/>
          </p:nvGrpSpPr>
          <p:grpSpPr>
            <a:xfrm>
              <a:off x="2243667" y="2208243"/>
              <a:ext cx="1651406" cy="970180"/>
              <a:chOff x="1905000" y="4663857"/>
              <a:chExt cx="1651406" cy="970180"/>
            </a:xfrm>
          </p:grpSpPr>
          <p:pic>
            <p:nvPicPr>
              <p:cNvPr id="82"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90" name="Group 89"/>
          <p:cNvGrpSpPr/>
          <p:nvPr/>
        </p:nvGrpSpPr>
        <p:grpSpPr>
          <a:xfrm>
            <a:off x="3912006" y="2264896"/>
            <a:ext cx="1651406" cy="3855319"/>
            <a:chOff x="2243667" y="2208243"/>
            <a:chExt cx="1651406" cy="3855319"/>
          </a:xfrm>
        </p:grpSpPr>
        <p:grpSp>
          <p:nvGrpSpPr>
            <p:cNvPr id="91" name="Group 90"/>
            <p:cNvGrpSpPr/>
            <p:nvPr/>
          </p:nvGrpSpPr>
          <p:grpSpPr>
            <a:xfrm>
              <a:off x="2243667" y="5093382"/>
              <a:ext cx="1651406" cy="970180"/>
              <a:chOff x="1905000" y="4663857"/>
              <a:chExt cx="1651406" cy="970180"/>
            </a:xfrm>
          </p:grpSpPr>
          <p:pic>
            <p:nvPicPr>
              <p:cNvPr id="101"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oup 91"/>
            <p:cNvGrpSpPr/>
            <p:nvPr/>
          </p:nvGrpSpPr>
          <p:grpSpPr>
            <a:xfrm>
              <a:off x="2243667" y="4123202"/>
              <a:ext cx="1651406" cy="970180"/>
              <a:chOff x="1905000" y="4663857"/>
              <a:chExt cx="1651406" cy="970180"/>
            </a:xfrm>
          </p:grpSpPr>
          <p:pic>
            <p:nvPicPr>
              <p:cNvPr id="99"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p:cNvGrpSpPr/>
            <p:nvPr/>
          </p:nvGrpSpPr>
          <p:grpSpPr>
            <a:xfrm>
              <a:off x="2243667" y="3178423"/>
              <a:ext cx="1651406" cy="970180"/>
              <a:chOff x="1905000" y="4663857"/>
              <a:chExt cx="1651406" cy="970180"/>
            </a:xfrm>
          </p:grpSpPr>
          <p:pic>
            <p:nvPicPr>
              <p:cNvPr id="97"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4" name="Group 93"/>
            <p:cNvGrpSpPr/>
            <p:nvPr/>
          </p:nvGrpSpPr>
          <p:grpSpPr>
            <a:xfrm>
              <a:off x="2243667" y="2208243"/>
              <a:ext cx="1651406" cy="970180"/>
              <a:chOff x="1905000" y="4663857"/>
              <a:chExt cx="1651406" cy="970180"/>
            </a:xfrm>
          </p:grpSpPr>
          <p:pic>
            <p:nvPicPr>
              <p:cNvPr id="95"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3" name="Group 102"/>
          <p:cNvGrpSpPr/>
          <p:nvPr/>
        </p:nvGrpSpPr>
        <p:grpSpPr>
          <a:xfrm>
            <a:off x="5486400" y="2264895"/>
            <a:ext cx="1651406" cy="3855319"/>
            <a:chOff x="2243667" y="2208243"/>
            <a:chExt cx="1651406" cy="3855319"/>
          </a:xfrm>
        </p:grpSpPr>
        <p:grpSp>
          <p:nvGrpSpPr>
            <p:cNvPr id="104" name="Group 103"/>
            <p:cNvGrpSpPr/>
            <p:nvPr/>
          </p:nvGrpSpPr>
          <p:grpSpPr>
            <a:xfrm>
              <a:off x="2243667" y="5093382"/>
              <a:ext cx="1651406" cy="970180"/>
              <a:chOff x="1905000" y="4663857"/>
              <a:chExt cx="1651406" cy="970180"/>
            </a:xfrm>
          </p:grpSpPr>
          <p:pic>
            <p:nvPicPr>
              <p:cNvPr id="114"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 name="Group 104"/>
            <p:cNvGrpSpPr/>
            <p:nvPr/>
          </p:nvGrpSpPr>
          <p:grpSpPr>
            <a:xfrm>
              <a:off x="2243667" y="4123202"/>
              <a:ext cx="1651406" cy="970180"/>
              <a:chOff x="1905000" y="4663857"/>
              <a:chExt cx="1651406" cy="970180"/>
            </a:xfrm>
          </p:grpSpPr>
          <p:pic>
            <p:nvPicPr>
              <p:cNvPr id="112"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 name="Group 105"/>
            <p:cNvGrpSpPr/>
            <p:nvPr/>
          </p:nvGrpSpPr>
          <p:grpSpPr>
            <a:xfrm>
              <a:off x="2243667" y="3178423"/>
              <a:ext cx="1651406" cy="970180"/>
              <a:chOff x="1905000" y="4663857"/>
              <a:chExt cx="1651406" cy="970180"/>
            </a:xfrm>
          </p:grpSpPr>
          <p:pic>
            <p:nvPicPr>
              <p:cNvPr id="110"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7" name="Group 106"/>
            <p:cNvGrpSpPr/>
            <p:nvPr/>
          </p:nvGrpSpPr>
          <p:grpSpPr>
            <a:xfrm>
              <a:off x="2243667" y="2208243"/>
              <a:ext cx="1651406" cy="970180"/>
              <a:chOff x="1905000" y="4663857"/>
              <a:chExt cx="1651406" cy="970180"/>
            </a:xfrm>
          </p:grpSpPr>
          <p:pic>
            <p:nvPicPr>
              <p:cNvPr id="108"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6" name="Group 115"/>
          <p:cNvGrpSpPr/>
          <p:nvPr/>
        </p:nvGrpSpPr>
        <p:grpSpPr>
          <a:xfrm>
            <a:off x="7137806" y="2220942"/>
            <a:ext cx="1651406" cy="3855319"/>
            <a:chOff x="2243667" y="2208243"/>
            <a:chExt cx="1651406" cy="3855319"/>
          </a:xfrm>
        </p:grpSpPr>
        <p:grpSp>
          <p:nvGrpSpPr>
            <p:cNvPr id="117" name="Group 116"/>
            <p:cNvGrpSpPr/>
            <p:nvPr/>
          </p:nvGrpSpPr>
          <p:grpSpPr>
            <a:xfrm>
              <a:off x="2243667" y="5093382"/>
              <a:ext cx="1651406" cy="970180"/>
              <a:chOff x="1905000" y="4663857"/>
              <a:chExt cx="1651406" cy="970180"/>
            </a:xfrm>
          </p:grpSpPr>
          <p:pic>
            <p:nvPicPr>
              <p:cNvPr id="127"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p:cNvGrpSpPr/>
            <p:nvPr/>
          </p:nvGrpSpPr>
          <p:grpSpPr>
            <a:xfrm>
              <a:off x="2243667" y="4123202"/>
              <a:ext cx="1651406" cy="970180"/>
              <a:chOff x="1905000" y="4663857"/>
              <a:chExt cx="1651406" cy="970180"/>
            </a:xfrm>
          </p:grpSpPr>
          <p:pic>
            <p:nvPicPr>
              <p:cNvPr id="125"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2243667" y="3178423"/>
              <a:ext cx="1651406" cy="970180"/>
              <a:chOff x="1905000" y="4663857"/>
              <a:chExt cx="1651406" cy="970180"/>
            </a:xfrm>
          </p:grpSpPr>
          <p:pic>
            <p:nvPicPr>
              <p:cNvPr id="123"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Group 119"/>
            <p:cNvGrpSpPr/>
            <p:nvPr/>
          </p:nvGrpSpPr>
          <p:grpSpPr>
            <a:xfrm>
              <a:off x="2243667" y="2208243"/>
              <a:ext cx="1651406" cy="970180"/>
              <a:chOff x="1905000" y="4663857"/>
              <a:chExt cx="1651406" cy="970180"/>
            </a:xfrm>
          </p:grpSpPr>
          <p:pic>
            <p:nvPicPr>
              <p:cNvPr id="121"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4663858"/>
                <a:ext cx="825703" cy="970179"/>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C:\Users\jlarkin\AppData\Local\Microsoft\Windows\Temporary Internet Files\Content.IE5\A2UR2TYE\MC900349127[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30703" y="4663857"/>
                <a:ext cx="825703" cy="970179"/>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94182678"/>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Thread Performance vs. Throughput</a:t>
            </a:r>
            <a:endParaRPr lang="en-US" dirty="0"/>
          </a:p>
        </p:txBody>
      </p:sp>
      <p:sp>
        <p:nvSpPr>
          <p:cNvPr id="4" name="Content Placeholder 3"/>
          <p:cNvSpPr>
            <a:spLocks noGrp="1"/>
          </p:cNvSpPr>
          <p:nvPr>
            <p:ph sz="half" idx="1"/>
          </p:nvPr>
        </p:nvSpPr>
        <p:spPr/>
        <p:txBody>
          <a:bodyPr/>
          <a:lstStyle/>
          <a:p>
            <a:r>
              <a:rPr lang="en-US" dirty="0" smtClean="0"/>
              <a:t>CPUs optimize for maximum performance from each thread.</a:t>
            </a:r>
          </a:p>
          <a:p>
            <a:pPr lvl="1"/>
            <a:r>
              <a:rPr lang="en-US" dirty="0" smtClean="0"/>
              <a:t>Fast clocks</a:t>
            </a:r>
          </a:p>
          <a:p>
            <a:pPr lvl="1"/>
            <a:r>
              <a:rPr lang="en-US" dirty="0" smtClean="0"/>
              <a:t>Big caches</a:t>
            </a:r>
            <a:endParaRPr lang="en-US" dirty="0"/>
          </a:p>
        </p:txBody>
      </p:sp>
      <p:sp>
        <p:nvSpPr>
          <p:cNvPr id="5" name="Content Placeholder 4"/>
          <p:cNvSpPr>
            <a:spLocks noGrp="1"/>
          </p:cNvSpPr>
          <p:nvPr>
            <p:ph sz="half" idx="2"/>
          </p:nvPr>
        </p:nvSpPr>
        <p:spPr/>
        <p:txBody>
          <a:bodyPr/>
          <a:lstStyle/>
          <a:p>
            <a:r>
              <a:rPr lang="en-US" dirty="0" smtClean="0"/>
              <a:t>GPUs optimize for maximum throughput.</a:t>
            </a:r>
          </a:p>
          <a:p>
            <a:pPr lvl="1"/>
            <a:r>
              <a:rPr lang="en-US" dirty="0" smtClean="0"/>
              <a:t>Slower threads and smaller caches</a:t>
            </a:r>
          </a:p>
          <a:p>
            <a:pPr lvl="1"/>
            <a:r>
              <a:rPr lang="en-US" dirty="0" smtClean="0"/>
              <a:t>Lots of threads active at once.</a:t>
            </a:r>
            <a:endParaRPr lang="en-US" dirty="0"/>
          </a:p>
        </p:txBody>
      </p:sp>
      <p:pic>
        <p:nvPicPr>
          <p:cNvPr id="22" name="Picture 2" descr="C:\Users\jlarkin\AppData\Local\Microsoft\Windows\Temporary Internet Files\Content.IE5\A2UR2TYE\MC90034912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4038600"/>
            <a:ext cx="1651406" cy="194035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5181600" y="4038600"/>
            <a:ext cx="3302812" cy="970178"/>
            <a:chOff x="5029200" y="4038600"/>
            <a:chExt cx="3302812" cy="970178"/>
          </a:xfrm>
        </p:grpSpPr>
        <p:pic>
          <p:nvPicPr>
            <p:cNvPr id="23" name="Picture 2" descr="C:\Users\jlarkin\AppData\Local\Microsoft\Windows\Temporary Internet Files\Content.IE5\A2UR2TYE\MC90034912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4038600"/>
              <a:ext cx="825703" cy="97017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Users\jlarkin\AppData\Local\Microsoft\Windows\Temporary Internet Files\Content.IE5\A2UR2TYE\MC90034912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4903" y="4038600"/>
              <a:ext cx="825703" cy="9701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C:\Users\jlarkin\AppData\Local\Microsoft\Windows\Temporary Internet Files\Content.IE5\A2UR2TYE\MC90034912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0606" y="4038600"/>
              <a:ext cx="825703" cy="97017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Users\jlarkin\AppData\Local\Microsoft\Windows\Temporary Internet Files\Content.IE5\A2UR2TYE\MC90034912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6309" y="4038600"/>
              <a:ext cx="825703" cy="9701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p:cNvGrpSpPr/>
          <p:nvPr/>
        </p:nvGrpSpPr>
        <p:grpSpPr>
          <a:xfrm>
            <a:off x="5181600" y="5008779"/>
            <a:ext cx="3302812" cy="970178"/>
            <a:chOff x="5029200" y="4038600"/>
            <a:chExt cx="3302812" cy="970178"/>
          </a:xfrm>
        </p:grpSpPr>
        <p:pic>
          <p:nvPicPr>
            <p:cNvPr id="28" name="Picture 2" descr="C:\Users\jlarkin\AppData\Local\Microsoft\Windows\Temporary Internet Files\Content.IE5\A2UR2TYE\MC90034912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4038600"/>
              <a:ext cx="825703" cy="97017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Users\jlarkin\AppData\Local\Microsoft\Windows\Temporary Internet Files\Content.IE5\A2UR2TYE\MC90034912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4903" y="4038600"/>
              <a:ext cx="825703" cy="9701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Users\jlarkin\AppData\Local\Microsoft\Windows\Temporary Internet Files\Content.IE5\A2UR2TYE\MC90034912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0606" y="4038600"/>
              <a:ext cx="825703" cy="97017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Users\jlarkin\AppData\Local\Microsoft\Windows\Temporary Internet Files\Content.IE5\A2UR2TYE\MC900349127[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6309" y="4038600"/>
              <a:ext cx="825703" cy="9701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39299506"/>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Glossary</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614314490"/>
              </p:ext>
            </p:extLst>
          </p:nvPr>
        </p:nvGraphicFramePr>
        <p:xfrm>
          <a:off x="381000" y="2438400"/>
          <a:ext cx="8229600" cy="2286000"/>
        </p:xfrm>
        <a:graphic>
          <a:graphicData uri="http://schemas.openxmlformats.org/drawingml/2006/table">
            <a:tbl>
              <a:tblPr firstRow="1" bandRow="1">
                <a:tableStyleId>{5C22544A-7EE6-4342-B048-85BDC9FD1C3A}</a:tableStyleId>
              </a:tblPr>
              <a:tblGrid>
                <a:gridCol w="2743200"/>
                <a:gridCol w="2743200"/>
                <a:gridCol w="2743200"/>
              </a:tblGrid>
              <a:tr h="457200">
                <a:tc>
                  <a:txBody>
                    <a:bodyPr/>
                    <a:lstStyle/>
                    <a:p>
                      <a:r>
                        <a:rPr lang="en-US" sz="2400" dirty="0" smtClean="0"/>
                        <a:t>Example</a:t>
                      </a:r>
                      <a:endParaRPr lang="en-US" sz="2400" dirty="0"/>
                    </a:p>
                  </a:txBody>
                  <a:tcPr/>
                </a:tc>
                <a:tc>
                  <a:txBody>
                    <a:bodyPr/>
                    <a:lstStyle/>
                    <a:p>
                      <a:r>
                        <a:rPr lang="en-US" sz="2400" dirty="0" smtClean="0"/>
                        <a:t>CUDA</a:t>
                      </a:r>
                      <a:endParaRPr lang="en-US" sz="2400" dirty="0"/>
                    </a:p>
                  </a:txBody>
                  <a:tcPr/>
                </a:tc>
                <a:tc>
                  <a:txBody>
                    <a:bodyPr/>
                    <a:lstStyle/>
                    <a:p>
                      <a:r>
                        <a:rPr lang="en-US" sz="2400" dirty="0" smtClean="0"/>
                        <a:t>OpenACC</a:t>
                      </a:r>
                      <a:endParaRPr lang="en-US" sz="2400" dirty="0"/>
                    </a:p>
                  </a:txBody>
                  <a:tcPr/>
                </a:tc>
              </a:tr>
              <a:tr h="457200">
                <a:tc>
                  <a:txBody>
                    <a:bodyPr/>
                    <a:lstStyle/>
                    <a:p>
                      <a:r>
                        <a:rPr lang="en-US" sz="2400" dirty="0" smtClean="0">
                          <a:solidFill>
                            <a:schemeClr val="bg1"/>
                          </a:solidFill>
                        </a:rPr>
                        <a:t>Painter</a:t>
                      </a:r>
                      <a:endParaRPr lang="en-US" sz="2400" dirty="0">
                        <a:solidFill>
                          <a:schemeClr val="bg1"/>
                        </a:solidFill>
                      </a:endParaRPr>
                    </a:p>
                  </a:txBody>
                  <a:tcPr/>
                </a:tc>
                <a:tc>
                  <a:txBody>
                    <a:bodyPr/>
                    <a:lstStyle/>
                    <a:p>
                      <a:r>
                        <a:rPr lang="en-US" sz="2400" dirty="0" smtClean="0">
                          <a:solidFill>
                            <a:schemeClr val="bg1"/>
                          </a:solidFill>
                        </a:rPr>
                        <a:t>Thread</a:t>
                      </a:r>
                      <a:endParaRPr lang="en-US" sz="2400" dirty="0">
                        <a:solidFill>
                          <a:schemeClr val="bg1"/>
                        </a:solidFill>
                      </a:endParaRPr>
                    </a:p>
                  </a:txBody>
                  <a:tcPr/>
                </a:tc>
                <a:tc>
                  <a:txBody>
                    <a:bodyPr/>
                    <a:lstStyle/>
                    <a:p>
                      <a:r>
                        <a:rPr lang="en-US" sz="2400" dirty="0" smtClean="0">
                          <a:solidFill>
                            <a:schemeClr val="bg1"/>
                          </a:solidFill>
                        </a:rPr>
                        <a:t>Worker</a:t>
                      </a:r>
                      <a:endParaRPr lang="en-US" sz="2400" dirty="0">
                        <a:solidFill>
                          <a:schemeClr val="bg1"/>
                        </a:solidFill>
                      </a:endParaRPr>
                    </a:p>
                  </a:txBody>
                  <a:tcPr/>
                </a:tc>
              </a:tr>
              <a:tr h="457200">
                <a:tc>
                  <a:txBody>
                    <a:bodyPr/>
                    <a:lstStyle/>
                    <a:p>
                      <a:r>
                        <a:rPr lang="en-US" sz="2400" dirty="0" smtClean="0">
                          <a:solidFill>
                            <a:schemeClr val="bg1"/>
                          </a:solidFill>
                        </a:rPr>
                        <a:t>Group</a:t>
                      </a:r>
                      <a:r>
                        <a:rPr lang="en-US" sz="2400" baseline="0" dirty="0" smtClean="0">
                          <a:solidFill>
                            <a:schemeClr val="bg1"/>
                          </a:solidFill>
                        </a:rPr>
                        <a:t> of Painters</a:t>
                      </a:r>
                      <a:endParaRPr lang="en-US" sz="2400" dirty="0">
                        <a:solidFill>
                          <a:schemeClr val="bg1"/>
                        </a:solidFill>
                      </a:endParaRPr>
                    </a:p>
                  </a:txBody>
                  <a:tcPr/>
                </a:tc>
                <a:tc>
                  <a:txBody>
                    <a:bodyPr/>
                    <a:lstStyle/>
                    <a:p>
                      <a:r>
                        <a:rPr lang="en-US" sz="2400" dirty="0" smtClean="0">
                          <a:solidFill>
                            <a:schemeClr val="bg1"/>
                          </a:solidFill>
                        </a:rPr>
                        <a:t>Thread Block</a:t>
                      </a:r>
                      <a:endParaRPr lang="en-US" sz="2400" dirty="0">
                        <a:solidFill>
                          <a:schemeClr val="bg1"/>
                        </a:solidFill>
                      </a:endParaRPr>
                    </a:p>
                  </a:txBody>
                  <a:tcPr/>
                </a:tc>
                <a:tc>
                  <a:txBody>
                    <a:bodyPr/>
                    <a:lstStyle/>
                    <a:p>
                      <a:r>
                        <a:rPr lang="en-US" sz="2400" dirty="0" smtClean="0">
                          <a:solidFill>
                            <a:schemeClr val="bg1"/>
                          </a:solidFill>
                        </a:rPr>
                        <a:t>Gang</a:t>
                      </a:r>
                      <a:endParaRPr lang="en-US" sz="2400" dirty="0">
                        <a:solidFill>
                          <a:schemeClr val="bg1"/>
                        </a:solidFill>
                      </a:endParaRPr>
                    </a:p>
                  </a:txBody>
                  <a:tcPr/>
                </a:tc>
              </a:tr>
              <a:tr h="457200">
                <a:tc>
                  <a:txBody>
                    <a:bodyPr/>
                    <a:lstStyle/>
                    <a:p>
                      <a:r>
                        <a:rPr lang="en-US" sz="2400" dirty="0" smtClean="0">
                          <a:solidFill>
                            <a:schemeClr val="bg1"/>
                          </a:solidFill>
                        </a:rPr>
                        <a:t>Width</a:t>
                      </a:r>
                      <a:r>
                        <a:rPr lang="en-US" sz="2400" baseline="0" dirty="0" smtClean="0">
                          <a:solidFill>
                            <a:schemeClr val="bg1"/>
                          </a:solidFill>
                        </a:rPr>
                        <a:t> of Roller</a:t>
                      </a:r>
                      <a:endParaRPr lang="en-US" sz="2400" dirty="0">
                        <a:solidFill>
                          <a:schemeClr val="bg1"/>
                        </a:solidFill>
                      </a:endParaRPr>
                    </a:p>
                  </a:txBody>
                  <a:tcPr/>
                </a:tc>
                <a:tc>
                  <a:txBody>
                    <a:bodyPr/>
                    <a:lstStyle/>
                    <a:p>
                      <a:r>
                        <a:rPr lang="en-US" sz="2400" dirty="0" smtClean="0">
                          <a:solidFill>
                            <a:schemeClr val="bg1"/>
                          </a:solidFill>
                        </a:rPr>
                        <a:t>Warp (always 32)</a:t>
                      </a:r>
                      <a:endParaRPr lang="en-US" sz="2400" dirty="0">
                        <a:solidFill>
                          <a:schemeClr val="bg1"/>
                        </a:solidFill>
                      </a:endParaRPr>
                    </a:p>
                  </a:txBody>
                  <a:tcPr/>
                </a:tc>
                <a:tc>
                  <a:txBody>
                    <a:bodyPr/>
                    <a:lstStyle/>
                    <a:p>
                      <a:r>
                        <a:rPr lang="en-US" sz="2400" dirty="0" smtClean="0">
                          <a:solidFill>
                            <a:schemeClr val="bg1"/>
                          </a:solidFill>
                        </a:rPr>
                        <a:t>Vector</a:t>
                      </a:r>
                      <a:endParaRPr lang="en-US" sz="2400" dirty="0">
                        <a:solidFill>
                          <a:schemeClr val="bg1"/>
                        </a:solidFill>
                      </a:endParaRPr>
                    </a:p>
                  </a:txBody>
                  <a:tcPr/>
                </a:tc>
              </a:tr>
              <a:tr h="457200">
                <a:tc>
                  <a:txBody>
                    <a:bodyPr/>
                    <a:lstStyle/>
                    <a:p>
                      <a:r>
                        <a:rPr lang="en-US" sz="2400" dirty="0" smtClean="0">
                          <a:solidFill>
                            <a:schemeClr val="bg1"/>
                          </a:solidFill>
                        </a:rPr>
                        <a:t>Total area to paint</a:t>
                      </a:r>
                      <a:endParaRPr lang="en-US" sz="2400" dirty="0">
                        <a:solidFill>
                          <a:schemeClr val="bg1"/>
                        </a:solidFill>
                      </a:endParaRPr>
                    </a:p>
                  </a:txBody>
                  <a:tcPr/>
                </a:tc>
                <a:tc>
                  <a:txBody>
                    <a:bodyPr/>
                    <a:lstStyle/>
                    <a:p>
                      <a:r>
                        <a:rPr lang="en-US" sz="2400" dirty="0" smtClean="0">
                          <a:solidFill>
                            <a:schemeClr val="bg1"/>
                          </a:solidFill>
                        </a:rPr>
                        <a:t>Grid</a:t>
                      </a:r>
                      <a:endParaRPr lang="en-US" sz="2400" dirty="0">
                        <a:solidFill>
                          <a:schemeClr val="bg1"/>
                        </a:solidFill>
                      </a:endParaRPr>
                    </a:p>
                  </a:txBody>
                  <a:tcPr/>
                </a:tc>
                <a:tc>
                  <a:txBody>
                    <a:bodyPr/>
                    <a:lstStyle/>
                    <a:p>
                      <a:r>
                        <a:rPr lang="en-US" sz="2400" dirty="0" smtClean="0">
                          <a:solidFill>
                            <a:schemeClr val="bg1"/>
                          </a:solidFill>
                        </a:rPr>
                        <a:t>Number of Gangs</a:t>
                      </a:r>
                      <a:endParaRPr lang="en-US" sz="2400" dirty="0">
                        <a:solidFill>
                          <a:schemeClr val="bg1"/>
                        </a:solidFill>
                      </a:endParaRPr>
                    </a:p>
                  </a:txBody>
                  <a:tcPr/>
                </a:tc>
              </a:tr>
            </a:tbl>
          </a:graphicData>
        </a:graphic>
      </p:graphicFrame>
      <p:sp>
        <p:nvSpPr>
          <p:cNvPr id="5" name="TextBox 4"/>
          <p:cNvSpPr txBox="1"/>
          <p:nvPr/>
        </p:nvSpPr>
        <p:spPr>
          <a:xfrm>
            <a:off x="304800" y="1219210"/>
            <a:ext cx="8305800" cy="830997"/>
          </a:xfrm>
          <a:prstGeom prst="rect">
            <a:avLst/>
          </a:prstGeom>
          <a:noFill/>
        </p:spPr>
        <p:txBody>
          <a:bodyPr wrap="square" rtlCol="0">
            <a:spAutoFit/>
          </a:bodyPr>
          <a:lstStyle/>
          <a:p>
            <a:r>
              <a:rPr lang="en-US" sz="2400" dirty="0" smtClean="0">
                <a:solidFill>
                  <a:srgbClr val="FFFFFF"/>
                </a:solidFill>
              </a:rPr>
              <a:t>You’ll hear these terms throughout the rest of this talk, so let’s relate them to the example.</a:t>
            </a:r>
            <a:endParaRPr lang="en-US" sz="2400" dirty="0">
              <a:solidFill>
                <a:srgbClr val="FFFFFF"/>
              </a:solidFill>
            </a:endParaRPr>
          </a:p>
        </p:txBody>
      </p:sp>
    </p:spTree>
    <p:extLst>
      <p:ext uri="{BB962C8B-B14F-4D97-AF65-F5344CB8AC3E}">
        <p14:creationId xmlns:p14="http://schemas.microsoft.com/office/powerpoint/2010/main" val="3737373657"/>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a:t>
            </a:r>
            <a:endParaRPr lang="en-US" dirty="0"/>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28601" y="1295400"/>
            <a:ext cx="8709025" cy="4876800"/>
          </a:xfrm>
        </p:spPr>
      </p:pic>
      <p:sp>
        <p:nvSpPr>
          <p:cNvPr id="6" name="Curved Up Arrow 5"/>
          <p:cNvSpPr/>
          <p:nvPr/>
        </p:nvSpPr>
        <p:spPr>
          <a:xfrm rot="11016860">
            <a:off x="778425" y="3034423"/>
            <a:ext cx="5211563" cy="58695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9858" y="3294763"/>
            <a:ext cx="866896" cy="657317"/>
          </a:xfrm>
          <a:prstGeom prst="rect">
            <a:avLst/>
          </a:prstGeom>
        </p:spPr>
      </p:pic>
      <p:sp>
        <p:nvSpPr>
          <p:cNvPr id="8" name="AutoShape 4" descr="CUG 2013 Banner"/>
          <p:cNvSpPr>
            <a:spLocks noChangeAspect="1" noChangeArrowheads="1"/>
          </p:cNvSpPr>
          <p:nvPr/>
        </p:nvSpPr>
        <p:spPr bwMode="auto">
          <a:xfrm>
            <a:off x="155577" y="-800100"/>
            <a:ext cx="1666875" cy="16668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4" y="3606705"/>
            <a:ext cx="904059" cy="628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95789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Latency vs. Throughput</a:t>
            </a:r>
            <a:endParaRPr lang="en-US" dirty="0"/>
          </a:p>
        </p:txBody>
      </p:sp>
      <p:pic>
        <p:nvPicPr>
          <p:cNvPr id="4098" name="Picture 2" descr="C:\Users\jlarkin\AppData\Local\Microsoft\Windows\Temporary Internet Files\Content.IE5\6UTI3UR6\MC900384016[1].wmf"/>
          <p:cNvPicPr>
            <a:picLocks noGrp="1" noChangeAspect="1" noChangeArrowheads="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bwMode="auto">
          <a:xfrm>
            <a:off x="6461140" y="2133600"/>
            <a:ext cx="2682875" cy="1371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0496" y="1981200"/>
            <a:ext cx="866896" cy="657317"/>
          </a:xfrm>
          <a:prstGeom prst="rect">
            <a:avLst/>
          </a:prstGeom>
        </p:spPr>
      </p:pic>
      <p:pic>
        <p:nvPicPr>
          <p:cNvPr id="4099" name="Picture 3" descr="C:\Users\jlarkin\AppData\Local\Microsoft\Windows\Temporary Internet Files\Content.IE5\A2UR2TYE\MC90038975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5638813" y="3962400"/>
            <a:ext cx="3129229" cy="2286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4343400"/>
            <a:ext cx="866896" cy="657317"/>
          </a:xfrm>
          <a:prstGeom prst="rect">
            <a:avLst/>
          </a:prstGeom>
        </p:spPr>
      </p:pic>
      <p:sp>
        <p:nvSpPr>
          <p:cNvPr id="4" name="TextBox 3"/>
          <p:cNvSpPr txBox="1"/>
          <p:nvPr/>
        </p:nvSpPr>
        <p:spPr>
          <a:xfrm>
            <a:off x="533400" y="1752600"/>
            <a:ext cx="4953000" cy="1292662"/>
          </a:xfrm>
          <a:prstGeom prst="rect">
            <a:avLst/>
          </a:prstGeom>
          <a:noFill/>
        </p:spPr>
        <p:txBody>
          <a:bodyPr wrap="square" rtlCol="0">
            <a:spAutoFit/>
          </a:bodyPr>
          <a:lstStyle/>
          <a:p>
            <a:r>
              <a:rPr lang="en-US" sz="2400" b="1" u="sng" dirty="0" smtClean="0">
                <a:solidFill>
                  <a:srgbClr val="FFFFFF"/>
                </a:solidFill>
              </a:rPr>
              <a:t>F-22 </a:t>
            </a:r>
            <a:r>
              <a:rPr lang="en-US" sz="2400" b="1" u="sng" dirty="0" err="1" smtClean="0">
                <a:solidFill>
                  <a:srgbClr val="FFFFFF"/>
                </a:solidFill>
              </a:rPr>
              <a:t>Rapter</a:t>
            </a:r>
            <a:endParaRPr lang="en-US" sz="2400" b="1" u="sng" dirty="0" smtClean="0">
              <a:solidFill>
                <a:srgbClr val="FFFFFF"/>
              </a:solidFill>
            </a:endParaRPr>
          </a:p>
          <a:p>
            <a:pPr marL="285750" indent="-285750">
              <a:buFont typeface="Arial" pitchFamily="34" charset="0"/>
              <a:buChar char="•"/>
            </a:pPr>
            <a:r>
              <a:rPr lang="en-US" dirty="0" smtClean="0">
                <a:solidFill>
                  <a:srgbClr val="FFFFFF"/>
                </a:solidFill>
              </a:rPr>
              <a:t>1500 mph</a:t>
            </a:r>
          </a:p>
          <a:p>
            <a:pPr marL="285750" indent="-285750">
              <a:buFont typeface="Arial" pitchFamily="34" charset="0"/>
              <a:buChar char="•"/>
            </a:pPr>
            <a:r>
              <a:rPr lang="en-US" dirty="0" smtClean="0">
                <a:solidFill>
                  <a:srgbClr val="FFFFFF"/>
                </a:solidFill>
              </a:rPr>
              <a:t>Knoxville to San Francisco in 1:25</a:t>
            </a:r>
          </a:p>
          <a:p>
            <a:pPr marL="285750" indent="-285750">
              <a:buFont typeface="Arial" pitchFamily="34" charset="0"/>
              <a:buChar char="•"/>
            </a:pPr>
            <a:r>
              <a:rPr lang="en-US" dirty="0" smtClean="0">
                <a:solidFill>
                  <a:srgbClr val="FFFFFF"/>
                </a:solidFill>
              </a:rPr>
              <a:t>Seats 1</a:t>
            </a:r>
          </a:p>
        </p:txBody>
      </p:sp>
      <p:sp>
        <p:nvSpPr>
          <p:cNvPr id="9" name="TextBox 8"/>
          <p:cNvSpPr txBox="1"/>
          <p:nvPr/>
        </p:nvSpPr>
        <p:spPr>
          <a:xfrm>
            <a:off x="685800" y="4572000"/>
            <a:ext cx="4953000" cy="1292662"/>
          </a:xfrm>
          <a:prstGeom prst="rect">
            <a:avLst/>
          </a:prstGeom>
          <a:noFill/>
        </p:spPr>
        <p:txBody>
          <a:bodyPr wrap="square" rtlCol="0">
            <a:spAutoFit/>
          </a:bodyPr>
          <a:lstStyle/>
          <a:p>
            <a:r>
              <a:rPr lang="en-US" sz="2400" b="1" u="sng" dirty="0" smtClean="0">
                <a:solidFill>
                  <a:srgbClr val="FFFFFF"/>
                </a:solidFill>
              </a:rPr>
              <a:t>Boeing 737</a:t>
            </a:r>
          </a:p>
          <a:p>
            <a:pPr marL="285750" indent="-285750">
              <a:buFont typeface="Arial" pitchFamily="34" charset="0"/>
              <a:buChar char="•"/>
            </a:pPr>
            <a:r>
              <a:rPr lang="en-US" dirty="0" smtClean="0">
                <a:solidFill>
                  <a:srgbClr val="FFFFFF"/>
                </a:solidFill>
              </a:rPr>
              <a:t>485 mph</a:t>
            </a:r>
          </a:p>
          <a:p>
            <a:pPr marL="285750" indent="-285750">
              <a:buFont typeface="Arial" pitchFamily="34" charset="0"/>
              <a:buChar char="•"/>
            </a:pPr>
            <a:r>
              <a:rPr lang="en-US" dirty="0" smtClean="0">
                <a:solidFill>
                  <a:srgbClr val="FFFFFF"/>
                </a:solidFill>
              </a:rPr>
              <a:t>Knoxville to San Francisco in 4:20</a:t>
            </a:r>
          </a:p>
          <a:p>
            <a:pPr marL="285750" indent="-285750">
              <a:buFont typeface="Arial" pitchFamily="34" charset="0"/>
              <a:buChar char="•"/>
            </a:pPr>
            <a:r>
              <a:rPr lang="en-US" dirty="0" smtClean="0">
                <a:solidFill>
                  <a:srgbClr val="FFFFFF"/>
                </a:solidFill>
              </a:rPr>
              <a:t>Seats 200</a:t>
            </a:r>
          </a:p>
        </p:txBody>
      </p:sp>
    </p:spTree>
    <p:extLst>
      <p:ext uri="{BB962C8B-B14F-4D97-AF65-F5344CB8AC3E}">
        <p14:creationId xmlns:p14="http://schemas.microsoft.com/office/powerpoint/2010/main" val="21818080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5E-6 2.76197E-6 L -0.09739 0.02984 " pathEditMode="relative" rAng="0" ptsTypes="AA">
                                      <p:cBhvr>
                                        <p:cTn id="22" dur="2000" fill="hold"/>
                                        <p:tgtEl>
                                          <p:spTgt spid="7"/>
                                        </p:tgtEl>
                                        <p:attrNameLst>
                                          <p:attrName>ppt_x</p:attrName>
                                          <p:attrName>ppt_y</p:attrName>
                                        </p:attrNameLst>
                                      </p:cBhvr>
                                      <p:rCtr x="-4878" y="14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Latency vs. Throughput</a:t>
            </a:r>
            <a:endParaRPr lang="en-US" dirty="0"/>
          </a:p>
        </p:txBody>
      </p:sp>
      <p:pic>
        <p:nvPicPr>
          <p:cNvPr id="4098" name="Picture 2" descr="C:\Users\jlarkin\AppData\Local\Microsoft\Windows\Temporary Internet Files\Content.IE5\6UTI3UR6\MC900384016[1].wmf"/>
          <p:cNvPicPr>
            <a:picLocks noGrp="1" noChangeAspect="1" noChangeArrowheads="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bwMode="auto">
          <a:xfrm>
            <a:off x="6461140" y="2133600"/>
            <a:ext cx="2682875" cy="1371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9963" y="1981200"/>
            <a:ext cx="866896" cy="657317"/>
          </a:xfrm>
          <a:prstGeom prst="rect">
            <a:avLst/>
          </a:prstGeom>
        </p:spPr>
      </p:pic>
      <p:pic>
        <p:nvPicPr>
          <p:cNvPr id="4099" name="Picture 3" descr="C:\Users\jlarkin\AppData\Local\Microsoft\Windows\Temporary Internet Files\Content.IE5\A2UR2TYE\MC90038975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5638813" y="3962400"/>
            <a:ext cx="3129229" cy="2286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5986" y="4570876"/>
            <a:ext cx="866896" cy="657317"/>
          </a:xfrm>
          <a:prstGeom prst="rect">
            <a:avLst/>
          </a:prstGeom>
        </p:spPr>
      </p:pic>
      <p:sp>
        <p:nvSpPr>
          <p:cNvPr id="4" name="TextBox 3"/>
          <p:cNvSpPr txBox="1"/>
          <p:nvPr/>
        </p:nvSpPr>
        <p:spPr>
          <a:xfrm>
            <a:off x="533400" y="1752601"/>
            <a:ext cx="4953000" cy="1292662"/>
          </a:xfrm>
          <a:prstGeom prst="rect">
            <a:avLst/>
          </a:prstGeom>
          <a:noFill/>
        </p:spPr>
        <p:txBody>
          <a:bodyPr wrap="square" rtlCol="0">
            <a:spAutoFit/>
          </a:bodyPr>
          <a:lstStyle/>
          <a:p>
            <a:r>
              <a:rPr lang="en-US" sz="2400" b="1" u="sng" dirty="0" smtClean="0">
                <a:solidFill>
                  <a:srgbClr val="FFFFFF"/>
                </a:solidFill>
              </a:rPr>
              <a:t>F-22 </a:t>
            </a:r>
            <a:r>
              <a:rPr lang="en-US" sz="2400" b="1" u="sng" dirty="0" err="1" smtClean="0">
                <a:solidFill>
                  <a:srgbClr val="FFFFFF"/>
                </a:solidFill>
              </a:rPr>
              <a:t>Rapter</a:t>
            </a:r>
            <a:endParaRPr lang="en-US" sz="2400" b="1" u="sng" dirty="0" smtClean="0">
              <a:solidFill>
                <a:srgbClr val="FFFFFF"/>
              </a:solidFill>
            </a:endParaRPr>
          </a:p>
          <a:p>
            <a:pPr marL="285750" indent="-285750">
              <a:buFont typeface="Arial" pitchFamily="34" charset="0"/>
              <a:buChar char="•"/>
            </a:pPr>
            <a:r>
              <a:rPr lang="en-US" dirty="0" smtClean="0">
                <a:solidFill>
                  <a:srgbClr val="FFFFFF"/>
                </a:solidFill>
              </a:rPr>
              <a:t>Latency – 1:25</a:t>
            </a:r>
          </a:p>
          <a:p>
            <a:pPr marL="285750" indent="-285750">
              <a:buFont typeface="Arial" pitchFamily="34" charset="0"/>
              <a:buChar char="•"/>
            </a:pPr>
            <a:r>
              <a:rPr lang="en-US" dirty="0" smtClean="0">
                <a:solidFill>
                  <a:srgbClr val="FFFFFF"/>
                </a:solidFill>
              </a:rPr>
              <a:t>Throughput – 1 / 1.42 hours =  0.7 people/hr.</a:t>
            </a:r>
          </a:p>
        </p:txBody>
      </p:sp>
      <p:sp>
        <p:nvSpPr>
          <p:cNvPr id="9" name="TextBox 8"/>
          <p:cNvSpPr txBox="1"/>
          <p:nvPr/>
        </p:nvSpPr>
        <p:spPr>
          <a:xfrm>
            <a:off x="685800" y="4572002"/>
            <a:ext cx="5105400" cy="1292662"/>
          </a:xfrm>
          <a:prstGeom prst="rect">
            <a:avLst/>
          </a:prstGeom>
          <a:noFill/>
        </p:spPr>
        <p:txBody>
          <a:bodyPr wrap="square" rtlCol="0">
            <a:spAutoFit/>
          </a:bodyPr>
          <a:lstStyle/>
          <a:p>
            <a:r>
              <a:rPr lang="en-US" sz="2400" b="1" u="sng" dirty="0" smtClean="0">
                <a:solidFill>
                  <a:srgbClr val="FFFFFF"/>
                </a:solidFill>
              </a:rPr>
              <a:t>Boeing 737</a:t>
            </a:r>
          </a:p>
          <a:p>
            <a:pPr marL="285750" indent="-285750">
              <a:buFont typeface="Arial" pitchFamily="34" charset="0"/>
              <a:buChar char="•"/>
            </a:pPr>
            <a:r>
              <a:rPr lang="en-US" dirty="0" smtClean="0">
                <a:solidFill>
                  <a:srgbClr val="FFFFFF"/>
                </a:solidFill>
              </a:rPr>
              <a:t>Latency – 4:20</a:t>
            </a:r>
          </a:p>
          <a:p>
            <a:pPr marL="285750" indent="-285750">
              <a:buFont typeface="Arial" pitchFamily="34" charset="0"/>
              <a:buChar char="•"/>
            </a:pPr>
            <a:r>
              <a:rPr lang="en-US" dirty="0" smtClean="0">
                <a:solidFill>
                  <a:srgbClr val="FFFFFF"/>
                </a:solidFill>
              </a:rPr>
              <a:t>Throughput – 200 / 4.33 hours = 46.2 people/hr.</a:t>
            </a:r>
          </a:p>
        </p:txBody>
      </p:sp>
    </p:spTree>
    <p:extLst>
      <p:ext uri="{BB962C8B-B14F-4D97-AF65-F5344CB8AC3E}">
        <p14:creationId xmlns:p14="http://schemas.microsoft.com/office/powerpoint/2010/main" val="3180981713"/>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Latency vs. Throughput</a:t>
            </a:r>
            <a:endParaRPr lang="en-US" dirty="0"/>
          </a:p>
        </p:txBody>
      </p:sp>
      <p:sp>
        <p:nvSpPr>
          <p:cNvPr id="4" name="TextBox 3"/>
          <p:cNvSpPr txBox="1"/>
          <p:nvPr/>
        </p:nvSpPr>
        <p:spPr>
          <a:xfrm>
            <a:off x="533400" y="1752600"/>
            <a:ext cx="4953000" cy="1292662"/>
          </a:xfrm>
          <a:prstGeom prst="rect">
            <a:avLst/>
          </a:prstGeom>
          <a:noFill/>
        </p:spPr>
        <p:txBody>
          <a:bodyPr wrap="square" rtlCol="0">
            <a:spAutoFit/>
          </a:bodyPr>
          <a:lstStyle/>
          <a:p>
            <a:r>
              <a:rPr lang="en-US" sz="2400" b="1" u="sng" dirty="0" smtClean="0">
                <a:solidFill>
                  <a:srgbClr val="FFFFFF"/>
                </a:solidFill>
              </a:rPr>
              <a:t>AMD Opteron</a:t>
            </a:r>
          </a:p>
          <a:p>
            <a:pPr marL="285750" indent="-285750">
              <a:buFont typeface="Arial" pitchFamily="34" charset="0"/>
              <a:buChar char="•"/>
            </a:pPr>
            <a:r>
              <a:rPr lang="en-US" dirty="0" smtClean="0">
                <a:solidFill>
                  <a:srgbClr val="FFFFFF"/>
                </a:solidFill>
              </a:rPr>
              <a:t>Optimized for low latency</a:t>
            </a:r>
          </a:p>
          <a:p>
            <a:pPr marL="285750" indent="-285750">
              <a:buFont typeface="Arial" pitchFamily="34" charset="0"/>
              <a:buChar char="•"/>
            </a:pPr>
            <a:r>
              <a:rPr lang="en-US" dirty="0" smtClean="0">
                <a:solidFill>
                  <a:srgbClr val="FFFFFF"/>
                </a:solidFill>
              </a:rPr>
              <a:t>For when time to complete an individual operation matters</a:t>
            </a:r>
          </a:p>
        </p:txBody>
      </p:sp>
      <p:sp>
        <p:nvSpPr>
          <p:cNvPr id="9" name="TextBox 8"/>
          <p:cNvSpPr txBox="1"/>
          <p:nvPr/>
        </p:nvSpPr>
        <p:spPr>
          <a:xfrm>
            <a:off x="685800" y="4572000"/>
            <a:ext cx="5105400" cy="1292662"/>
          </a:xfrm>
          <a:prstGeom prst="rect">
            <a:avLst/>
          </a:prstGeom>
          <a:noFill/>
        </p:spPr>
        <p:txBody>
          <a:bodyPr wrap="square" rtlCol="0">
            <a:spAutoFit/>
          </a:bodyPr>
          <a:lstStyle/>
          <a:p>
            <a:r>
              <a:rPr lang="en-US" sz="2400" b="1" u="sng" dirty="0" smtClean="0">
                <a:solidFill>
                  <a:srgbClr val="FFFFFF"/>
                </a:solidFill>
              </a:rPr>
              <a:t>NVIDIA </a:t>
            </a:r>
            <a:r>
              <a:rPr lang="en-US" sz="2400" b="1" u="sng" dirty="0" err="1" smtClean="0">
                <a:solidFill>
                  <a:srgbClr val="FFFFFF"/>
                </a:solidFill>
              </a:rPr>
              <a:t>Kepler</a:t>
            </a:r>
            <a:endParaRPr lang="en-US" sz="2400" b="1" u="sng" dirty="0" smtClean="0">
              <a:solidFill>
                <a:srgbClr val="FFFFFF"/>
              </a:solidFill>
            </a:endParaRPr>
          </a:p>
          <a:p>
            <a:pPr marL="285750" indent="-285750">
              <a:buFont typeface="Arial" pitchFamily="34" charset="0"/>
              <a:buChar char="•"/>
            </a:pPr>
            <a:r>
              <a:rPr lang="en-US" dirty="0" smtClean="0">
                <a:solidFill>
                  <a:srgbClr val="FFFFFF"/>
                </a:solidFill>
              </a:rPr>
              <a:t>Optimized for high throughput</a:t>
            </a:r>
          </a:p>
          <a:p>
            <a:pPr marL="285750" indent="-285750">
              <a:buFont typeface="Arial" pitchFamily="34" charset="0"/>
              <a:buChar char="•"/>
            </a:pPr>
            <a:r>
              <a:rPr lang="en-US" dirty="0" smtClean="0">
                <a:solidFill>
                  <a:srgbClr val="FFFFFF"/>
                </a:solidFill>
              </a:rPr>
              <a:t>For when time to complete an operation on a lot of data matters</a:t>
            </a:r>
          </a:p>
        </p:txBody>
      </p:sp>
      <p:pic>
        <p:nvPicPr>
          <p:cNvPr id="10" name="Picture 3" descr="E:\Work\powerpoint\art\chip and pipe icons and art\amd icon 3.png"/>
          <p:cNvPicPr>
            <a:picLocks noChangeAspect="1" noChangeArrowheads="1"/>
          </p:cNvPicPr>
          <p:nvPr/>
        </p:nvPicPr>
        <p:blipFill>
          <a:blip r:embed="rId3" cstate="print"/>
          <a:srcRect/>
          <a:stretch>
            <a:fillRect/>
          </a:stretch>
        </p:blipFill>
        <p:spPr bwMode="auto">
          <a:xfrm>
            <a:off x="5953794" y="1809177"/>
            <a:ext cx="2688187" cy="1893645"/>
          </a:xfrm>
          <a:prstGeom prst="rect">
            <a:avLst/>
          </a:prstGeom>
          <a:noFill/>
        </p:spPr>
      </p:pic>
      <p:pic>
        <p:nvPicPr>
          <p:cNvPr id="11" name="Picture 3" descr="C:\Users\jpb\Desktop\SC2010\Clipart\nvidia-r.png"/>
          <p:cNvPicPr>
            <a:picLocks noChangeAspect="1" noChangeArrowheads="1"/>
          </p:cNvPicPr>
          <p:nvPr/>
        </p:nvPicPr>
        <p:blipFill>
          <a:blip r:embed="rId4" cstate="print"/>
          <a:srcRect/>
          <a:stretch>
            <a:fillRect/>
          </a:stretch>
        </p:blipFill>
        <p:spPr bwMode="auto">
          <a:xfrm>
            <a:off x="5943600" y="3795600"/>
            <a:ext cx="2698364" cy="2131421"/>
          </a:xfrm>
          <a:prstGeom prst="rect">
            <a:avLst/>
          </a:prstGeom>
          <a:noFill/>
        </p:spPr>
      </p:pic>
    </p:spTree>
    <p:extLst>
      <p:ext uri="{BB962C8B-B14F-4D97-AF65-F5344CB8AC3E}">
        <p14:creationId xmlns:p14="http://schemas.microsoft.com/office/powerpoint/2010/main" val="23807633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80728"/>
            <a:ext cx="8229600" cy="5115272"/>
          </a:xfrm>
        </p:spPr>
        <p:txBody>
          <a:bodyPr/>
          <a:lstStyle/>
          <a:p>
            <a:r>
              <a:rPr lang="en-GB" sz="2400" dirty="0" smtClean="0"/>
              <a:t>A common directive programming model for </a:t>
            </a:r>
            <a:r>
              <a:rPr lang="en-GB" sz="2400" dirty="0" smtClean="0">
                <a:solidFill>
                  <a:schemeClr val="accent4"/>
                </a:solidFill>
              </a:rPr>
              <a:t>today’s GPUs</a:t>
            </a:r>
          </a:p>
          <a:p>
            <a:pPr lvl="1"/>
            <a:r>
              <a:rPr lang="en-GB" sz="2400" dirty="0" smtClean="0"/>
              <a:t>Announced at SC11 conference</a:t>
            </a:r>
          </a:p>
          <a:p>
            <a:pPr lvl="1"/>
            <a:r>
              <a:rPr lang="en-GB" sz="2400" dirty="0" smtClean="0"/>
              <a:t>Offers portability between compilers</a:t>
            </a:r>
          </a:p>
          <a:p>
            <a:pPr lvl="2"/>
            <a:r>
              <a:rPr lang="en-GB" sz="1800" dirty="0" smtClean="0"/>
              <a:t>Drawn up by: NVIDIA, Cray, PGI, CAPS</a:t>
            </a:r>
          </a:p>
          <a:p>
            <a:pPr lvl="2"/>
            <a:r>
              <a:rPr lang="en-GB" sz="1800" dirty="0" smtClean="0"/>
              <a:t>Multiple compilers offer portability, debugging, permanence</a:t>
            </a:r>
          </a:p>
          <a:p>
            <a:pPr lvl="1"/>
            <a:r>
              <a:rPr lang="en-GB" sz="2400" dirty="0" smtClean="0"/>
              <a:t>Works for Fortran, C, C++</a:t>
            </a:r>
          </a:p>
          <a:p>
            <a:pPr lvl="2"/>
            <a:r>
              <a:rPr lang="en-GB" sz="1800" dirty="0" smtClean="0"/>
              <a:t>Standard available at </a:t>
            </a:r>
            <a:r>
              <a:rPr lang="en-GB" sz="1800" dirty="0" smtClean="0">
                <a:hlinkClick r:id="rId2"/>
              </a:rPr>
              <a:t>www.OpenACC-standard.org</a:t>
            </a:r>
            <a:endParaRPr lang="en-GB" sz="1800" dirty="0" smtClean="0"/>
          </a:p>
          <a:p>
            <a:pPr lvl="2"/>
            <a:r>
              <a:rPr lang="en-GB" sz="1800" dirty="0" smtClean="0"/>
              <a:t>Initially implementations targeted at NVIDIA GPUs</a:t>
            </a:r>
          </a:p>
          <a:p>
            <a:r>
              <a:rPr lang="en-GB" sz="2400" dirty="0" smtClean="0"/>
              <a:t>Current version: 1.0 (November 2011)</a:t>
            </a:r>
          </a:p>
          <a:p>
            <a:r>
              <a:rPr lang="en-GB" sz="2400" dirty="0" smtClean="0"/>
              <a:t>Compiler support:</a:t>
            </a:r>
          </a:p>
          <a:p>
            <a:pPr lvl="1"/>
            <a:r>
              <a:rPr lang="en-GB" sz="2400" dirty="0" smtClean="0"/>
              <a:t>Cray CCE: partial now, complete in 2012</a:t>
            </a:r>
          </a:p>
          <a:p>
            <a:pPr lvl="1"/>
            <a:r>
              <a:rPr lang="en-GB" sz="2400" dirty="0" smtClean="0"/>
              <a:t>PGI Accelerator: released product in 2012</a:t>
            </a:r>
          </a:p>
          <a:p>
            <a:pPr lvl="1"/>
            <a:r>
              <a:rPr lang="en-GB" sz="2400" dirty="0" smtClean="0"/>
              <a:t>CAPS: released product in Q1 2012</a:t>
            </a:r>
          </a:p>
        </p:txBody>
      </p:sp>
      <p:sp>
        <p:nvSpPr>
          <p:cNvPr id="3" name="Title 2"/>
          <p:cNvSpPr>
            <a:spLocks noGrp="1"/>
          </p:cNvSpPr>
          <p:nvPr>
            <p:ph type="title"/>
          </p:nvPr>
        </p:nvSpPr>
        <p:spPr>
          <a:xfrm>
            <a:off x="2987824" y="152400"/>
            <a:ext cx="4022576" cy="533400"/>
          </a:xfrm>
        </p:spPr>
        <p:txBody>
          <a:bodyPr/>
          <a:lstStyle/>
          <a:p>
            <a:endParaRPr lang="en-GB" dirty="0"/>
          </a:p>
        </p:txBody>
      </p:sp>
      <p:sp>
        <p:nvSpPr>
          <p:cNvPr id="4" name="Slide Number Placeholder 3"/>
          <p:cNvSpPr>
            <a:spLocks noGrp="1"/>
          </p:cNvSpPr>
          <p:nvPr>
            <p:ph type="sldNum" sz="quarter" idx="12"/>
          </p:nvPr>
        </p:nvSpPr>
        <p:spPr/>
        <p:txBody>
          <a:bodyPr/>
          <a:lstStyle/>
          <a:p>
            <a:pPr>
              <a:defRPr/>
            </a:pPr>
            <a:fld id="{D505C863-2CE5-41D4-9A34-1C6D7786FC48}" type="slidenum">
              <a:rPr lang="en-US" smtClean="0">
                <a:solidFill>
                  <a:srgbClr val="FFFFFF"/>
                </a:solidFill>
              </a:rPr>
              <a:pPr>
                <a:defRPr/>
              </a:pPr>
              <a:t>8</a:t>
            </a:fld>
            <a:endParaRPr lang="en-US" dirty="0">
              <a:solidFill>
                <a:srgbClr val="FFFFFF"/>
              </a:solidFill>
            </a:endParaRPr>
          </a:p>
        </p:txBody>
      </p:sp>
      <p:pic>
        <p:nvPicPr>
          <p:cNvPr id="8" name="Picture 7" descr="openacc_logo.png"/>
          <p:cNvPicPr>
            <a:picLocks noChangeAspect="1"/>
          </p:cNvPicPr>
          <p:nvPr/>
        </p:nvPicPr>
        <p:blipFill>
          <a:blip r:embed="rId3" cstate="print">
            <a:clrChange>
              <a:clrFrom>
                <a:srgbClr val="FFFFFF"/>
              </a:clrFrom>
              <a:clrTo>
                <a:srgbClr val="FFFFFF">
                  <a:alpha val="0"/>
                </a:srgbClr>
              </a:clrTo>
            </a:clrChange>
          </a:blip>
          <a:stretch>
            <a:fillRect/>
          </a:stretch>
        </p:blipFill>
        <p:spPr>
          <a:xfrm>
            <a:off x="179512" y="116632"/>
            <a:ext cx="2638425" cy="904875"/>
          </a:xfrm>
          <a:prstGeom prst="rect">
            <a:avLst/>
          </a:prstGeom>
        </p:spPr>
      </p:pic>
      <p:pic>
        <p:nvPicPr>
          <p:cNvPr id="9" name="Picture 8" descr="OpenAABanner2.jpg"/>
          <p:cNvPicPr>
            <a:picLocks noChangeAspect="1"/>
          </p:cNvPicPr>
          <p:nvPr/>
        </p:nvPicPr>
        <p:blipFill>
          <a:blip r:embed="rId4" cstate="print">
            <a:clrChange>
              <a:clrFrom>
                <a:srgbClr val="FFFFFF"/>
              </a:clrFrom>
              <a:clrTo>
                <a:srgbClr val="FFFFFF">
                  <a:alpha val="0"/>
                </a:srgbClr>
              </a:clrTo>
            </a:clrChange>
          </a:blip>
          <a:stretch>
            <a:fillRect/>
          </a:stretch>
        </p:blipFill>
        <p:spPr>
          <a:xfrm>
            <a:off x="179512" y="5949280"/>
            <a:ext cx="9144000" cy="1070429"/>
          </a:xfrm>
          <a:prstGeom prst="rect">
            <a:avLst/>
          </a:prstGeom>
        </p:spPr>
      </p:pic>
      <p:pic>
        <p:nvPicPr>
          <p:cNvPr id="7" name="Picture 6" descr="OpenACC_API_QuickRefGuide.jpg"/>
          <p:cNvPicPr>
            <a:picLocks noChangeAspect="1"/>
          </p:cNvPicPr>
          <p:nvPr/>
        </p:nvPicPr>
        <p:blipFill>
          <a:blip r:embed="rId5" cstate="print"/>
          <a:srcRect/>
          <a:stretch>
            <a:fillRect/>
          </a:stretch>
        </p:blipFill>
        <p:spPr>
          <a:xfrm rot="594851">
            <a:off x="6723517" y="1691313"/>
            <a:ext cx="1931124" cy="4248472"/>
          </a:xfrm>
          <a:prstGeom prst="rect">
            <a:avLst/>
          </a:prstGeom>
        </p:spPr>
      </p:pic>
      <p:sp>
        <p:nvSpPr>
          <p:cNvPr id="5" name="Date Placeholder 4"/>
          <p:cNvSpPr>
            <a:spLocks noGrp="1"/>
          </p:cNvSpPr>
          <p:nvPr>
            <p:ph type="dt" sz="half" idx="10"/>
          </p:nvPr>
        </p:nvSpPr>
        <p:spPr/>
        <p:txBody>
          <a:bodyPr/>
          <a:lstStyle/>
          <a:p>
            <a:fld id="{34BACC50-743C-4968-8F5A-9B9CCBFEB5E1}" type="datetime1">
              <a:rPr lang="en-US" smtClean="0">
                <a:solidFill>
                  <a:srgbClr val="FFFFFF"/>
                </a:solidFill>
              </a:rPr>
              <a:pPr/>
              <a:t>7/15/2013</a:t>
            </a:fld>
            <a:endParaRPr lang="en-US">
              <a:solidFill>
                <a:srgbClr val="FFFFFF"/>
              </a:solidFill>
            </a:endParaRPr>
          </a:p>
        </p:txBody>
      </p:sp>
      <p:sp>
        <p:nvSpPr>
          <p:cNvPr id="6" name="Footer Placeholder 5"/>
          <p:cNvSpPr>
            <a:spLocks noGrp="1"/>
          </p:cNvSpPr>
          <p:nvPr>
            <p:ph type="ftr" sz="quarter" idx="11"/>
          </p:nvPr>
        </p:nvSpPr>
        <p:spPr/>
        <p:txBody>
          <a:bodyPr/>
          <a:lstStyle/>
          <a:p>
            <a:r>
              <a:rPr lang="en-US" smtClean="0">
                <a:solidFill>
                  <a:srgbClr val="FFFFFF"/>
                </a:solidFill>
              </a:rPr>
              <a:t>Huntington Beach March 5, 2013</a:t>
            </a:r>
            <a:endParaRPr lang="en-US">
              <a:solidFill>
                <a:srgbClr val="FFFFFF"/>
              </a:solidFill>
            </a:endParaRPr>
          </a:p>
        </p:txBody>
      </p:sp>
    </p:spTree>
    <p:extLst>
      <p:ext uri="{BB962C8B-B14F-4D97-AF65-F5344CB8AC3E}">
        <p14:creationId xmlns:p14="http://schemas.microsoft.com/office/powerpoint/2010/main" val="3474992660"/>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3"/>
          <p:cNvSpPr>
            <a:spLocks noGrp="1"/>
          </p:cNvSpPr>
          <p:nvPr>
            <p:ph type="ctrTitle"/>
          </p:nvPr>
        </p:nvSpPr>
        <p:spPr>
          <a:xfrm>
            <a:off x="381000" y="3957638"/>
            <a:ext cx="4954588" cy="1119187"/>
          </a:xfrm>
        </p:spPr>
        <p:txBody>
          <a:bodyPr/>
          <a:lstStyle/>
          <a:p>
            <a:pPr eaLnBrk="1" hangingPunct="1"/>
            <a:r>
              <a:rPr lang="en-US" dirty="0"/>
              <a:t>OpenACC Interoperability</a:t>
            </a:r>
            <a:endParaRPr lang="en-US" dirty="0" smtClean="0"/>
          </a:p>
        </p:txBody>
      </p:sp>
      <p:sp>
        <p:nvSpPr>
          <p:cNvPr id="3075" name="Subtitle 4"/>
          <p:cNvSpPr>
            <a:spLocks noGrp="1"/>
          </p:cNvSpPr>
          <p:nvPr>
            <p:ph type="subTitle" idx="1"/>
          </p:nvPr>
        </p:nvSpPr>
        <p:spPr>
          <a:xfrm>
            <a:off x="382588" y="5253038"/>
            <a:ext cx="4954587" cy="461962"/>
          </a:xfrm>
        </p:spPr>
        <p:txBody>
          <a:bodyPr/>
          <a:lstStyle/>
          <a:p>
            <a:pPr eaLnBrk="1" hangingPunct="1"/>
            <a:endParaRPr lang="en-US" smtClean="0"/>
          </a:p>
        </p:txBody>
      </p:sp>
    </p:spTree>
    <p:extLst>
      <p:ext uri="{BB962C8B-B14F-4D97-AF65-F5344CB8AC3E}">
        <p14:creationId xmlns:p14="http://schemas.microsoft.com/office/powerpoint/2010/main" val="4248334532"/>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OpenACC is not an Island</a:t>
            </a:r>
            <a:endParaRPr lang="en-US" dirty="0"/>
          </a:p>
        </p:txBody>
      </p:sp>
      <p:sp>
        <p:nvSpPr>
          <p:cNvPr id="3" name="Content Placeholder 2"/>
          <p:cNvSpPr>
            <a:spLocks noGrp="1"/>
          </p:cNvSpPr>
          <p:nvPr>
            <p:ph sz="half" idx="4294967295"/>
          </p:nvPr>
        </p:nvSpPr>
        <p:spPr>
          <a:xfrm>
            <a:off x="0" y="1600201"/>
            <a:ext cx="4038600" cy="4525963"/>
          </a:xfrm>
        </p:spPr>
        <p:txBody>
          <a:bodyPr/>
          <a:lstStyle/>
          <a:p>
            <a:r>
              <a:rPr lang="en-US" dirty="0" smtClean="0"/>
              <a:t>OpenACC allows very high level expression of parallelism and data movement.</a:t>
            </a:r>
          </a:p>
          <a:p>
            <a:r>
              <a:rPr lang="en-US" dirty="0" smtClean="0"/>
              <a:t>It’s still possible to leverage low-level approaches such as CUDA C, CUDA Fortran, and GPU Libraries.</a:t>
            </a:r>
            <a:endParaRPr lang="en-US" dirty="0"/>
          </a:p>
        </p:txBody>
      </p:sp>
      <p:pic>
        <p:nvPicPr>
          <p:cNvPr id="1026" name="Picture 2" descr="C:\Users\jlarkin\AppData\Local\Microsoft\Windows\Temporary Internet Files\Content.IE5\A2UR2TYE\MC900105210[1].wmf"/>
          <p:cNvPicPr>
            <a:picLocks noGrp="1" noChangeAspect="1" noChangeArrowheads="1"/>
          </p:cNvPicPr>
          <p:nvPr>
            <p:ph sz="half" idx="4294967295"/>
          </p:nvPr>
        </p:nvPicPr>
        <p:blipFill>
          <a:blip r:embed="rId3" cstate="print">
            <a:extLst>
              <a:ext uri="{28A0092B-C50C-407E-A947-70E740481C1C}">
                <a14:useLocalDpi xmlns:a14="http://schemas.microsoft.com/office/drawing/2010/main" val="0"/>
              </a:ext>
            </a:extLst>
          </a:blip>
          <a:srcRect/>
          <a:stretch>
            <a:fillRect/>
          </a:stretch>
        </p:blipFill>
        <p:spPr bwMode="auto">
          <a:xfrm>
            <a:off x="4953016" y="1828801"/>
            <a:ext cx="3856037" cy="347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061187"/>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Why Interoperate?</a:t>
            </a:r>
            <a:endParaRPr lang="en-US" dirty="0"/>
          </a:p>
        </p:txBody>
      </p:sp>
      <p:sp>
        <p:nvSpPr>
          <p:cNvPr id="3" name="Content Placeholder 2"/>
          <p:cNvSpPr>
            <a:spLocks noGrp="1"/>
          </p:cNvSpPr>
          <p:nvPr>
            <p:ph idx="1"/>
          </p:nvPr>
        </p:nvSpPr>
        <p:spPr/>
        <p:txBody>
          <a:bodyPr>
            <a:normAutofit/>
          </a:bodyPr>
          <a:lstStyle/>
          <a:p>
            <a:r>
              <a:rPr lang="en-US" dirty="0" smtClean="0"/>
              <a:t>Don’t reinvent the wheel</a:t>
            </a:r>
          </a:p>
          <a:p>
            <a:pPr lvl="1"/>
            <a:r>
              <a:rPr lang="en-US" dirty="0" smtClean="0"/>
              <a:t>Lots of CUDA code and libraries already exist and can be leveraged.</a:t>
            </a:r>
          </a:p>
          <a:p>
            <a:r>
              <a:rPr lang="en-US" dirty="0" smtClean="0"/>
              <a:t>Maximum Flexibility</a:t>
            </a:r>
          </a:p>
          <a:p>
            <a:pPr lvl="1"/>
            <a:r>
              <a:rPr lang="en-US" dirty="0" smtClean="0"/>
              <a:t>Some things can just be represented more easily in one approach or another.</a:t>
            </a:r>
          </a:p>
          <a:p>
            <a:r>
              <a:rPr lang="en-US" dirty="0" smtClean="0"/>
              <a:t>Maximum Performance</a:t>
            </a:r>
          </a:p>
          <a:p>
            <a:pPr lvl="1"/>
            <a:r>
              <a:rPr lang="en-US" dirty="0" smtClean="0"/>
              <a:t>Sometimes hand-tuning achieves the most performance.</a:t>
            </a:r>
            <a:endParaRPr lang="en-US" dirty="0"/>
          </a:p>
        </p:txBody>
      </p:sp>
    </p:spTree>
    <p:extLst>
      <p:ext uri="{BB962C8B-B14F-4D97-AF65-F5344CB8AC3E}">
        <p14:creationId xmlns:p14="http://schemas.microsoft.com/office/powerpoint/2010/main" val="2160973006"/>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13246" y="1622965"/>
            <a:ext cx="3838822" cy="3482435"/>
          </a:xfrm>
          <a:prstGeom prst="roundRect">
            <a:avLst/>
          </a:prstGeom>
          <a:solidFill>
            <a:schemeClr val="bg1">
              <a:lumMod val="85000"/>
              <a:lumOff val="15000"/>
            </a:schemeClr>
          </a:solidFill>
          <a:ln w="38100">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76197" tIns="38098" rIns="76197" bIns="38098" rtlCol="0" anchor="t"/>
          <a:lstStyle/>
          <a:p>
            <a:pPr eaLnBrk="0" fontAlgn="ctr" hangingPunct="0">
              <a:spcBef>
                <a:spcPct val="10000"/>
              </a:spcBef>
              <a:buSzPct val="180000"/>
            </a:pPr>
            <a:r>
              <a:rPr lang="en-US" sz="1200" b="1" noProof="1" smtClean="0">
                <a:solidFill>
                  <a:srgbClr val="FFFFFF"/>
                </a:solidFill>
                <a:latin typeface="Lucida Console" pitchFamily="49" charset="0"/>
              </a:rPr>
              <a:t>void </a:t>
            </a:r>
            <a:r>
              <a:rPr lang="en-US" sz="1200" b="1" noProof="1">
                <a:solidFill>
                  <a:srgbClr val="FFFFFF"/>
                </a:solidFill>
                <a:latin typeface="Lucida Console" pitchFamily="49" charset="0"/>
              </a:rPr>
              <a:t>saxpy(int n, float a, </a:t>
            </a:r>
          </a:p>
          <a:p>
            <a:pPr eaLnBrk="0" fontAlgn="ctr" hangingPunct="0">
              <a:spcBef>
                <a:spcPct val="10000"/>
              </a:spcBef>
              <a:buSzPct val="180000"/>
            </a:pPr>
            <a:r>
              <a:rPr lang="en-US" sz="1200" b="1" noProof="1">
                <a:solidFill>
                  <a:srgbClr val="FFFFFF"/>
                </a:solidFill>
                <a:latin typeface="Lucida Console" pitchFamily="49" charset="0"/>
              </a:rPr>
              <a:t>	  float *x, float *y)</a:t>
            </a:r>
          </a:p>
          <a:p>
            <a:pPr eaLnBrk="0" fontAlgn="ctr" hangingPunct="0">
              <a:spcBef>
                <a:spcPct val="10000"/>
              </a:spcBef>
              <a:buSzPct val="180000"/>
            </a:pPr>
            <a:r>
              <a:rPr lang="en-US" sz="1200" b="1" noProof="1">
                <a:solidFill>
                  <a:srgbClr val="FFFFFF"/>
                </a:solidFill>
                <a:latin typeface="Lucida Console" pitchFamily="49" charset="0"/>
              </a:rPr>
              <a:t>{</a:t>
            </a:r>
          </a:p>
          <a:p>
            <a:pPr eaLnBrk="0" fontAlgn="ctr" hangingPunct="0">
              <a:spcBef>
                <a:spcPct val="10000"/>
              </a:spcBef>
              <a:buSzPct val="180000"/>
            </a:pPr>
            <a:r>
              <a:rPr lang="en-US" sz="1200" b="1" noProof="1">
                <a:solidFill>
                  <a:srgbClr val="FFFFFF"/>
                </a:solidFill>
                <a:latin typeface="Lucida Console" pitchFamily="49" charset="0"/>
              </a:rPr>
              <a:t>  for</a:t>
            </a:r>
            <a:r>
              <a:rPr lang="en-US" sz="1200" b="1" dirty="0">
                <a:solidFill>
                  <a:srgbClr val="FFFFFF"/>
                </a:solidFill>
                <a:latin typeface="Lucida Console" pitchFamily="49" charset="0"/>
              </a:rPr>
              <a:t> </a:t>
            </a:r>
            <a:r>
              <a:rPr lang="en-US" sz="1200" b="1" noProof="1">
                <a:solidFill>
                  <a:srgbClr val="FFFFFF"/>
                </a:solidFill>
                <a:latin typeface="Lucida Console" pitchFamily="49" charset="0"/>
              </a:rPr>
              <a:t>(int i = 0; i</a:t>
            </a:r>
            <a:r>
              <a:rPr lang="en-US" sz="1200" b="1" dirty="0">
                <a:solidFill>
                  <a:srgbClr val="FFFFFF"/>
                </a:solidFill>
                <a:latin typeface="Lucida Console" pitchFamily="49" charset="0"/>
              </a:rPr>
              <a:t> </a:t>
            </a:r>
            <a:r>
              <a:rPr lang="en-US" sz="1200" b="1" noProof="1">
                <a:solidFill>
                  <a:srgbClr val="FFFFFF"/>
                </a:solidFill>
                <a:latin typeface="Lucida Console" pitchFamily="49" charset="0"/>
              </a:rPr>
              <a:t>&lt;</a:t>
            </a:r>
            <a:r>
              <a:rPr lang="en-US" sz="1200" b="1" dirty="0">
                <a:solidFill>
                  <a:srgbClr val="FFFFFF"/>
                </a:solidFill>
                <a:latin typeface="Lucida Console" pitchFamily="49" charset="0"/>
              </a:rPr>
              <a:t> </a:t>
            </a:r>
            <a:r>
              <a:rPr lang="en-US" sz="1200" b="1" noProof="1">
                <a:solidFill>
                  <a:srgbClr val="FFFFFF"/>
                </a:solidFill>
                <a:latin typeface="Lucida Console" pitchFamily="49" charset="0"/>
              </a:rPr>
              <a:t>n; ++i)</a:t>
            </a:r>
          </a:p>
          <a:p>
            <a:pPr eaLnBrk="0" fontAlgn="ctr" hangingPunct="0">
              <a:spcBef>
                <a:spcPct val="10000"/>
              </a:spcBef>
              <a:buSzPct val="180000"/>
            </a:pPr>
            <a:r>
              <a:rPr lang="en-US" sz="1200" b="1" noProof="1">
                <a:solidFill>
                  <a:srgbClr val="FFFFFF"/>
                </a:solidFill>
                <a:latin typeface="Lucida Console" pitchFamily="49" charset="0"/>
              </a:rPr>
              <a:t>    </a:t>
            </a:r>
            <a:r>
              <a:rPr lang="en-US" sz="1200" b="1" noProof="1">
                <a:solidFill>
                  <a:srgbClr val="FF6699"/>
                </a:solidFill>
                <a:latin typeface="Lucida Console" pitchFamily="49" charset="0"/>
              </a:rPr>
              <a:t>y[i] = a*x[i] + y[i];</a:t>
            </a:r>
          </a:p>
          <a:p>
            <a:pPr eaLnBrk="0" fontAlgn="ctr" hangingPunct="0">
              <a:spcBef>
                <a:spcPct val="10000"/>
              </a:spcBef>
              <a:buSzPct val="180000"/>
            </a:pPr>
            <a:r>
              <a:rPr lang="en-US" sz="1200" b="1" noProof="1">
                <a:solidFill>
                  <a:srgbClr val="FFFFFF"/>
                </a:solidFill>
                <a:latin typeface="Lucida Console" pitchFamily="49" charset="0"/>
              </a:rPr>
              <a:t>}</a:t>
            </a:r>
          </a:p>
          <a:p>
            <a:pPr eaLnBrk="0" fontAlgn="ctr" hangingPunct="0">
              <a:spcBef>
                <a:spcPct val="10000"/>
              </a:spcBef>
              <a:buSzPct val="180000"/>
            </a:pPr>
            <a:endParaRPr lang="en-US" sz="1200" b="1" noProof="1">
              <a:solidFill>
                <a:srgbClr val="FFFFFF"/>
              </a:solidFill>
              <a:latin typeface="Lucida Console" pitchFamily="49" charset="0"/>
            </a:endParaRPr>
          </a:p>
          <a:p>
            <a:pPr eaLnBrk="0" fontAlgn="ctr" hangingPunct="0">
              <a:spcBef>
                <a:spcPct val="10000"/>
              </a:spcBef>
              <a:buSzPct val="180000"/>
            </a:pPr>
            <a:endParaRPr lang="en-US" sz="1200" b="1" noProof="1" smtClean="0">
              <a:solidFill>
                <a:srgbClr val="FFFFFF"/>
              </a:solidFill>
              <a:latin typeface="Lucida Console" pitchFamily="49" charset="0"/>
            </a:endParaRPr>
          </a:p>
          <a:p>
            <a:pPr eaLnBrk="0" fontAlgn="ctr" hangingPunct="0">
              <a:spcBef>
                <a:spcPct val="10000"/>
              </a:spcBef>
              <a:buSzPct val="180000"/>
            </a:pPr>
            <a:r>
              <a:rPr lang="en-US" sz="1200" b="1" noProof="1" smtClean="0">
                <a:solidFill>
                  <a:srgbClr val="FFFFFF"/>
                </a:solidFill>
                <a:latin typeface="Lucida Console" pitchFamily="49" charset="0"/>
              </a:rPr>
              <a:t>int </a:t>
            </a:r>
            <a:r>
              <a:rPr lang="en-US" sz="1200" b="1" noProof="1">
                <a:solidFill>
                  <a:srgbClr val="FFFFFF"/>
                </a:solidFill>
                <a:latin typeface="Lucida Console" pitchFamily="49" charset="0"/>
              </a:rPr>
              <a:t>N = 1&lt;&lt;20;</a:t>
            </a:r>
            <a:endParaRPr lang="en-US" sz="1200" noProof="1">
              <a:solidFill>
                <a:srgbClr val="FFFFFF"/>
              </a:solidFill>
              <a:latin typeface="Lucida Console" pitchFamily="49" charset="0"/>
            </a:endParaRPr>
          </a:p>
          <a:p>
            <a:pPr eaLnBrk="0" fontAlgn="ctr" hangingPunct="0">
              <a:spcBef>
                <a:spcPct val="10000"/>
              </a:spcBef>
              <a:buSzPct val="180000"/>
            </a:pPr>
            <a:endParaRPr lang="en-US" sz="1200" b="1" noProof="1">
              <a:solidFill>
                <a:srgbClr val="FFFFFF"/>
              </a:solidFill>
              <a:latin typeface="Lucida Console" pitchFamily="49" charset="0"/>
            </a:endParaRPr>
          </a:p>
          <a:p>
            <a:pPr eaLnBrk="0" fontAlgn="ctr" hangingPunct="0">
              <a:spcBef>
                <a:spcPct val="10000"/>
              </a:spcBef>
              <a:buSzPct val="180000"/>
            </a:pPr>
            <a:endParaRPr lang="en-US" sz="1200" b="1" noProof="1">
              <a:solidFill>
                <a:srgbClr val="FFC000"/>
              </a:solidFill>
              <a:latin typeface="Lucida Console" pitchFamily="49" charset="0"/>
            </a:endParaRPr>
          </a:p>
          <a:p>
            <a:pPr eaLnBrk="0" fontAlgn="ctr" hangingPunct="0">
              <a:spcBef>
                <a:spcPct val="10000"/>
              </a:spcBef>
              <a:buSzPct val="180000"/>
            </a:pPr>
            <a:endParaRPr lang="en-US" sz="1200" b="1" noProof="1" smtClean="0">
              <a:solidFill>
                <a:srgbClr val="76B900"/>
              </a:solidFill>
              <a:latin typeface="Lucida Console" pitchFamily="49" charset="0"/>
            </a:endParaRPr>
          </a:p>
          <a:p>
            <a:pPr eaLnBrk="0" fontAlgn="ctr" hangingPunct="0">
              <a:spcBef>
                <a:spcPct val="10000"/>
              </a:spcBef>
              <a:buSzPct val="180000"/>
            </a:pPr>
            <a:r>
              <a:rPr lang="en-US" sz="1200" b="1" noProof="1" smtClean="0">
                <a:solidFill>
                  <a:srgbClr val="FFC000"/>
                </a:solidFill>
                <a:latin typeface="Lucida Console" pitchFamily="49" charset="0"/>
              </a:rPr>
              <a:t>// </a:t>
            </a:r>
            <a:r>
              <a:rPr lang="en-US" sz="1200" b="1" noProof="1">
                <a:solidFill>
                  <a:srgbClr val="FFC000"/>
                </a:solidFill>
                <a:latin typeface="Lucida Console" pitchFamily="49" charset="0"/>
              </a:rPr>
              <a:t>Perform SAXPY on 1M elements</a:t>
            </a:r>
          </a:p>
          <a:p>
            <a:pPr eaLnBrk="0" fontAlgn="ctr" hangingPunct="0">
              <a:spcBef>
                <a:spcPct val="10000"/>
              </a:spcBef>
              <a:buSzPct val="180000"/>
            </a:pPr>
            <a:r>
              <a:rPr lang="en-US" sz="1200" b="1" noProof="1">
                <a:solidFill>
                  <a:srgbClr val="FFFFFF"/>
                </a:solidFill>
                <a:latin typeface="Lucida Console" pitchFamily="49" charset="0"/>
              </a:rPr>
              <a:t>saxpy(N, 2.0, x, y);</a:t>
            </a:r>
          </a:p>
        </p:txBody>
      </p:sp>
      <p:sp>
        <p:nvSpPr>
          <p:cNvPr id="7" name="Rounded Rectangle 6"/>
          <p:cNvSpPr/>
          <p:nvPr/>
        </p:nvSpPr>
        <p:spPr>
          <a:xfrm>
            <a:off x="4122549" y="1622971"/>
            <a:ext cx="4888548" cy="3482439"/>
          </a:xfrm>
          <a:prstGeom prst="roundRect">
            <a:avLst/>
          </a:prstGeom>
          <a:solidFill>
            <a:schemeClr val="bg1">
              <a:lumMod val="85000"/>
              <a:lumOff val="15000"/>
            </a:schemeClr>
          </a:solidFill>
          <a:ln w="38100">
            <a:solidFill>
              <a:srgbClr val="73B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0" tIns="38098" rIns="0" bIns="38098" rtlCol="0" anchor="t"/>
          <a:lstStyle/>
          <a:p>
            <a:pPr marL="91440" eaLnBrk="0" fontAlgn="ctr" hangingPunct="0">
              <a:spcBef>
                <a:spcPct val="10000"/>
              </a:spcBef>
              <a:buSzPct val="180000"/>
              <a:defRPr/>
            </a:pPr>
            <a:r>
              <a:rPr lang="en-US" sz="1200" b="1" noProof="1">
                <a:solidFill>
                  <a:srgbClr val="73B900"/>
                </a:solidFill>
                <a:latin typeface="Lucida Console" pitchFamily="49" charset="0"/>
              </a:rPr>
              <a:t>__global__ </a:t>
            </a:r>
            <a:endParaRPr lang="en-US" sz="1200" b="1" noProof="1">
              <a:solidFill>
                <a:srgbClr val="FFFFFF"/>
              </a:solidFill>
              <a:latin typeface="Lucida Console" pitchFamily="49" charset="0"/>
            </a:endParaRPr>
          </a:p>
          <a:p>
            <a:pPr marL="91440" eaLnBrk="0" fontAlgn="ctr" hangingPunct="0">
              <a:spcBef>
                <a:spcPct val="10000"/>
              </a:spcBef>
              <a:buSzPct val="180000"/>
              <a:defRPr/>
            </a:pPr>
            <a:r>
              <a:rPr lang="en-US" sz="1200" b="1" noProof="1">
                <a:solidFill>
                  <a:srgbClr val="FFFFFF"/>
                </a:solidFill>
                <a:latin typeface="Lucida Console" pitchFamily="49" charset="0"/>
              </a:rPr>
              <a:t>void saxpy(int n, float a, </a:t>
            </a:r>
          </a:p>
          <a:p>
            <a:pPr marL="91440" eaLnBrk="0" fontAlgn="ctr" hangingPunct="0">
              <a:spcBef>
                <a:spcPct val="10000"/>
              </a:spcBef>
              <a:buSzPct val="180000"/>
              <a:defRPr/>
            </a:pPr>
            <a:r>
              <a:rPr lang="en-US" sz="1200" b="1" noProof="1">
                <a:solidFill>
                  <a:srgbClr val="FFFFFF"/>
                </a:solidFill>
                <a:latin typeface="Lucida Console" pitchFamily="49" charset="0"/>
              </a:rPr>
              <a:t>	  float *x, float *y)</a:t>
            </a:r>
          </a:p>
          <a:p>
            <a:pPr marL="91440" eaLnBrk="0" fontAlgn="ctr" hangingPunct="0">
              <a:spcBef>
                <a:spcPct val="10000"/>
              </a:spcBef>
              <a:buSzPct val="180000"/>
            </a:pPr>
            <a:r>
              <a:rPr lang="en-US" sz="1200" b="1" noProof="1">
                <a:solidFill>
                  <a:srgbClr val="FFFFFF"/>
                </a:solidFill>
                <a:latin typeface="Lucida Console" pitchFamily="49" charset="0"/>
              </a:rPr>
              <a:t>{</a:t>
            </a:r>
          </a:p>
          <a:p>
            <a:pPr marL="91440" eaLnBrk="0" fontAlgn="ctr" hangingPunct="0">
              <a:spcBef>
                <a:spcPct val="10000"/>
              </a:spcBef>
              <a:buSzPct val="180000"/>
            </a:pPr>
            <a:r>
              <a:rPr lang="en-US" sz="1200" b="1" noProof="1">
                <a:solidFill>
                  <a:srgbClr val="FFFFFF"/>
                </a:solidFill>
                <a:latin typeface="Lucida Console" pitchFamily="49" charset="0"/>
              </a:rPr>
              <a:t>  int i = </a:t>
            </a:r>
            <a:r>
              <a:rPr lang="en-US" sz="1200" b="1" noProof="1">
                <a:solidFill>
                  <a:srgbClr val="73B900"/>
                </a:solidFill>
                <a:latin typeface="Lucida Console" pitchFamily="49" charset="0"/>
              </a:rPr>
              <a:t>blockIdx</a:t>
            </a:r>
            <a:r>
              <a:rPr lang="en-US" sz="1200" b="1" noProof="1">
                <a:solidFill>
                  <a:srgbClr val="FFFFFF"/>
                </a:solidFill>
                <a:latin typeface="Lucida Console" pitchFamily="49" charset="0"/>
              </a:rPr>
              <a:t>.x*</a:t>
            </a:r>
            <a:r>
              <a:rPr lang="en-US" sz="1200" b="1" noProof="1">
                <a:solidFill>
                  <a:srgbClr val="73B900"/>
                </a:solidFill>
                <a:latin typeface="Lucida Console" pitchFamily="49" charset="0"/>
              </a:rPr>
              <a:t>blockDim</a:t>
            </a:r>
            <a:r>
              <a:rPr lang="en-US" sz="1200" b="1" noProof="1">
                <a:solidFill>
                  <a:srgbClr val="FFFFFF"/>
                </a:solidFill>
                <a:latin typeface="Lucida Console" pitchFamily="49" charset="0"/>
              </a:rPr>
              <a:t>.x + </a:t>
            </a:r>
            <a:r>
              <a:rPr lang="en-US" sz="1200" b="1" noProof="1">
                <a:solidFill>
                  <a:srgbClr val="73B900"/>
                </a:solidFill>
                <a:latin typeface="Lucida Console" pitchFamily="49" charset="0"/>
              </a:rPr>
              <a:t>threadIdx</a:t>
            </a:r>
            <a:r>
              <a:rPr lang="en-US" sz="1200" b="1" noProof="1">
                <a:solidFill>
                  <a:srgbClr val="FFFFFF"/>
                </a:solidFill>
                <a:latin typeface="Lucida Console" pitchFamily="49" charset="0"/>
              </a:rPr>
              <a:t>.x;</a:t>
            </a:r>
          </a:p>
          <a:p>
            <a:pPr marL="91440" eaLnBrk="0" fontAlgn="ctr" hangingPunct="0">
              <a:spcBef>
                <a:spcPct val="10000"/>
              </a:spcBef>
              <a:buSzPct val="180000"/>
            </a:pPr>
            <a:r>
              <a:rPr lang="en-US" sz="1200" b="1" noProof="1">
                <a:solidFill>
                  <a:srgbClr val="FFFFFF"/>
                </a:solidFill>
                <a:latin typeface="Lucida Console" pitchFamily="49" charset="0"/>
              </a:rPr>
              <a:t>  if</a:t>
            </a:r>
            <a:r>
              <a:rPr lang="en-US" sz="1200" b="1" dirty="0">
                <a:solidFill>
                  <a:srgbClr val="FFFFFF"/>
                </a:solidFill>
                <a:latin typeface="Lucida Console" pitchFamily="49" charset="0"/>
              </a:rPr>
              <a:t> </a:t>
            </a:r>
            <a:r>
              <a:rPr lang="en-US" sz="1200" b="1" noProof="1">
                <a:solidFill>
                  <a:srgbClr val="FFFFFF"/>
                </a:solidFill>
                <a:latin typeface="Lucida Console" pitchFamily="49" charset="0"/>
              </a:rPr>
              <a:t>(i</a:t>
            </a:r>
            <a:r>
              <a:rPr lang="en-US" sz="1200" b="1" dirty="0">
                <a:solidFill>
                  <a:srgbClr val="FFFFFF"/>
                </a:solidFill>
                <a:latin typeface="Lucida Console" pitchFamily="49" charset="0"/>
              </a:rPr>
              <a:t> </a:t>
            </a:r>
            <a:r>
              <a:rPr lang="en-US" sz="1200" b="1" noProof="1">
                <a:solidFill>
                  <a:srgbClr val="FFFFFF"/>
                </a:solidFill>
                <a:latin typeface="Lucida Console" pitchFamily="49" charset="0"/>
              </a:rPr>
              <a:t>&lt;</a:t>
            </a:r>
            <a:r>
              <a:rPr lang="en-US" sz="1200" b="1" dirty="0">
                <a:solidFill>
                  <a:srgbClr val="FFFFFF"/>
                </a:solidFill>
                <a:latin typeface="Lucida Console" pitchFamily="49" charset="0"/>
              </a:rPr>
              <a:t> </a:t>
            </a:r>
            <a:r>
              <a:rPr lang="en-US" sz="1200" b="1" noProof="1">
                <a:solidFill>
                  <a:srgbClr val="FFFFFF"/>
                </a:solidFill>
                <a:latin typeface="Lucida Console" pitchFamily="49" charset="0"/>
              </a:rPr>
              <a:t>n) </a:t>
            </a:r>
            <a:r>
              <a:rPr lang="en-US" sz="1200" b="1" noProof="1">
                <a:solidFill>
                  <a:srgbClr val="FF6699"/>
                </a:solidFill>
                <a:latin typeface="Lucida Console" pitchFamily="49" charset="0"/>
              </a:rPr>
              <a:t>y[i] = a*x[i] + y[i];</a:t>
            </a:r>
            <a:endParaRPr lang="en-US" sz="1200" b="1" noProof="1">
              <a:solidFill>
                <a:srgbClr val="FFFFFF"/>
              </a:solidFill>
              <a:latin typeface="Lucida Console" pitchFamily="49" charset="0"/>
            </a:endParaRPr>
          </a:p>
          <a:p>
            <a:pPr marL="91440" eaLnBrk="0" fontAlgn="ctr" hangingPunct="0">
              <a:spcBef>
                <a:spcPct val="10000"/>
              </a:spcBef>
              <a:buSzPct val="180000"/>
            </a:pPr>
            <a:r>
              <a:rPr lang="en-US" sz="1200" b="1" noProof="1">
                <a:solidFill>
                  <a:srgbClr val="FFFFFF"/>
                </a:solidFill>
                <a:latin typeface="Lucida Console" pitchFamily="49" charset="0"/>
              </a:rPr>
              <a:t>}</a:t>
            </a:r>
          </a:p>
          <a:p>
            <a:pPr marL="91440" eaLnBrk="0" fontAlgn="ctr" hangingPunct="0">
              <a:spcBef>
                <a:spcPct val="10000"/>
              </a:spcBef>
              <a:buSzPct val="180000"/>
            </a:pPr>
            <a:endParaRPr lang="en-US" sz="1200" b="1" noProof="1">
              <a:solidFill>
                <a:srgbClr val="FFFFFF"/>
              </a:solidFill>
              <a:latin typeface="Lucida Console" pitchFamily="49" charset="0"/>
            </a:endParaRPr>
          </a:p>
          <a:p>
            <a:pPr marL="91440" eaLnBrk="0" fontAlgn="ctr" hangingPunct="0">
              <a:spcBef>
                <a:spcPct val="10000"/>
              </a:spcBef>
              <a:buSzPct val="180000"/>
            </a:pPr>
            <a:r>
              <a:rPr lang="en-US" sz="1200" b="1" noProof="1">
                <a:solidFill>
                  <a:srgbClr val="FFFFFF"/>
                </a:solidFill>
                <a:latin typeface="Lucida Console" pitchFamily="49" charset="0"/>
              </a:rPr>
              <a:t>int N = 1&lt;&lt;20;</a:t>
            </a:r>
          </a:p>
          <a:p>
            <a:pPr marL="91440" eaLnBrk="0" fontAlgn="ctr" hangingPunct="0">
              <a:spcBef>
                <a:spcPct val="10000"/>
              </a:spcBef>
              <a:buSzPct val="180000"/>
            </a:pPr>
            <a:r>
              <a:rPr lang="en-US" sz="1200" b="1" noProof="1" smtClean="0">
                <a:solidFill>
                  <a:srgbClr val="73B900"/>
                </a:solidFill>
                <a:latin typeface="Lucida Console" pitchFamily="49" charset="0"/>
              </a:rPr>
              <a:t>cudaMemcpy</a:t>
            </a:r>
            <a:r>
              <a:rPr lang="en-US" sz="1200" b="1" noProof="1" smtClean="0">
                <a:solidFill>
                  <a:srgbClr val="FFFFFF"/>
                </a:solidFill>
                <a:latin typeface="Lucida Console" pitchFamily="49" charset="0"/>
              </a:rPr>
              <a:t>(d_x</a:t>
            </a:r>
            <a:r>
              <a:rPr lang="en-US" sz="1200" b="1" noProof="1">
                <a:solidFill>
                  <a:srgbClr val="FFFFFF"/>
                </a:solidFill>
                <a:latin typeface="Lucida Console" pitchFamily="49" charset="0"/>
              </a:rPr>
              <a:t>, </a:t>
            </a:r>
            <a:r>
              <a:rPr lang="en-US" sz="1200" b="1" noProof="1" smtClean="0">
                <a:solidFill>
                  <a:srgbClr val="FFFFFF"/>
                </a:solidFill>
                <a:latin typeface="Lucida Console" pitchFamily="49" charset="0"/>
              </a:rPr>
              <a:t>x</a:t>
            </a:r>
            <a:r>
              <a:rPr lang="en-US" sz="1200" b="1" noProof="1">
                <a:solidFill>
                  <a:srgbClr val="FFFFFF"/>
                </a:solidFill>
                <a:latin typeface="Lucida Console" pitchFamily="49" charset="0"/>
              </a:rPr>
              <a:t>, N, cudaMemcpyHostToDevice);</a:t>
            </a:r>
          </a:p>
          <a:p>
            <a:pPr marL="91440" eaLnBrk="0" fontAlgn="ctr" hangingPunct="0">
              <a:spcBef>
                <a:spcPct val="10000"/>
              </a:spcBef>
              <a:buSzPct val="180000"/>
            </a:pPr>
            <a:r>
              <a:rPr lang="en-US" sz="1200" b="1" noProof="1" smtClean="0">
                <a:solidFill>
                  <a:srgbClr val="73B900"/>
                </a:solidFill>
                <a:latin typeface="Lucida Console" pitchFamily="49" charset="0"/>
              </a:rPr>
              <a:t>cudaMemcpy</a:t>
            </a:r>
            <a:r>
              <a:rPr lang="en-US" sz="1200" b="1" noProof="1" smtClean="0">
                <a:solidFill>
                  <a:srgbClr val="FFFFFF"/>
                </a:solidFill>
                <a:latin typeface="Lucida Console" pitchFamily="49" charset="0"/>
              </a:rPr>
              <a:t>(d_y</a:t>
            </a:r>
            <a:r>
              <a:rPr lang="en-US" sz="1200" b="1" noProof="1">
                <a:solidFill>
                  <a:srgbClr val="FFFFFF"/>
                </a:solidFill>
                <a:latin typeface="Lucida Console" pitchFamily="49" charset="0"/>
              </a:rPr>
              <a:t>, </a:t>
            </a:r>
            <a:r>
              <a:rPr lang="en-US" sz="1200" b="1" noProof="1" smtClean="0">
                <a:solidFill>
                  <a:srgbClr val="FFFFFF"/>
                </a:solidFill>
                <a:latin typeface="Lucida Console" pitchFamily="49" charset="0"/>
              </a:rPr>
              <a:t>y</a:t>
            </a:r>
            <a:r>
              <a:rPr lang="en-US" sz="1200" b="1" noProof="1">
                <a:solidFill>
                  <a:srgbClr val="FFFFFF"/>
                </a:solidFill>
                <a:latin typeface="Lucida Console" pitchFamily="49" charset="0"/>
              </a:rPr>
              <a:t>, N, cudaMemcpyHostToDevice);</a:t>
            </a:r>
          </a:p>
          <a:p>
            <a:pPr marL="91440" eaLnBrk="0" fontAlgn="ctr" hangingPunct="0">
              <a:spcBef>
                <a:spcPct val="10000"/>
              </a:spcBef>
              <a:buSzPct val="180000"/>
            </a:pPr>
            <a:endParaRPr lang="en-US" sz="1200" b="1" noProof="1">
              <a:solidFill>
                <a:srgbClr val="FFC000"/>
              </a:solidFill>
              <a:latin typeface="Lucida Console" pitchFamily="49" charset="0"/>
            </a:endParaRPr>
          </a:p>
          <a:p>
            <a:pPr marL="91440" eaLnBrk="0" fontAlgn="ctr" hangingPunct="0">
              <a:spcBef>
                <a:spcPct val="10000"/>
              </a:spcBef>
              <a:buSzPct val="180000"/>
            </a:pPr>
            <a:r>
              <a:rPr lang="en-US" sz="1200" b="1" noProof="1">
                <a:solidFill>
                  <a:srgbClr val="FFC000"/>
                </a:solidFill>
                <a:latin typeface="Lucida Console" pitchFamily="49" charset="0"/>
              </a:rPr>
              <a:t>// Perform SAXPY on 1M elements</a:t>
            </a:r>
          </a:p>
          <a:p>
            <a:pPr marL="91440" eaLnBrk="0" fontAlgn="ctr" hangingPunct="0">
              <a:spcBef>
                <a:spcPct val="10000"/>
              </a:spcBef>
              <a:buSzPct val="180000"/>
            </a:pPr>
            <a:r>
              <a:rPr lang="en-US" sz="1200" b="1" noProof="1">
                <a:solidFill>
                  <a:srgbClr val="FFFFFF"/>
                </a:solidFill>
                <a:latin typeface="Lucida Console" pitchFamily="49" charset="0"/>
              </a:rPr>
              <a:t>saxpy</a:t>
            </a:r>
            <a:r>
              <a:rPr lang="en-US" sz="1200" b="1" noProof="1">
                <a:solidFill>
                  <a:srgbClr val="73B900"/>
                </a:solidFill>
                <a:latin typeface="Lucida Console" pitchFamily="49" charset="0"/>
              </a:rPr>
              <a:t>&lt;&lt;&lt;4096,256&gt;&gt;&gt;</a:t>
            </a:r>
            <a:r>
              <a:rPr lang="en-US" sz="1200" b="1" noProof="1">
                <a:solidFill>
                  <a:srgbClr val="FFFFFF"/>
                </a:solidFill>
                <a:latin typeface="Lucida Console" pitchFamily="49" charset="0"/>
              </a:rPr>
              <a:t>(N, 2.0, </a:t>
            </a:r>
            <a:r>
              <a:rPr lang="en-US" sz="1200" b="1" noProof="1" smtClean="0">
                <a:solidFill>
                  <a:srgbClr val="FFFFFF"/>
                </a:solidFill>
                <a:latin typeface="Lucida Console" pitchFamily="49" charset="0"/>
              </a:rPr>
              <a:t>d_x</a:t>
            </a:r>
            <a:r>
              <a:rPr lang="en-US" sz="1200" b="1" noProof="1">
                <a:solidFill>
                  <a:srgbClr val="FFFFFF"/>
                </a:solidFill>
                <a:latin typeface="Lucida Console" pitchFamily="49" charset="0"/>
              </a:rPr>
              <a:t>, </a:t>
            </a:r>
            <a:r>
              <a:rPr lang="en-US" sz="1200" b="1" noProof="1" smtClean="0">
                <a:solidFill>
                  <a:srgbClr val="FFFFFF"/>
                </a:solidFill>
                <a:latin typeface="Lucida Console" pitchFamily="49" charset="0"/>
              </a:rPr>
              <a:t>d_y</a:t>
            </a:r>
            <a:r>
              <a:rPr lang="en-US" sz="1200" b="1" noProof="1">
                <a:solidFill>
                  <a:srgbClr val="FFFFFF"/>
                </a:solidFill>
                <a:latin typeface="Lucida Console" pitchFamily="49" charset="0"/>
              </a:rPr>
              <a:t>);</a:t>
            </a:r>
          </a:p>
          <a:p>
            <a:pPr marL="91440" eaLnBrk="0" fontAlgn="ctr" hangingPunct="0">
              <a:spcBef>
                <a:spcPct val="10000"/>
              </a:spcBef>
              <a:buSzPct val="180000"/>
            </a:pPr>
            <a:endParaRPr lang="en-US" sz="1200" b="1" noProof="1">
              <a:solidFill>
                <a:srgbClr val="73B900"/>
              </a:solidFill>
              <a:latin typeface="Lucida Console" pitchFamily="49" charset="0"/>
            </a:endParaRPr>
          </a:p>
          <a:p>
            <a:pPr marL="91440" eaLnBrk="0" fontAlgn="ctr" hangingPunct="0">
              <a:spcBef>
                <a:spcPct val="10000"/>
              </a:spcBef>
              <a:buSzPct val="180000"/>
            </a:pPr>
            <a:r>
              <a:rPr lang="en-US" sz="1200" b="1" noProof="1" smtClean="0">
                <a:solidFill>
                  <a:srgbClr val="73B900"/>
                </a:solidFill>
                <a:latin typeface="Lucida Console" pitchFamily="49" charset="0"/>
              </a:rPr>
              <a:t>cudaMemcpy</a:t>
            </a:r>
            <a:r>
              <a:rPr lang="en-US" sz="1200" b="1" noProof="1" smtClean="0">
                <a:solidFill>
                  <a:srgbClr val="FFFFFF"/>
                </a:solidFill>
                <a:latin typeface="Lucida Console" pitchFamily="49" charset="0"/>
              </a:rPr>
              <a:t>(y</a:t>
            </a:r>
            <a:r>
              <a:rPr lang="en-US" sz="1200" b="1" noProof="1">
                <a:solidFill>
                  <a:srgbClr val="FFFFFF"/>
                </a:solidFill>
                <a:latin typeface="Lucida Console" pitchFamily="49" charset="0"/>
              </a:rPr>
              <a:t>, </a:t>
            </a:r>
            <a:r>
              <a:rPr lang="en-US" sz="1200" b="1" noProof="1" smtClean="0">
                <a:solidFill>
                  <a:srgbClr val="FFFFFF"/>
                </a:solidFill>
                <a:latin typeface="Lucida Console" pitchFamily="49" charset="0"/>
              </a:rPr>
              <a:t>d_y</a:t>
            </a:r>
            <a:r>
              <a:rPr lang="en-US" sz="1200" b="1" noProof="1">
                <a:solidFill>
                  <a:srgbClr val="FFFFFF"/>
                </a:solidFill>
                <a:latin typeface="Lucida Console" pitchFamily="49" charset="0"/>
              </a:rPr>
              <a:t>, N, cudaMemcpyDeviceToHost);</a:t>
            </a:r>
          </a:p>
          <a:p>
            <a:pPr eaLnBrk="0" fontAlgn="ctr" hangingPunct="0">
              <a:spcBef>
                <a:spcPct val="10000"/>
              </a:spcBef>
              <a:buSzPct val="180000"/>
            </a:pPr>
            <a:endParaRPr lang="en-US" sz="1200" b="1" noProof="1">
              <a:solidFill>
                <a:srgbClr val="FFFFFF"/>
              </a:solidFill>
              <a:latin typeface="Lucida Console" pitchFamily="49" charset="0"/>
            </a:endParaRPr>
          </a:p>
          <a:p>
            <a:pPr eaLnBrk="0" fontAlgn="ctr" hangingPunct="0">
              <a:spcBef>
                <a:spcPct val="10000"/>
              </a:spcBef>
              <a:buSzPct val="180000"/>
            </a:pPr>
            <a:endParaRPr lang="en-US" sz="1200" b="1" noProof="1">
              <a:solidFill>
                <a:srgbClr val="FFFFFF"/>
              </a:solidFill>
              <a:latin typeface="Lucida Console" pitchFamily="49" charset="0"/>
            </a:endParaRPr>
          </a:p>
        </p:txBody>
      </p:sp>
      <p:sp>
        <p:nvSpPr>
          <p:cNvPr id="30722" name="Rectangle 2"/>
          <p:cNvSpPr>
            <a:spLocks noGrp="1" noChangeArrowheads="1"/>
          </p:cNvSpPr>
          <p:nvPr>
            <p:ph type="title"/>
          </p:nvPr>
        </p:nvSpPr>
        <p:spPr/>
        <p:txBody>
          <a:bodyPr>
            <a:normAutofit/>
          </a:bodyPr>
          <a:lstStyle/>
          <a:p>
            <a:pPr algn="ctr" eaLnBrk="1" hangingPunct="1"/>
            <a:r>
              <a:rPr lang="en-US" dirty="0"/>
              <a:t>CUDA </a:t>
            </a:r>
            <a:r>
              <a:rPr lang="en-US" dirty="0" smtClean="0"/>
              <a:t>C Primer</a:t>
            </a:r>
            <a:endParaRPr lang="en-US" dirty="0"/>
          </a:p>
        </p:txBody>
      </p:sp>
      <p:sp>
        <p:nvSpPr>
          <p:cNvPr id="30727" name="TextBox 4"/>
          <p:cNvSpPr txBox="1">
            <a:spLocks noChangeArrowheads="1"/>
          </p:cNvSpPr>
          <p:nvPr/>
        </p:nvSpPr>
        <p:spPr bwMode="auto">
          <a:xfrm>
            <a:off x="915454" y="994685"/>
            <a:ext cx="2234406" cy="384717"/>
          </a:xfrm>
          <a:prstGeom prst="rect">
            <a:avLst/>
          </a:prstGeom>
          <a:noFill/>
          <a:ln w="9525">
            <a:noFill/>
            <a:miter lim="800000"/>
            <a:headEnd/>
            <a:tailEnd/>
          </a:ln>
        </p:spPr>
        <p:txBody>
          <a:bodyPr wrap="square" lIns="76197" tIns="38098" rIns="76197" bIns="38098">
            <a:spAutoFit/>
          </a:bodyPr>
          <a:lstStyle/>
          <a:p>
            <a:pPr algn="ctr"/>
            <a:r>
              <a:rPr lang="en-US" sz="2000" b="1" i="1" dirty="0">
                <a:solidFill>
                  <a:srgbClr val="FFFFFF"/>
                </a:solidFill>
              </a:rPr>
              <a:t>Standard </a:t>
            </a:r>
            <a:r>
              <a:rPr lang="en-US" sz="2000" b="1" i="1" dirty="0" smtClean="0">
                <a:solidFill>
                  <a:srgbClr val="FFFFFF"/>
                </a:solidFill>
              </a:rPr>
              <a:t>C</a:t>
            </a:r>
            <a:endParaRPr lang="en-US" sz="2000" b="1" i="1" dirty="0">
              <a:solidFill>
                <a:srgbClr val="FFFFFF"/>
              </a:solidFill>
            </a:endParaRPr>
          </a:p>
        </p:txBody>
      </p:sp>
      <p:sp>
        <p:nvSpPr>
          <p:cNvPr id="30728" name="TextBox 5"/>
          <p:cNvSpPr txBox="1">
            <a:spLocks noChangeArrowheads="1"/>
          </p:cNvSpPr>
          <p:nvPr/>
        </p:nvSpPr>
        <p:spPr bwMode="auto">
          <a:xfrm>
            <a:off x="5549500" y="994685"/>
            <a:ext cx="2034646" cy="384717"/>
          </a:xfrm>
          <a:prstGeom prst="rect">
            <a:avLst/>
          </a:prstGeom>
          <a:noFill/>
          <a:ln w="9525">
            <a:noFill/>
            <a:miter lim="800000"/>
            <a:headEnd/>
            <a:tailEnd/>
          </a:ln>
        </p:spPr>
        <p:txBody>
          <a:bodyPr wrap="square" lIns="76197" tIns="38098" rIns="76197" bIns="38098">
            <a:spAutoFit/>
          </a:bodyPr>
          <a:lstStyle/>
          <a:p>
            <a:pPr algn="ctr"/>
            <a:r>
              <a:rPr lang="en-US" sz="2000" b="1" i="1" dirty="0">
                <a:solidFill>
                  <a:srgbClr val="FFFFFF"/>
                </a:solidFill>
              </a:rPr>
              <a:t>Parallel </a:t>
            </a:r>
            <a:r>
              <a:rPr lang="en-US" sz="2000" b="1" i="1" dirty="0" smtClean="0">
                <a:solidFill>
                  <a:srgbClr val="FFFFFF"/>
                </a:solidFill>
              </a:rPr>
              <a:t>C</a:t>
            </a:r>
            <a:endParaRPr lang="en-US" sz="2000" b="1" i="1" dirty="0">
              <a:solidFill>
                <a:srgbClr val="FFFFFF"/>
              </a:solidFill>
            </a:endParaRPr>
          </a:p>
        </p:txBody>
      </p:sp>
      <p:sp>
        <p:nvSpPr>
          <p:cNvPr id="8" name="TextBox 7"/>
          <p:cNvSpPr txBox="1"/>
          <p:nvPr/>
        </p:nvSpPr>
        <p:spPr>
          <a:xfrm>
            <a:off x="4716224" y="6370341"/>
            <a:ext cx="3701200" cy="323161"/>
          </a:xfrm>
          <a:prstGeom prst="rect">
            <a:avLst/>
          </a:prstGeom>
          <a:noFill/>
        </p:spPr>
        <p:txBody>
          <a:bodyPr wrap="none" lIns="76197" tIns="38098" rIns="76197" bIns="38098" rtlCol="0">
            <a:spAutoFit/>
          </a:bodyPr>
          <a:lstStyle/>
          <a:p>
            <a:r>
              <a:rPr lang="en-US" sz="1600" dirty="0">
                <a:solidFill>
                  <a:srgbClr val="FFFFFF">
                    <a:lumMod val="75000"/>
                  </a:srgbClr>
                </a:solidFill>
                <a:hlinkClick r:id="rId3"/>
              </a:rPr>
              <a:t>http://</a:t>
            </a:r>
            <a:r>
              <a:rPr lang="en-US" sz="1600" dirty="0" smtClean="0">
                <a:solidFill>
                  <a:srgbClr val="FFFFFF">
                    <a:lumMod val="75000"/>
                  </a:srgbClr>
                </a:solidFill>
                <a:hlinkClick r:id="rId3"/>
              </a:rPr>
              <a:t>developer.nvidia.com/cuda-toolkit</a:t>
            </a:r>
            <a:endParaRPr lang="en-US" sz="1600" dirty="0">
              <a:solidFill>
                <a:srgbClr val="FFFFFF">
                  <a:lumMod val="75000"/>
                </a:srgbClr>
              </a:solidFill>
            </a:endParaRPr>
          </a:p>
        </p:txBody>
      </p:sp>
      <p:sp>
        <p:nvSpPr>
          <p:cNvPr id="2" name="TextBox 1"/>
          <p:cNvSpPr txBox="1"/>
          <p:nvPr/>
        </p:nvSpPr>
        <p:spPr>
          <a:xfrm>
            <a:off x="113246" y="5401733"/>
            <a:ext cx="3838822" cy="923330"/>
          </a:xfrm>
          <a:prstGeom prst="rect">
            <a:avLst/>
          </a:prstGeom>
          <a:noFill/>
        </p:spPr>
        <p:txBody>
          <a:bodyPr wrap="square" rtlCol="0">
            <a:spAutoFit/>
          </a:bodyPr>
          <a:lstStyle/>
          <a:p>
            <a:pPr marL="285750" indent="-285750">
              <a:buFont typeface="Arial" pitchFamily="34" charset="0"/>
              <a:buChar char="•"/>
            </a:pPr>
            <a:r>
              <a:rPr lang="en-US" dirty="0" smtClean="0">
                <a:solidFill>
                  <a:srgbClr val="FFFFFF"/>
                </a:solidFill>
              </a:rPr>
              <a:t>Serial loop over 1M elements, executes 1M times sequentially.</a:t>
            </a:r>
          </a:p>
          <a:p>
            <a:pPr marL="285750" indent="-285750">
              <a:buFont typeface="Arial" pitchFamily="34" charset="0"/>
              <a:buChar char="•"/>
            </a:pPr>
            <a:r>
              <a:rPr lang="en-US" dirty="0" smtClean="0">
                <a:solidFill>
                  <a:srgbClr val="FFFFFF"/>
                </a:solidFill>
              </a:rPr>
              <a:t>Data is resident on CPU.</a:t>
            </a:r>
            <a:endParaRPr lang="en-US" dirty="0">
              <a:solidFill>
                <a:srgbClr val="FFFFFF"/>
              </a:solidFill>
            </a:endParaRPr>
          </a:p>
        </p:txBody>
      </p:sp>
      <p:sp>
        <p:nvSpPr>
          <p:cNvPr id="10" name="TextBox 9"/>
          <p:cNvSpPr txBox="1"/>
          <p:nvPr/>
        </p:nvSpPr>
        <p:spPr>
          <a:xfrm>
            <a:off x="4156416" y="5401733"/>
            <a:ext cx="4758984" cy="923330"/>
          </a:xfrm>
          <a:prstGeom prst="rect">
            <a:avLst/>
          </a:prstGeom>
          <a:noFill/>
        </p:spPr>
        <p:txBody>
          <a:bodyPr wrap="square" rtlCol="0">
            <a:spAutoFit/>
          </a:bodyPr>
          <a:lstStyle/>
          <a:p>
            <a:pPr marL="285750" indent="-285750">
              <a:buFont typeface="Arial" pitchFamily="34" charset="0"/>
              <a:buChar char="•"/>
            </a:pPr>
            <a:r>
              <a:rPr lang="en-US" dirty="0" smtClean="0">
                <a:solidFill>
                  <a:srgbClr val="FFFFFF"/>
                </a:solidFill>
              </a:rPr>
              <a:t>Parallel kernel, executes 1M times in parallel in groups of 256 elements.</a:t>
            </a:r>
          </a:p>
          <a:p>
            <a:pPr marL="285750" indent="-285750">
              <a:buFont typeface="Arial" pitchFamily="34" charset="0"/>
              <a:buChar char="•"/>
            </a:pPr>
            <a:r>
              <a:rPr lang="en-US" dirty="0" smtClean="0">
                <a:solidFill>
                  <a:srgbClr val="FFFFFF"/>
                </a:solidFill>
              </a:rPr>
              <a:t>Data must be copied to/from GPU.</a:t>
            </a:r>
            <a:endParaRPr lang="en-US" dirty="0">
              <a:solidFill>
                <a:srgbClr val="FFFFFF"/>
              </a:solidFill>
            </a:endParaRPr>
          </a:p>
        </p:txBody>
      </p:sp>
    </p:spTree>
    <p:extLst>
      <p:ext uri="{BB962C8B-B14F-4D97-AF65-F5344CB8AC3E}">
        <p14:creationId xmlns:p14="http://schemas.microsoft.com/office/powerpoint/2010/main" val="1554584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13246" y="1622965"/>
            <a:ext cx="3838822" cy="3482435"/>
          </a:xfrm>
          <a:prstGeom prst="roundRect">
            <a:avLst/>
          </a:prstGeom>
          <a:solidFill>
            <a:schemeClr val="bg1">
              <a:lumMod val="85000"/>
              <a:lumOff val="15000"/>
            </a:schemeClr>
          </a:solidFill>
          <a:ln w="38100">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76197" tIns="38098" rIns="76197" bIns="38098" rtlCol="0" anchor="t"/>
          <a:lstStyle/>
          <a:p>
            <a:pPr eaLnBrk="0" fontAlgn="ctr" hangingPunct="0">
              <a:spcBef>
                <a:spcPct val="10000"/>
              </a:spcBef>
              <a:buSzPct val="180000"/>
            </a:pPr>
            <a:r>
              <a:rPr lang="en-US" sz="1200" b="1" noProof="1" smtClean="0">
                <a:solidFill>
                  <a:srgbClr val="FFFFFF"/>
                </a:solidFill>
                <a:latin typeface="Lucida Console" pitchFamily="49" charset="0"/>
              </a:rPr>
              <a:t>program main</a:t>
            </a:r>
          </a:p>
          <a:p>
            <a:pPr eaLnBrk="0" fontAlgn="ctr" hangingPunct="0">
              <a:spcBef>
                <a:spcPct val="10000"/>
              </a:spcBef>
              <a:buSzPct val="180000"/>
            </a:pPr>
            <a:r>
              <a:rPr lang="en-US" sz="1200" b="1" noProof="1">
                <a:solidFill>
                  <a:srgbClr val="FFFFFF"/>
                </a:solidFill>
                <a:latin typeface="Lucida Console" pitchFamily="49" charset="0"/>
              </a:rPr>
              <a:t> </a:t>
            </a:r>
            <a:r>
              <a:rPr lang="en-US" sz="1200" b="1" noProof="1" smtClean="0">
                <a:solidFill>
                  <a:srgbClr val="FFFFFF"/>
                </a:solidFill>
                <a:latin typeface="Lucida Console" pitchFamily="49" charset="0"/>
              </a:rPr>
              <a:t> integer, parameter :: N = 2**20</a:t>
            </a:r>
          </a:p>
          <a:p>
            <a:pPr eaLnBrk="0" fontAlgn="ctr" hangingPunct="0">
              <a:spcBef>
                <a:spcPct val="10000"/>
              </a:spcBef>
              <a:buSzPct val="180000"/>
            </a:pPr>
            <a:r>
              <a:rPr lang="en-US" sz="1200" b="1" noProof="1">
                <a:solidFill>
                  <a:srgbClr val="FFFFFF"/>
                </a:solidFill>
                <a:latin typeface="Lucida Console" pitchFamily="49" charset="0"/>
              </a:rPr>
              <a:t> </a:t>
            </a:r>
            <a:r>
              <a:rPr lang="en-US" sz="1200" b="1" noProof="1" smtClean="0">
                <a:solidFill>
                  <a:srgbClr val="FFFFFF"/>
                </a:solidFill>
                <a:latin typeface="Lucida Console" pitchFamily="49" charset="0"/>
              </a:rPr>
              <a:t> real, dimension(N) :: X, Y</a:t>
            </a:r>
          </a:p>
          <a:p>
            <a:pPr eaLnBrk="0" fontAlgn="ctr" hangingPunct="0">
              <a:spcBef>
                <a:spcPct val="10000"/>
              </a:spcBef>
              <a:buSzPct val="180000"/>
            </a:pPr>
            <a:r>
              <a:rPr lang="en-US" sz="1200" b="1" noProof="1">
                <a:solidFill>
                  <a:srgbClr val="FFFFFF"/>
                </a:solidFill>
                <a:latin typeface="Lucida Console" pitchFamily="49" charset="0"/>
              </a:rPr>
              <a:t> </a:t>
            </a:r>
            <a:r>
              <a:rPr lang="en-US" sz="1200" b="1" noProof="1" smtClean="0">
                <a:solidFill>
                  <a:srgbClr val="FFFFFF"/>
                </a:solidFill>
                <a:latin typeface="Lucida Console" pitchFamily="49" charset="0"/>
              </a:rPr>
              <a:t> real               :: A = 2.0</a:t>
            </a:r>
          </a:p>
          <a:p>
            <a:pPr eaLnBrk="0" fontAlgn="ctr" hangingPunct="0">
              <a:spcBef>
                <a:spcPct val="10000"/>
              </a:spcBef>
              <a:buSzPct val="180000"/>
            </a:pPr>
            <a:endParaRPr lang="en-US" sz="1200" b="1" noProof="1">
              <a:solidFill>
                <a:srgbClr val="FFFFFF"/>
              </a:solidFill>
              <a:latin typeface="Lucida Console" pitchFamily="49" charset="0"/>
            </a:endParaRPr>
          </a:p>
          <a:p>
            <a:pPr eaLnBrk="0" fontAlgn="ctr" hangingPunct="0">
              <a:spcBef>
                <a:spcPct val="10000"/>
              </a:spcBef>
              <a:buSzPct val="180000"/>
            </a:pPr>
            <a:r>
              <a:rPr lang="en-US" sz="1200" b="1" noProof="1" smtClean="0">
                <a:solidFill>
                  <a:srgbClr val="FFFFFF"/>
                </a:solidFill>
                <a:latin typeface="Lucida Console" pitchFamily="49" charset="0"/>
              </a:rPr>
              <a:t>  </a:t>
            </a:r>
            <a:r>
              <a:rPr lang="en-US" sz="1200" b="1" noProof="1" smtClean="0">
                <a:solidFill>
                  <a:srgbClr val="73B900"/>
                </a:solidFill>
                <a:latin typeface="Lucida Console" pitchFamily="49" charset="0"/>
              </a:rPr>
              <a:t>!$acc data</a:t>
            </a:r>
          </a:p>
          <a:p>
            <a:pPr eaLnBrk="0" fontAlgn="ctr" hangingPunct="0">
              <a:spcBef>
                <a:spcPct val="10000"/>
              </a:spcBef>
              <a:buSzPct val="180000"/>
            </a:pPr>
            <a:r>
              <a:rPr lang="en-US" sz="1200" b="1" noProof="1">
                <a:solidFill>
                  <a:srgbClr val="FFFFFF"/>
                </a:solidFill>
                <a:latin typeface="Lucida Console" pitchFamily="49" charset="0"/>
              </a:rPr>
              <a:t> </a:t>
            </a:r>
            <a:r>
              <a:rPr lang="en-US" sz="1200" b="1" noProof="1" smtClean="0">
                <a:solidFill>
                  <a:srgbClr val="FFFFFF"/>
                </a:solidFill>
                <a:latin typeface="Lucida Console" pitchFamily="49" charset="0"/>
              </a:rPr>
              <a:t> </a:t>
            </a:r>
            <a:r>
              <a:rPr lang="en-US" sz="1200" b="1" noProof="1" smtClean="0">
                <a:solidFill>
                  <a:srgbClr val="FFC000"/>
                </a:solidFill>
                <a:latin typeface="Lucida Console" pitchFamily="49" charset="0"/>
              </a:rPr>
              <a:t>! Initialize X and Y</a:t>
            </a:r>
          </a:p>
          <a:p>
            <a:pPr eaLnBrk="0" fontAlgn="ctr" hangingPunct="0">
              <a:spcBef>
                <a:spcPct val="10000"/>
              </a:spcBef>
              <a:buSzPct val="180000"/>
            </a:pPr>
            <a:r>
              <a:rPr lang="en-US" sz="1200" b="1" noProof="1">
                <a:solidFill>
                  <a:srgbClr val="FFFFFF"/>
                </a:solidFill>
                <a:latin typeface="Lucida Console" pitchFamily="49" charset="0"/>
              </a:rPr>
              <a:t> </a:t>
            </a:r>
            <a:r>
              <a:rPr lang="en-US" sz="1200" b="1" noProof="1" smtClean="0">
                <a:solidFill>
                  <a:srgbClr val="FFFFFF"/>
                </a:solidFill>
                <a:latin typeface="Lucida Console" pitchFamily="49" charset="0"/>
              </a:rPr>
              <a:t> ...</a:t>
            </a:r>
          </a:p>
          <a:p>
            <a:pPr eaLnBrk="0" fontAlgn="ctr" hangingPunct="0">
              <a:spcBef>
                <a:spcPct val="10000"/>
              </a:spcBef>
              <a:buSzPct val="180000"/>
            </a:pPr>
            <a:endParaRPr lang="en-US" sz="1200" b="1" noProof="1">
              <a:solidFill>
                <a:srgbClr val="FFFFFF"/>
              </a:solidFill>
              <a:latin typeface="Lucida Console" pitchFamily="49" charset="0"/>
            </a:endParaRPr>
          </a:p>
          <a:p>
            <a:pPr eaLnBrk="0" fontAlgn="ctr" hangingPunct="0">
              <a:spcBef>
                <a:spcPct val="10000"/>
              </a:spcBef>
              <a:buSzPct val="180000"/>
            </a:pPr>
            <a:r>
              <a:rPr lang="en-US" sz="1200" b="1" noProof="1" smtClean="0">
                <a:solidFill>
                  <a:srgbClr val="FFFFFF"/>
                </a:solidFill>
                <a:latin typeface="Lucida Console" pitchFamily="49" charset="0"/>
              </a:rPr>
              <a:t>  </a:t>
            </a:r>
            <a:r>
              <a:rPr lang="en-US" sz="1200" b="1" noProof="1" smtClean="0">
                <a:solidFill>
                  <a:srgbClr val="73B900"/>
                </a:solidFill>
                <a:latin typeface="Lucida Console" pitchFamily="49" charset="0"/>
              </a:rPr>
              <a:t>!$acc host_data use_device(x,y)</a:t>
            </a:r>
          </a:p>
          <a:p>
            <a:pPr eaLnBrk="0" fontAlgn="ctr" hangingPunct="0">
              <a:spcBef>
                <a:spcPct val="10000"/>
              </a:spcBef>
              <a:buSzPct val="180000"/>
            </a:pPr>
            <a:r>
              <a:rPr lang="en-US" sz="1200" b="1" noProof="1">
                <a:solidFill>
                  <a:srgbClr val="FFFFFF"/>
                </a:solidFill>
                <a:latin typeface="Lucida Console" pitchFamily="49" charset="0"/>
              </a:rPr>
              <a:t> </a:t>
            </a:r>
            <a:r>
              <a:rPr lang="en-US" sz="1200" b="1" noProof="1" smtClean="0">
                <a:solidFill>
                  <a:srgbClr val="FFFFFF"/>
                </a:solidFill>
                <a:latin typeface="Lucida Console" pitchFamily="49" charset="0"/>
              </a:rPr>
              <a:t> call saxpy(n, a, x, y)</a:t>
            </a:r>
          </a:p>
          <a:p>
            <a:pPr eaLnBrk="0" fontAlgn="ctr" hangingPunct="0">
              <a:spcBef>
                <a:spcPct val="10000"/>
              </a:spcBef>
              <a:buSzPct val="180000"/>
            </a:pPr>
            <a:r>
              <a:rPr lang="en-US" sz="1200" b="1" noProof="1">
                <a:solidFill>
                  <a:srgbClr val="FFFFFF"/>
                </a:solidFill>
                <a:latin typeface="Lucida Console" pitchFamily="49" charset="0"/>
              </a:rPr>
              <a:t> </a:t>
            </a:r>
            <a:r>
              <a:rPr lang="en-US" sz="1200" b="1" noProof="1" smtClean="0">
                <a:solidFill>
                  <a:srgbClr val="FFFFFF"/>
                </a:solidFill>
                <a:latin typeface="Lucida Console" pitchFamily="49" charset="0"/>
              </a:rPr>
              <a:t> </a:t>
            </a:r>
            <a:r>
              <a:rPr lang="en-US" sz="1200" b="1" noProof="1" smtClean="0">
                <a:solidFill>
                  <a:srgbClr val="73B900"/>
                </a:solidFill>
                <a:latin typeface="Lucida Console" pitchFamily="49" charset="0"/>
              </a:rPr>
              <a:t>!$acc end host_data</a:t>
            </a:r>
          </a:p>
          <a:p>
            <a:pPr eaLnBrk="0" fontAlgn="ctr" hangingPunct="0">
              <a:spcBef>
                <a:spcPct val="10000"/>
              </a:spcBef>
              <a:buSzPct val="180000"/>
            </a:pPr>
            <a:r>
              <a:rPr lang="en-US" sz="1200" b="1" noProof="1">
                <a:solidFill>
                  <a:srgbClr val="73B900"/>
                </a:solidFill>
                <a:latin typeface="Lucida Console" pitchFamily="49" charset="0"/>
              </a:rPr>
              <a:t> </a:t>
            </a:r>
            <a:r>
              <a:rPr lang="en-US" sz="1200" b="1" noProof="1" smtClean="0">
                <a:solidFill>
                  <a:srgbClr val="73B900"/>
                </a:solidFill>
                <a:latin typeface="Lucida Console" pitchFamily="49" charset="0"/>
              </a:rPr>
              <a:t> !$acc end data</a:t>
            </a:r>
          </a:p>
          <a:p>
            <a:pPr eaLnBrk="0" fontAlgn="ctr" hangingPunct="0">
              <a:spcBef>
                <a:spcPct val="10000"/>
              </a:spcBef>
              <a:buSzPct val="180000"/>
            </a:pPr>
            <a:endParaRPr lang="en-US" sz="1200" b="1" noProof="1">
              <a:solidFill>
                <a:srgbClr val="FFFFFF"/>
              </a:solidFill>
              <a:latin typeface="Lucida Console" pitchFamily="49" charset="0"/>
            </a:endParaRPr>
          </a:p>
          <a:p>
            <a:pPr eaLnBrk="0" fontAlgn="ctr" hangingPunct="0">
              <a:spcBef>
                <a:spcPct val="10000"/>
              </a:spcBef>
              <a:buSzPct val="180000"/>
            </a:pPr>
            <a:r>
              <a:rPr lang="en-US" sz="1200" b="1" noProof="1" smtClean="0">
                <a:solidFill>
                  <a:srgbClr val="FFFFFF"/>
                </a:solidFill>
                <a:latin typeface="Lucida Console" pitchFamily="49" charset="0"/>
              </a:rPr>
              <a:t>end program</a:t>
            </a:r>
            <a:endParaRPr lang="en-US" sz="1200" b="1" noProof="1">
              <a:solidFill>
                <a:srgbClr val="FFFFFF"/>
              </a:solidFill>
              <a:latin typeface="Lucida Console" pitchFamily="49" charset="0"/>
            </a:endParaRPr>
          </a:p>
        </p:txBody>
      </p:sp>
      <p:sp>
        <p:nvSpPr>
          <p:cNvPr id="7" name="Rounded Rectangle 6"/>
          <p:cNvSpPr/>
          <p:nvPr/>
        </p:nvSpPr>
        <p:spPr>
          <a:xfrm>
            <a:off x="4122549" y="1622971"/>
            <a:ext cx="4888548" cy="3482439"/>
          </a:xfrm>
          <a:prstGeom prst="roundRect">
            <a:avLst/>
          </a:prstGeom>
          <a:solidFill>
            <a:schemeClr val="bg1">
              <a:lumMod val="85000"/>
              <a:lumOff val="15000"/>
            </a:schemeClr>
          </a:solidFill>
          <a:ln w="38100">
            <a:solidFill>
              <a:srgbClr val="73B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0" tIns="38098" rIns="0" bIns="38098" rtlCol="0" anchor="t"/>
          <a:lstStyle/>
          <a:p>
            <a:pPr marL="91440" eaLnBrk="0" fontAlgn="ctr" hangingPunct="0">
              <a:spcBef>
                <a:spcPct val="10000"/>
              </a:spcBef>
              <a:buSzPct val="180000"/>
              <a:defRPr/>
            </a:pPr>
            <a:r>
              <a:rPr lang="en-US" sz="1200" b="1" noProof="1">
                <a:solidFill>
                  <a:srgbClr val="73B900"/>
                </a:solidFill>
                <a:latin typeface="Lucida Console" pitchFamily="49" charset="0"/>
              </a:rPr>
              <a:t>__global__ </a:t>
            </a:r>
            <a:endParaRPr lang="en-US" sz="1200" b="1" noProof="1">
              <a:solidFill>
                <a:srgbClr val="FFFFFF"/>
              </a:solidFill>
              <a:latin typeface="Lucida Console" pitchFamily="49" charset="0"/>
            </a:endParaRPr>
          </a:p>
          <a:p>
            <a:pPr marL="91440" eaLnBrk="0" fontAlgn="ctr" hangingPunct="0">
              <a:spcBef>
                <a:spcPct val="10000"/>
              </a:spcBef>
              <a:buSzPct val="180000"/>
              <a:defRPr/>
            </a:pPr>
            <a:r>
              <a:rPr lang="en-US" sz="1200" b="1" noProof="1">
                <a:solidFill>
                  <a:srgbClr val="FFFFFF"/>
                </a:solidFill>
                <a:latin typeface="Lucida Console" pitchFamily="49" charset="0"/>
              </a:rPr>
              <a:t>void </a:t>
            </a:r>
            <a:r>
              <a:rPr lang="en-US" sz="1200" b="1" noProof="1" smtClean="0">
                <a:solidFill>
                  <a:srgbClr val="FFFFFF"/>
                </a:solidFill>
                <a:latin typeface="Lucida Console" pitchFamily="49" charset="0"/>
              </a:rPr>
              <a:t>saxpy_kernel(int </a:t>
            </a:r>
            <a:r>
              <a:rPr lang="en-US" sz="1200" b="1" noProof="1">
                <a:solidFill>
                  <a:srgbClr val="FFFFFF"/>
                </a:solidFill>
                <a:latin typeface="Lucida Console" pitchFamily="49" charset="0"/>
              </a:rPr>
              <a:t>n, float a, </a:t>
            </a:r>
          </a:p>
          <a:p>
            <a:pPr marL="91440" eaLnBrk="0" fontAlgn="ctr" hangingPunct="0">
              <a:spcBef>
                <a:spcPct val="10000"/>
              </a:spcBef>
              <a:buSzPct val="180000"/>
              <a:defRPr/>
            </a:pPr>
            <a:r>
              <a:rPr lang="en-US" sz="1200" b="1" noProof="1">
                <a:solidFill>
                  <a:srgbClr val="FFFFFF"/>
                </a:solidFill>
                <a:latin typeface="Lucida Console" pitchFamily="49" charset="0"/>
              </a:rPr>
              <a:t>	  float *x, float *y)</a:t>
            </a:r>
          </a:p>
          <a:p>
            <a:pPr marL="91440" eaLnBrk="0" fontAlgn="ctr" hangingPunct="0">
              <a:spcBef>
                <a:spcPct val="10000"/>
              </a:spcBef>
              <a:buSzPct val="180000"/>
            </a:pPr>
            <a:r>
              <a:rPr lang="en-US" sz="1200" b="1" noProof="1">
                <a:solidFill>
                  <a:srgbClr val="FFFFFF"/>
                </a:solidFill>
                <a:latin typeface="Lucida Console" pitchFamily="49" charset="0"/>
              </a:rPr>
              <a:t>{</a:t>
            </a:r>
          </a:p>
          <a:p>
            <a:pPr marL="91440" eaLnBrk="0" fontAlgn="ctr" hangingPunct="0">
              <a:spcBef>
                <a:spcPct val="10000"/>
              </a:spcBef>
              <a:buSzPct val="180000"/>
            </a:pPr>
            <a:r>
              <a:rPr lang="en-US" sz="1200" b="1" noProof="1">
                <a:solidFill>
                  <a:srgbClr val="FFFFFF"/>
                </a:solidFill>
                <a:latin typeface="Lucida Console" pitchFamily="49" charset="0"/>
              </a:rPr>
              <a:t>  int i = </a:t>
            </a:r>
            <a:r>
              <a:rPr lang="en-US" sz="1200" b="1" noProof="1">
                <a:solidFill>
                  <a:srgbClr val="73B900"/>
                </a:solidFill>
                <a:latin typeface="Lucida Console" pitchFamily="49" charset="0"/>
              </a:rPr>
              <a:t>blockIdx</a:t>
            </a:r>
            <a:r>
              <a:rPr lang="en-US" sz="1200" b="1" noProof="1">
                <a:solidFill>
                  <a:srgbClr val="FFFFFF"/>
                </a:solidFill>
                <a:latin typeface="Lucida Console" pitchFamily="49" charset="0"/>
              </a:rPr>
              <a:t>.x*</a:t>
            </a:r>
            <a:r>
              <a:rPr lang="en-US" sz="1200" b="1" noProof="1">
                <a:solidFill>
                  <a:srgbClr val="73B900"/>
                </a:solidFill>
                <a:latin typeface="Lucida Console" pitchFamily="49" charset="0"/>
              </a:rPr>
              <a:t>blockDim</a:t>
            </a:r>
            <a:r>
              <a:rPr lang="en-US" sz="1200" b="1" noProof="1">
                <a:solidFill>
                  <a:srgbClr val="FFFFFF"/>
                </a:solidFill>
                <a:latin typeface="Lucida Console" pitchFamily="49" charset="0"/>
              </a:rPr>
              <a:t>.x + </a:t>
            </a:r>
            <a:r>
              <a:rPr lang="en-US" sz="1200" b="1" noProof="1">
                <a:solidFill>
                  <a:srgbClr val="73B900"/>
                </a:solidFill>
                <a:latin typeface="Lucida Console" pitchFamily="49" charset="0"/>
              </a:rPr>
              <a:t>threadIdx</a:t>
            </a:r>
            <a:r>
              <a:rPr lang="en-US" sz="1200" b="1" noProof="1">
                <a:solidFill>
                  <a:srgbClr val="FFFFFF"/>
                </a:solidFill>
                <a:latin typeface="Lucida Console" pitchFamily="49" charset="0"/>
              </a:rPr>
              <a:t>.x;</a:t>
            </a:r>
          </a:p>
          <a:p>
            <a:pPr marL="91440" eaLnBrk="0" fontAlgn="ctr" hangingPunct="0">
              <a:spcBef>
                <a:spcPct val="10000"/>
              </a:spcBef>
              <a:buSzPct val="180000"/>
            </a:pPr>
            <a:r>
              <a:rPr lang="en-US" sz="1200" b="1" noProof="1">
                <a:solidFill>
                  <a:srgbClr val="FFFFFF"/>
                </a:solidFill>
                <a:latin typeface="Lucida Console" pitchFamily="49" charset="0"/>
              </a:rPr>
              <a:t>  if</a:t>
            </a:r>
            <a:r>
              <a:rPr lang="en-US" sz="1200" b="1" dirty="0">
                <a:solidFill>
                  <a:srgbClr val="FFFFFF"/>
                </a:solidFill>
                <a:latin typeface="Lucida Console" pitchFamily="49" charset="0"/>
              </a:rPr>
              <a:t> </a:t>
            </a:r>
            <a:r>
              <a:rPr lang="en-US" sz="1200" b="1" noProof="1">
                <a:solidFill>
                  <a:srgbClr val="FFFFFF"/>
                </a:solidFill>
                <a:latin typeface="Lucida Console" pitchFamily="49" charset="0"/>
              </a:rPr>
              <a:t>(i</a:t>
            </a:r>
            <a:r>
              <a:rPr lang="en-US" sz="1200" b="1" dirty="0">
                <a:solidFill>
                  <a:srgbClr val="FFFFFF"/>
                </a:solidFill>
                <a:latin typeface="Lucida Console" pitchFamily="49" charset="0"/>
              </a:rPr>
              <a:t> </a:t>
            </a:r>
            <a:r>
              <a:rPr lang="en-US" sz="1200" b="1" noProof="1">
                <a:solidFill>
                  <a:srgbClr val="FFFFFF"/>
                </a:solidFill>
                <a:latin typeface="Lucida Console" pitchFamily="49" charset="0"/>
              </a:rPr>
              <a:t>&lt;</a:t>
            </a:r>
            <a:r>
              <a:rPr lang="en-US" sz="1200" b="1" dirty="0">
                <a:solidFill>
                  <a:srgbClr val="FFFFFF"/>
                </a:solidFill>
                <a:latin typeface="Lucida Console" pitchFamily="49" charset="0"/>
              </a:rPr>
              <a:t> </a:t>
            </a:r>
            <a:r>
              <a:rPr lang="en-US" sz="1200" b="1" noProof="1">
                <a:solidFill>
                  <a:srgbClr val="FFFFFF"/>
                </a:solidFill>
                <a:latin typeface="Lucida Console" pitchFamily="49" charset="0"/>
              </a:rPr>
              <a:t>n) </a:t>
            </a:r>
            <a:r>
              <a:rPr lang="en-US" sz="1200" b="1" noProof="1">
                <a:solidFill>
                  <a:srgbClr val="FF6699"/>
                </a:solidFill>
                <a:latin typeface="Lucida Console" pitchFamily="49" charset="0"/>
              </a:rPr>
              <a:t>y[i] = a*x[i] + y[i];</a:t>
            </a:r>
            <a:endParaRPr lang="en-US" sz="1200" b="1" noProof="1">
              <a:solidFill>
                <a:srgbClr val="FFFFFF"/>
              </a:solidFill>
              <a:latin typeface="Lucida Console" pitchFamily="49" charset="0"/>
            </a:endParaRPr>
          </a:p>
          <a:p>
            <a:pPr marL="91440" eaLnBrk="0" fontAlgn="ctr" hangingPunct="0">
              <a:spcBef>
                <a:spcPct val="10000"/>
              </a:spcBef>
              <a:buSzPct val="180000"/>
            </a:pPr>
            <a:r>
              <a:rPr lang="en-US" sz="1200" b="1" noProof="1">
                <a:solidFill>
                  <a:srgbClr val="FFFFFF"/>
                </a:solidFill>
                <a:latin typeface="Lucida Console" pitchFamily="49" charset="0"/>
              </a:rPr>
              <a:t>}</a:t>
            </a:r>
          </a:p>
          <a:p>
            <a:pPr marL="91440" eaLnBrk="0" fontAlgn="ctr" hangingPunct="0">
              <a:spcBef>
                <a:spcPct val="10000"/>
              </a:spcBef>
              <a:buSzPct val="180000"/>
            </a:pPr>
            <a:endParaRPr lang="en-US" sz="1200" b="1" noProof="1">
              <a:solidFill>
                <a:srgbClr val="FFFFFF"/>
              </a:solidFill>
              <a:latin typeface="Lucida Console" pitchFamily="49" charset="0"/>
            </a:endParaRPr>
          </a:p>
          <a:p>
            <a:pPr marL="91440" eaLnBrk="0" fontAlgn="ctr" hangingPunct="0">
              <a:spcBef>
                <a:spcPct val="10000"/>
              </a:spcBef>
              <a:buSzPct val="180000"/>
            </a:pPr>
            <a:r>
              <a:rPr lang="en-US" sz="1200" b="1" noProof="1" smtClean="0">
                <a:solidFill>
                  <a:srgbClr val="FFFFFF"/>
                </a:solidFill>
                <a:latin typeface="Lucida Console" pitchFamily="49" charset="0"/>
              </a:rPr>
              <a:t>void saxpy(int n, float a, float *dx, float *dy)</a:t>
            </a:r>
          </a:p>
          <a:p>
            <a:pPr marL="91440" eaLnBrk="0" fontAlgn="ctr" hangingPunct="0">
              <a:spcBef>
                <a:spcPct val="10000"/>
              </a:spcBef>
              <a:buSzPct val="180000"/>
            </a:pPr>
            <a:r>
              <a:rPr lang="en-US" sz="1200" b="1" noProof="1">
                <a:solidFill>
                  <a:srgbClr val="FFFFFF"/>
                </a:solidFill>
                <a:latin typeface="Lucida Console" pitchFamily="49" charset="0"/>
              </a:rPr>
              <a:t>{</a:t>
            </a:r>
          </a:p>
          <a:p>
            <a:pPr marL="91440" eaLnBrk="0" fontAlgn="ctr" hangingPunct="0">
              <a:spcBef>
                <a:spcPct val="10000"/>
              </a:spcBef>
              <a:buSzPct val="180000"/>
            </a:pPr>
            <a:r>
              <a:rPr lang="en-US" sz="1200" b="1" noProof="1" smtClean="0">
                <a:solidFill>
                  <a:srgbClr val="FFC000"/>
                </a:solidFill>
                <a:latin typeface="Lucida Console" pitchFamily="49" charset="0"/>
              </a:rPr>
              <a:t>  // Launch CUDA Kernel</a:t>
            </a:r>
            <a:endParaRPr lang="en-US" sz="1200" b="1" noProof="1">
              <a:solidFill>
                <a:srgbClr val="FFC000"/>
              </a:solidFill>
              <a:latin typeface="Lucida Console" pitchFamily="49" charset="0"/>
            </a:endParaRPr>
          </a:p>
          <a:p>
            <a:pPr marL="91440" eaLnBrk="0" fontAlgn="ctr" hangingPunct="0">
              <a:spcBef>
                <a:spcPct val="10000"/>
              </a:spcBef>
              <a:buSzPct val="180000"/>
            </a:pPr>
            <a:r>
              <a:rPr lang="en-US" sz="1200" b="1" noProof="1" smtClean="0">
                <a:solidFill>
                  <a:srgbClr val="FFFFFF"/>
                </a:solidFill>
                <a:latin typeface="Lucida Console" pitchFamily="49" charset="0"/>
              </a:rPr>
              <a:t>  saxpy_kernel</a:t>
            </a:r>
            <a:r>
              <a:rPr lang="en-US" sz="1200" b="1" noProof="1" smtClean="0">
                <a:solidFill>
                  <a:srgbClr val="73B900"/>
                </a:solidFill>
                <a:latin typeface="Lucida Console" pitchFamily="49" charset="0"/>
              </a:rPr>
              <a:t>&lt;&lt;&lt;</a:t>
            </a:r>
            <a:r>
              <a:rPr lang="en-US" sz="1200" b="1" noProof="1">
                <a:solidFill>
                  <a:srgbClr val="73B900"/>
                </a:solidFill>
                <a:latin typeface="Lucida Console" pitchFamily="49" charset="0"/>
              </a:rPr>
              <a:t>4096,256&gt;&gt;&gt;</a:t>
            </a:r>
            <a:r>
              <a:rPr lang="en-US" sz="1200" b="1" noProof="1">
                <a:solidFill>
                  <a:srgbClr val="FFFFFF"/>
                </a:solidFill>
                <a:latin typeface="Lucida Console" pitchFamily="49" charset="0"/>
              </a:rPr>
              <a:t>(N, 2.0, </a:t>
            </a:r>
            <a:r>
              <a:rPr lang="en-US" sz="1200" b="1" noProof="1" smtClean="0">
                <a:solidFill>
                  <a:srgbClr val="FFFFFF"/>
                </a:solidFill>
                <a:latin typeface="Lucida Console" pitchFamily="49" charset="0"/>
              </a:rPr>
              <a:t>dx</a:t>
            </a:r>
            <a:r>
              <a:rPr lang="en-US" sz="1200" b="1" noProof="1">
                <a:solidFill>
                  <a:srgbClr val="FFFFFF"/>
                </a:solidFill>
                <a:latin typeface="Lucida Console" pitchFamily="49" charset="0"/>
              </a:rPr>
              <a:t>, </a:t>
            </a:r>
            <a:r>
              <a:rPr lang="en-US" sz="1200" b="1" noProof="1" smtClean="0">
                <a:solidFill>
                  <a:srgbClr val="FFFFFF"/>
                </a:solidFill>
                <a:latin typeface="Lucida Console" pitchFamily="49" charset="0"/>
              </a:rPr>
              <a:t>dy</a:t>
            </a:r>
            <a:r>
              <a:rPr lang="en-US" sz="1200" b="1" noProof="1">
                <a:solidFill>
                  <a:srgbClr val="FFFFFF"/>
                </a:solidFill>
                <a:latin typeface="Lucida Console" pitchFamily="49" charset="0"/>
              </a:rPr>
              <a:t>);</a:t>
            </a:r>
          </a:p>
          <a:p>
            <a:pPr marL="91440" eaLnBrk="0" fontAlgn="ctr" hangingPunct="0">
              <a:spcBef>
                <a:spcPct val="10000"/>
              </a:spcBef>
              <a:buSzPct val="180000"/>
            </a:pPr>
            <a:r>
              <a:rPr lang="en-US" sz="1200" b="1" noProof="1" smtClean="0">
                <a:solidFill>
                  <a:srgbClr val="FFFFFF"/>
                </a:solidFill>
                <a:latin typeface="Lucida Console" pitchFamily="49" charset="0"/>
              </a:rPr>
              <a:t>}</a:t>
            </a:r>
            <a:endParaRPr lang="en-US" sz="1200" b="1" noProof="1">
              <a:solidFill>
                <a:srgbClr val="FFFFFF"/>
              </a:solidFill>
              <a:latin typeface="Lucida Console" pitchFamily="49" charset="0"/>
            </a:endParaRPr>
          </a:p>
          <a:p>
            <a:pPr eaLnBrk="0" fontAlgn="ctr" hangingPunct="0">
              <a:spcBef>
                <a:spcPct val="10000"/>
              </a:spcBef>
              <a:buSzPct val="180000"/>
            </a:pPr>
            <a:endParaRPr lang="en-US" sz="1200" b="1" noProof="1">
              <a:solidFill>
                <a:srgbClr val="FFFFFF"/>
              </a:solidFill>
              <a:latin typeface="Lucida Console" pitchFamily="49" charset="0"/>
            </a:endParaRPr>
          </a:p>
          <a:p>
            <a:pPr eaLnBrk="0" fontAlgn="ctr" hangingPunct="0">
              <a:spcBef>
                <a:spcPct val="10000"/>
              </a:spcBef>
              <a:buSzPct val="180000"/>
            </a:pPr>
            <a:endParaRPr lang="en-US" sz="1200" b="1" noProof="1">
              <a:solidFill>
                <a:srgbClr val="FFFFFF"/>
              </a:solidFill>
              <a:latin typeface="Lucida Console" pitchFamily="49" charset="0"/>
            </a:endParaRPr>
          </a:p>
        </p:txBody>
      </p:sp>
      <p:sp>
        <p:nvSpPr>
          <p:cNvPr id="30722" name="Rectangle 2"/>
          <p:cNvSpPr>
            <a:spLocks noGrp="1" noChangeArrowheads="1"/>
          </p:cNvSpPr>
          <p:nvPr>
            <p:ph type="title"/>
          </p:nvPr>
        </p:nvSpPr>
        <p:spPr/>
        <p:txBody>
          <a:bodyPr>
            <a:normAutofit/>
          </a:bodyPr>
          <a:lstStyle/>
          <a:p>
            <a:pPr algn="ctr" eaLnBrk="1" hangingPunct="1"/>
            <a:r>
              <a:rPr lang="en-US" dirty="0"/>
              <a:t>CUDA </a:t>
            </a:r>
            <a:r>
              <a:rPr lang="en-US" dirty="0" smtClean="0"/>
              <a:t>C Interoperability</a:t>
            </a:r>
            <a:endParaRPr lang="en-US" dirty="0"/>
          </a:p>
        </p:txBody>
      </p:sp>
      <p:sp>
        <p:nvSpPr>
          <p:cNvPr id="30727" name="TextBox 4"/>
          <p:cNvSpPr txBox="1">
            <a:spLocks noChangeArrowheads="1"/>
          </p:cNvSpPr>
          <p:nvPr/>
        </p:nvSpPr>
        <p:spPr bwMode="auto">
          <a:xfrm>
            <a:off x="915454" y="994685"/>
            <a:ext cx="2234406" cy="384717"/>
          </a:xfrm>
          <a:prstGeom prst="rect">
            <a:avLst/>
          </a:prstGeom>
          <a:noFill/>
          <a:ln w="9525">
            <a:noFill/>
            <a:miter lim="800000"/>
            <a:headEnd/>
            <a:tailEnd/>
          </a:ln>
        </p:spPr>
        <p:txBody>
          <a:bodyPr wrap="square" lIns="76197" tIns="38098" rIns="76197" bIns="38098">
            <a:spAutoFit/>
          </a:bodyPr>
          <a:lstStyle/>
          <a:p>
            <a:pPr algn="ctr"/>
            <a:r>
              <a:rPr lang="en-US" sz="2000" b="1" i="1" dirty="0" smtClean="0">
                <a:solidFill>
                  <a:srgbClr val="FFFFFF"/>
                </a:solidFill>
              </a:rPr>
              <a:t>OpenACC Main</a:t>
            </a:r>
            <a:endParaRPr lang="en-US" sz="2000" b="1" i="1" dirty="0">
              <a:solidFill>
                <a:srgbClr val="FFFFFF"/>
              </a:solidFill>
            </a:endParaRPr>
          </a:p>
        </p:txBody>
      </p:sp>
      <p:sp>
        <p:nvSpPr>
          <p:cNvPr id="30728" name="TextBox 5"/>
          <p:cNvSpPr txBox="1">
            <a:spLocks noChangeArrowheads="1"/>
          </p:cNvSpPr>
          <p:nvPr/>
        </p:nvSpPr>
        <p:spPr bwMode="auto">
          <a:xfrm>
            <a:off x="4570821" y="994685"/>
            <a:ext cx="3930174" cy="384717"/>
          </a:xfrm>
          <a:prstGeom prst="rect">
            <a:avLst/>
          </a:prstGeom>
          <a:noFill/>
          <a:ln w="9525">
            <a:noFill/>
            <a:miter lim="800000"/>
            <a:headEnd/>
            <a:tailEnd/>
          </a:ln>
        </p:spPr>
        <p:txBody>
          <a:bodyPr wrap="square" lIns="76197" tIns="38098" rIns="76197" bIns="38098">
            <a:spAutoFit/>
          </a:bodyPr>
          <a:lstStyle/>
          <a:p>
            <a:pPr algn="ctr"/>
            <a:r>
              <a:rPr lang="en-US" sz="2000" b="1" i="1" dirty="0" smtClean="0">
                <a:solidFill>
                  <a:srgbClr val="FFFFFF"/>
                </a:solidFill>
              </a:rPr>
              <a:t>CUDA C Kernel &amp; Wrapper</a:t>
            </a:r>
            <a:endParaRPr lang="en-US" sz="2000" b="1" i="1" dirty="0">
              <a:solidFill>
                <a:srgbClr val="FFFFFF"/>
              </a:solidFill>
            </a:endParaRPr>
          </a:p>
        </p:txBody>
      </p:sp>
      <p:sp>
        <p:nvSpPr>
          <p:cNvPr id="2" name="TextBox 1"/>
          <p:cNvSpPr txBox="1"/>
          <p:nvPr/>
        </p:nvSpPr>
        <p:spPr>
          <a:xfrm>
            <a:off x="113246" y="5401733"/>
            <a:ext cx="3838822" cy="1477328"/>
          </a:xfrm>
          <a:prstGeom prst="rect">
            <a:avLst/>
          </a:prstGeom>
          <a:noFill/>
        </p:spPr>
        <p:txBody>
          <a:bodyPr wrap="square" rtlCol="0">
            <a:spAutoFit/>
          </a:bodyPr>
          <a:lstStyle/>
          <a:p>
            <a:pPr marL="285750" indent="-285750">
              <a:buFont typeface="Arial" pitchFamily="34" charset="0"/>
              <a:buChar char="•"/>
            </a:pPr>
            <a:r>
              <a:rPr lang="en-US" dirty="0" smtClean="0">
                <a:solidFill>
                  <a:srgbClr val="FFFFFF"/>
                </a:solidFill>
              </a:rPr>
              <a:t>It’s possible to interoperate from C/C++ or Fortran.</a:t>
            </a:r>
          </a:p>
          <a:p>
            <a:pPr marL="285750" indent="-285750">
              <a:buFont typeface="Arial" pitchFamily="34" charset="0"/>
              <a:buChar char="•"/>
            </a:pPr>
            <a:r>
              <a:rPr lang="en-US" dirty="0" smtClean="0">
                <a:solidFill>
                  <a:srgbClr val="FFFFFF"/>
                </a:solidFill>
              </a:rPr>
              <a:t>OpenACC manages the data and passes device pointers to CUDA.</a:t>
            </a:r>
            <a:endParaRPr lang="en-US" dirty="0">
              <a:solidFill>
                <a:srgbClr val="FFFFFF"/>
              </a:solidFill>
            </a:endParaRPr>
          </a:p>
        </p:txBody>
      </p:sp>
      <p:sp>
        <p:nvSpPr>
          <p:cNvPr id="10" name="TextBox 9"/>
          <p:cNvSpPr txBox="1"/>
          <p:nvPr/>
        </p:nvSpPr>
        <p:spPr>
          <a:xfrm>
            <a:off x="4156416" y="5401743"/>
            <a:ext cx="4758984" cy="1200329"/>
          </a:xfrm>
          <a:prstGeom prst="rect">
            <a:avLst/>
          </a:prstGeom>
          <a:noFill/>
        </p:spPr>
        <p:txBody>
          <a:bodyPr wrap="square" rtlCol="0">
            <a:spAutoFit/>
          </a:bodyPr>
          <a:lstStyle/>
          <a:p>
            <a:pPr marL="285750" indent="-285750">
              <a:buFont typeface="Arial" pitchFamily="34" charset="0"/>
              <a:buChar char="•"/>
            </a:pPr>
            <a:r>
              <a:rPr lang="en-US" dirty="0" smtClean="0">
                <a:solidFill>
                  <a:srgbClr val="FFFFFF"/>
                </a:solidFill>
              </a:rPr>
              <a:t>CUDA kernel launch wrapped in function expecting device arrays.</a:t>
            </a:r>
          </a:p>
          <a:p>
            <a:pPr marL="285750" indent="-285750">
              <a:buFont typeface="Arial" pitchFamily="34" charset="0"/>
              <a:buChar char="•"/>
            </a:pPr>
            <a:r>
              <a:rPr lang="en-US" dirty="0" smtClean="0">
                <a:solidFill>
                  <a:srgbClr val="FFFFFF"/>
                </a:solidFill>
              </a:rPr>
              <a:t>Kernel is launch with arrays passed from OpenACC in main.</a:t>
            </a:r>
            <a:endParaRPr lang="en-US" dirty="0">
              <a:solidFill>
                <a:srgbClr val="FFFFFF"/>
              </a:solidFill>
            </a:endParaRPr>
          </a:p>
        </p:txBody>
      </p:sp>
    </p:spTree>
    <p:extLst>
      <p:ext uri="{BB962C8B-B14F-4D97-AF65-F5344CB8AC3E}">
        <p14:creationId xmlns:p14="http://schemas.microsoft.com/office/powerpoint/2010/main" val="1871759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13246" y="1622965"/>
            <a:ext cx="3838822" cy="3482435"/>
          </a:xfrm>
          <a:prstGeom prst="roundRect">
            <a:avLst/>
          </a:prstGeom>
          <a:solidFill>
            <a:schemeClr val="bg1">
              <a:lumMod val="85000"/>
              <a:lumOff val="15000"/>
            </a:schemeClr>
          </a:solidFill>
          <a:ln w="38100">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76197" tIns="38098" rIns="76197" bIns="38098" rtlCol="0" anchor="t"/>
          <a:lstStyle/>
          <a:p>
            <a:pPr eaLnBrk="0" fontAlgn="ctr" hangingPunct="0">
              <a:spcBef>
                <a:spcPct val="10000"/>
              </a:spcBef>
              <a:buSzPct val="180000"/>
            </a:pPr>
            <a:r>
              <a:rPr lang="en-US" sz="1200" b="1" noProof="1">
                <a:solidFill>
                  <a:srgbClr val="FFFFFF"/>
                </a:solidFill>
                <a:latin typeface="Lucida Console" pitchFamily="49" charset="0"/>
              </a:rPr>
              <a:t>void saxpy(int n, float a, float * restrict x, float * restrict y)</a:t>
            </a:r>
          </a:p>
          <a:p>
            <a:pPr eaLnBrk="0" fontAlgn="ctr" hangingPunct="0">
              <a:spcBef>
                <a:spcPct val="10000"/>
              </a:spcBef>
              <a:buSzPct val="180000"/>
            </a:pPr>
            <a:r>
              <a:rPr lang="en-US" sz="1200" b="1" noProof="1">
                <a:solidFill>
                  <a:srgbClr val="FFFFFF"/>
                </a:solidFill>
                <a:latin typeface="Lucida Console" pitchFamily="49" charset="0"/>
              </a:rPr>
              <a:t>{</a:t>
            </a:r>
          </a:p>
          <a:p>
            <a:pPr eaLnBrk="0" fontAlgn="ctr" hangingPunct="0">
              <a:spcBef>
                <a:spcPct val="10000"/>
              </a:spcBef>
              <a:buSzPct val="180000"/>
            </a:pPr>
            <a:r>
              <a:rPr lang="en-US" sz="1200" b="1" noProof="1">
                <a:solidFill>
                  <a:srgbClr val="FFFFFF"/>
                </a:solidFill>
                <a:latin typeface="Lucida Console" pitchFamily="49" charset="0"/>
              </a:rPr>
              <a:t>  </a:t>
            </a:r>
            <a:r>
              <a:rPr lang="en-US" sz="1200" b="1" noProof="1">
                <a:solidFill>
                  <a:srgbClr val="73B900"/>
                </a:solidFill>
                <a:latin typeface="Lucida Console" pitchFamily="49" charset="0"/>
              </a:rPr>
              <a:t>#pragma acc kernels deviceptr(x[0:n],y[0:n])</a:t>
            </a:r>
          </a:p>
          <a:p>
            <a:pPr eaLnBrk="0" fontAlgn="ctr" hangingPunct="0">
              <a:spcBef>
                <a:spcPct val="10000"/>
              </a:spcBef>
              <a:buSzPct val="180000"/>
            </a:pPr>
            <a:r>
              <a:rPr lang="en-US" sz="1200" b="1" noProof="1">
                <a:solidFill>
                  <a:srgbClr val="FFFFFF"/>
                </a:solidFill>
                <a:latin typeface="Lucida Console" pitchFamily="49" charset="0"/>
              </a:rPr>
              <a:t>  {</a:t>
            </a:r>
          </a:p>
          <a:p>
            <a:pPr eaLnBrk="0" fontAlgn="ctr" hangingPunct="0">
              <a:spcBef>
                <a:spcPct val="10000"/>
              </a:spcBef>
              <a:buSzPct val="180000"/>
            </a:pPr>
            <a:r>
              <a:rPr lang="en-US" sz="1200" b="1" noProof="1">
                <a:solidFill>
                  <a:srgbClr val="FFFFFF"/>
                </a:solidFill>
                <a:latin typeface="Lucida Console" pitchFamily="49" charset="0"/>
              </a:rPr>
              <a:t>    for(int i=0; i&lt;n; i++)</a:t>
            </a:r>
          </a:p>
          <a:p>
            <a:pPr eaLnBrk="0" fontAlgn="ctr" hangingPunct="0">
              <a:spcBef>
                <a:spcPct val="10000"/>
              </a:spcBef>
              <a:buSzPct val="180000"/>
            </a:pPr>
            <a:r>
              <a:rPr lang="en-US" sz="1200" b="1" noProof="1">
                <a:solidFill>
                  <a:srgbClr val="FFFFFF"/>
                </a:solidFill>
                <a:latin typeface="Lucida Console" pitchFamily="49" charset="0"/>
              </a:rPr>
              <a:t>    {</a:t>
            </a:r>
          </a:p>
          <a:p>
            <a:pPr eaLnBrk="0" fontAlgn="ctr" hangingPunct="0">
              <a:spcBef>
                <a:spcPct val="10000"/>
              </a:spcBef>
              <a:buSzPct val="180000"/>
            </a:pPr>
            <a:r>
              <a:rPr lang="en-US" sz="1200" b="1" noProof="1">
                <a:solidFill>
                  <a:srgbClr val="FFFFFF"/>
                </a:solidFill>
                <a:latin typeface="Lucida Console" pitchFamily="49" charset="0"/>
              </a:rPr>
              <a:t>      y[i] += 2.0*x[i];</a:t>
            </a:r>
          </a:p>
          <a:p>
            <a:pPr eaLnBrk="0" fontAlgn="ctr" hangingPunct="0">
              <a:spcBef>
                <a:spcPct val="10000"/>
              </a:spcBef>
              <a:buSzPct val="180000"/>
            </a:pPr>
            <a:r>
              <a:rPr lang="en-US" sz="1200" b="1" noProof="1">
                <a:solidFill>
                  <a:srgbClr val="FFFFFF"/>
                </a:solidFill>
                <a:latin typeface="Lucida Console" pitchFamily="49" charset="0"/>
              </a:rPr>
              <a:t>    }</a:t>
            </a:r>
          </a:p>
          <a:p>
            <a:pPr eaLnBrk="0" fontAlgn="ctr" hangingPunct="0">
              <a:spcBef>
                <a:spcPct val="10000"/>
              </a:spcBef>
              <a:buSzPct val="180000"/>
            </a:pPr>
            <a:r>
              <a:rPr lang="en-US" sz="1200" b="1" noProof="1">
                <a:solidFill>
                  <a:srgbClr val="FFFFFF"/>
                </a:solidFill>
                <a:latin typeface="Lucida Console" pitchFamily="49" charset="0"/>
              </a:rPr>
              <a:t>  }</a:t>
            </a:r>
          </a:p>
          <a:p>
            <a:pPr eaLnBrk="0" fontAlgn="ctr" hangingPunct="0">
              <a:spcBef>
                <a:spcPct val="10000"/>
              </a:spcBef>
              <a:buSzPct val="180000"/>
            </a:pPr>
            <a:r>
              <a:rPr lang="en-US" sz="1200" b="1" noProof="1">
                <a:solidFill>
                  <a:srgbClr val="FFFFFF"/>
                </a:solidFill>
                <a:latin typeface="Lucida Console" pitchFamily="49" charset="0"/>
              </a:rPr>
              <a:t>}</a:t>
            </a:r>
          </a:p>
        </p:txBody>
      </p:sp>
      <p:sp>
        <p:nvSpPr>
          <p:cNvPr id="7" name="Rounded Rectangle 6"/>
          <p:cNvSpPr/>
          <p:nvPr/>
        </p:nvSpPr>
        <p:spPr>
          <a:xfrm>
            <a:off x="4122549" y="1622971"/>
            <a:ext cx="4888548" cy="3482439"/>
          </a:xfrm>
          <a:prstGeom prst="roundRect">
            <a:avLst/>
          </a:prstGeom>
          <a:solidFill>
            <a:schemeClr val="bg1">
              <a:lumMod val="85000"/>
              <a:lumOff val="15000"/>
            </a:schemeClr>
          </a:solidFill>
          <a:ln w="38100">
            <a:solidFill>
              <a:srgbClr val="73B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0" tIns="38098" rIns="0" bIns="38098" rtlCol="0" anchor="t"/>
          <a:lstStyle/>
          <a:p>
            <a:pPr marL="91440" eaLnBrk="0" fontAlgn="ctr" hangingPunct="0">
              <a:spcBef>
                <a:spcPct val="10000"/>
              </a:spcBef>
              <a:buSzPct val="180000"/>
              <a:defRPr/>
            </a:pPr>
            <a:r>
              <a:rPr lang="en-US" sz="1200" b="1" noProof="1">
                <a:solidFill>
                  <a:srgbClr val="FFFFFF"/>
                </a:solidFill>
                <a:latin typeface="Lucida Console" pitchFamily="49" charset="0"/>
              </a:rPr>
              <a:t>int main(int argc, char **argv)</a:t>
            </a:r>
          </a:p>
          <a:p>
            <a:pPr marL="91440" eaLnBrk="0" fontAlgn="ctr" hangingPunct="0">
              <a:spcBef>
                <a:spcPct val="10000"/>
              </a:spcBef>
              <a:buSzPct val="180000"/>
              <a:defRPr/>
            </a:pPr>
            <a:r>
              <a:rPr lang="en-US" sz="1200" b="1" noProof="1">
                <a:solidFill>
                  <a:srgbClr val="FFFFFF"/>
                </a:solidFill>
                <a:latin typeface="Lucida Console" pitchFamily="49" charset="0"/>
              </a:rPr>
              <a:t>{</a:t>
            </a:r>
          </a:p>
          <a:p>
            <a:pPr marL="91440" eaLnBrk="0" fontAlgn="ctr" hangingPunct="0">
              <a:spcBef>
                <a:spcPct val="10000"/>
              </a:spcBef>
              <a:buSzPct val="180000"/>
              <a:defRPr/>
            </a:pPr>
            <a:r>
              <a:rPr lang="en-US" sz="1200" b="1" noProof="1">
                <a:solidFill>
                  <a:srgbClr val="FFFFFF"/>
                </a:solidFill>
                <a:latin typeface="Lucida Console" pitchFamily="49" charset="0"/>
              </a:rPr>
              <a:t>  float *x, *y, tmp;</a:t>
            </a:r>
          </a:p>
          <a:p>
            <a:pPr marL="91440" eaLnBrk="0" fontAlgn="ctr" hangingPunct="0">
              <a:spcBef>
                <a:spcPct val="10000"/>
              </a:spcBef>
              <a:buSzPct val="180000"/>
              <a:defRPr/>
            </a:pPr>
            <a:r>
              <a:rPr lang="en-US" sz="1200" b="1" noProof="1">
                <a:solidFill>
                  <a:srgbClr val="FFFFFF"/>
                </a:solidFill>
                <a:latin typeface="Lucida Console" pitchFamily="49" charset="0"/>
              </a:rPr>
              <a:t>  int n = 1&lt;&lt;20, i;</a:t>
            </a:r>
          </a:p>
          <a:p>
            <a:pPr marL="91440" eaLnBrk="0" fontAlgn="ctr" hangingPunct="0">
              <a:spcBef>
                <a:spcPct val="10000"/>
              </a:spcBef>
              <a:buSzPct val="180000"/>
              <a:defRPr/>
            </a:pPr>
            <a:endParaRPr lang="en-US" sz="1200" b="1" noProof="1">
              <a:solidFill>
                <a:srgbClr val="73B900"/>
              </a:solidFill>
              <a:latin typeface="Lucida Console" pitchFamily="49" charset="0"/>
            </a:endParaRPr>
          </a:p>
          <a:p>
            <a:pPr marL="91440" eaLnBrk="0" fontAlgn="ctr" hangingPunct="0">
              <a:spcBef>
                <a:spcPct val="10000"/>
              </a:spcBef>
              <a:buSzPct val="180000"/>
              <a:defRPr/>
            </a:pPr>
            <a:r>
              <a:rPr lang="en-US" sz="1200" b="1" noProof="1">
                <a:solidFill>
                  <a:srgbClr val="73B900"/>
                </a:solidFill>
                <a:latin typeface="Lucida Console" pitchFamily="49" charset="0"/>
              </a:rPr>
              <a:t>  cudaMalloc((void*)&amp;x,(size_t)n*sizeof(float));</a:t>
            </a:r>
          </a:p>
          <a:p>
            <a:pPr marL="91440" eaLnBrk="0" fontAlgn="ctr" hangingPunct="0">
              <a:spcBef>
                <a:spcPct val="10000"/>
              </a:spcBef>
              <a:buSzPct val="180000"/>
              <a:defRPr/>
            </a:pPr>
            <a:r>
              <a:rPr lang="en-US" sz="1200" b="1" noProof="1">
                <a:solidFill>
                  <a:srgbClr val="73B900"/>
                </a:solidFill>
                <a:latin typeface="Lucida Console" pitchFamily="49" charset="0"/>
              </a:rPr>
              <a:t>  cudaMalloc((void*)&amp;y,(size_t)n*sizeof(float));</a:t>
            </a:r>
          </a:p>
          <a:p>
            <a:pPr marL="91440" eaLnBrk="0" fontAlgn="ctr" hangingPunct="0">
              <a:spcBef>
                <a:spcPct val="10000"/>
              </a:spcBef>
              <a:buSzPct val="180000"/>
              <a:defRPr/>
            </a:pPr>
            <a:endParaRPr lang="en-US" sz="1200" b="1" noProof="1">
              <a:solidFill>
                <a:srgbClr val="FFFFFF"/>
              </a:solidFill>
              <a:latin typeface="Lucida Console" pitchFamily="49" charset="0"/>
            </a:endParaRPr>
          </a:p>
          <a:p>
            <a:pPr marL="91440" eaLnBrk="0" fontAlgn="ctr" hangingPunct="0">
              <a:spcBef>
                <a:spcPct val="10000"/>
              </a:spcBef>
              <a:buSzPct val="180000"/>
              <a:defRPr/>
            </a:pPr>
            <a:r>
              <a:rPr lang="en-US" sz="1200" b="1" noProof="1" smtClean="0">
                <a:solidFill>
                  <a:srgbClr val="FFFFFF"/>
                </a:solidFill>
                <a:latin typeface="Lucida Console" pitchFamily="49" charset="0"/>
              </a:rPr>
              <a:t>  ...</a:t>
            </a:r>
            <a:endParaRPr lang="en-US" sz="1200" b="1" noProof="1">
              <a:solidFill>
                <a:srgbClr val="FFFFFF"/>
              </a:solidFill>
              <a:latin typeface="Lucida Console" pitchFamily="49" charset="0"/>
            </a:endParaRPr>
          </a:p>
          <a:p>
            <a:pPr marL="91440" eaLnBrk="0" fontAlgn="ctr" hangingPunct="0">
              <a:spcBef>
                <a:spcPct val="10000"/>
              </a:spcBef>
              <a:buSzPct val="180000"/>
              <a:defRPr/>
            </a:pPr>
            <a:endParaRPr lang="en-US" sz="1200" b="1" noProof="1">
              <a:solidFill>
                <a:srgbClr val="FFFFFF"/>
              </a:solidFill>
              <a:latin typeface="Lucida Console" pitchFamily="49" charset="0"/>
            </a:endParaRPr>
          </a:p>
          <a:p>
            <a:pPr marL="91440" eaLnBrk="0" fontAlgn="ctr" hangingPunct="0">
              <a:spcBef>
                <a:spcPct val="10000"/>
              </a:spcBef>
              <a:buSzPct val="180000"/>
              <a:defRPr/>
            </a:pPr>
            <a:r>
              <a:rPr lang="en-US" sz="1200" b="1" noProof="1">
                <a:solidFill>
                  <a:srgbClr val="FFFFFF"/>
                </a:solidFill>
                <a:latin typeface="Lucida Console" pitchFamily="49" charset="0"/>
              </a:rPr>
              <a:t>  saxpy(n, 2.0, x, y);</a:t>
            </a:r>
          </a:p>
          <a:p>
            <a:pPr marL="91440" eaLnBrk="0" fontAlgn="ctr" hangingPunct="0">
              <a:spcBef>
                <a:spcPct val="10000"/>
              </a:spcBef>
              <a:buSzPct val="180000"/>
              <a:defRPr/>
            </a:pPr>
            <a:r>
              <a:rPr lang="en-US" sz="1200" b="1" noProof="1" smtClean="0">
                <a:solidFill>
                  <a:srgbClr val="73B900"/>
                </a:solidFill>
                <a:latin typeface="Lucida Console" pitchFamily="49" charset="0"/>
              </a:rPr>
              <a:t>  cudaMemcpy</a:t>
            </a:r>
            <a:r>
              <a:rPr lang="en-US" sz="1200" b="1" noProof="1">
                <a:solidFill>
                  <a:srgbClr val="73B900"/>
                </a:solidFill>
                <a:latin typeface="Lucida Console" pitchFamily="49" charset="0"/>
              </a:rPr>
              <a:t>(&amp;tmp,y,(size_t)sizeof(float</a:t>
            </a:r>
            <a:r>
              <a:rPr lang="en-US" sz="1200" b="1" noProof="1" smtClean="0">
                <a:solidFill>
                  <a:srgbClr val="73B900"/>
                </a:solidFill>
                <a:latin typeface="Lucida Console" pitchFamily="49" charset="0"/>
              </a:rPr>
              <a:t>),</a:t>
            </a:r>
          </a:p>
          <a:p>
            <a:pPr marL="91440" eaLnBrk="0" fontAlgn="ctr" hangingPunct="0">
              <a:spcBef>
                <a:spcPct val="10000"/>
              </a:spcBef>
              <a:buSzPct val="180000"/>
              <a:defRPr/>
            </a:pPr>
            <a:r>
              <a:rPr lang="en-US" sz="1200" b="1" noProof="1" smtClean="0">
                <a:solidFill>
                  <a:srgbClr val="73B900"/>
                </a:solidFill>
                <a:latin typeface="Lucida Console" pitchFamily="49" charset="0"/>
              </a:rPr>
              <a:t>             cudaMemcpyDeviceToHost</a:t>
            </a:r>
            <a:r>
              <a:rPr lang="en-US" sz="1200" b="1" noProof="1">
                <a:solidFill>
                  <a:srgbClr val="73B900"/>
                </a:solidFill>
                <a:latin typeface="Lucida Console" pitchFamily="49" charset="0"/>
              </a:rPr>
              <a:t>);</a:t>
            </a:r>
          </a:p>
          <a:p>
            <a:pPr marL="91440" eaLnBrk="0" fontAlgn="ctr" hangingPunct="0">
              <a:spcBef>
                <a:spcPct val="10000"/>
              </a:spcBef>
              <a:buSzPct val="180000"/>
              <a:defRPr/>
            </a:pPr>
            <a:r>
              <a:rPr lang="en-US" sz="1200" b="1" noProof="1" smtClean="0">
                <a:solidFill>
                  <a:srgbClr val="73B900"/>
                </a:solidFill>
                <a:latin typeface="Lucida Console" pitchFamily="49" charset="0"/>
              </a:rPr>
              <a:t>  </a:t>
            </a:r>
            <a:r>
              <a:rPr lang="en-US" sz="1200" b="1" noProof="1" smtClean="0">
                <a:solidFill>
                  <a:srgbClr val="FFFFFF"/>
                </a:solidFill>
                <a:latin typeface="Lucida Console" pitchFamily="49" charset="0"/>
              </a:rPr>
              <a:t>return </a:t>
            </a:r>
            <a:r>
              <a:rPr lang="en-US" sz="1200" b="1" noProof="1">
                <a:solidFill>
                  <a:srgbClr val="FFFFFF"/>
                </a:solidFill>
                <a:latin typeface="Lucida Console" pitchFamily="49" charset="0"/>
              </a:rPr>
              <a:t>0;</a:t>
            </a:r>
          </a:p>
          <a:p>
            <a:pPr marL="91440" eaLnBrk="0" fontAlgn="ctr" hangingPunct="0">
              <a:spcBef>
                <a:spcPct val="10000"/>
              </a:spcBef>
              <a:buSzPct val="180000"/>
              <a:defRPr/>
            </a:pPr>
            <a:r>
              <a:rPr lang="en-US" sz="1200" b="1" noProof="1">
                <a:solidFill>
                  <a:srgbClr val="73B900"/>
                </a:solidFill>
                <a:latin typeface="Lucida Console" pitchFamily="49" charset="0"/>
              </a:rPr>
              <a:t>}</a:t>
            </a:r>
          </a:p>
          <a:p>
            <a:pPr eaLnBrk="0" fontAlgn="ctr" hangingPunct="0">
              <a:spcBef>
                <a:spcPct val="10000"/>
              </a:spcBef>
              <a:buSzPct val="180000"/>
            </a:pPr>
            <a:endParaRPr lang="en-US" sz="1200" b="1" noProof="1">
              <a:solidFill>
                <a:srgbClr val="FFFFFF"/>
              </a:solidFill>
              <a:latin typeface="Lucida Console" pitchFamily="49" charset="0"/>
            </a:endParaRPr>
          </a:p>
          <a:p>
            <a:pPr eaLnBrk="0" fontAlgn="ctr" hangingPunct="0">
              <a:spcBef>
                <a:spcPct val="10000"/>
              </a:spcBef>
              <a:buSzPct val="180000"/>
            </a:pPr>
            <a:endParaRPr lang="en-US" sz="1200" b="1" noProof="1">
              <a:solidFill>
                <a:srgbClr val="FFFFFF"/>
              </a:solidFill>
              <a:latin typeface="Lucida Console" pitchFamily="49" charset="0"/>
            </a:endParaRPr>
          </a:p>
        </p:txBody>
      </p:sp>
      <p:sp>
        <p:nvSpPr>
          <p:cNvPr id="30722" name="Rectangle 2"/>
          <p:cNvSpPr>
            <a:spLocks noGrp="1" noChangeArrowheads="1"/>
          </p:cNvSpPr>
          <p:nvPr>
            <p:ph type="title"/>
          </p:nvPr>
        </p:nvSpPr>
        <p:spPr/>
        <p:txBody>
          <a:bodyPr>
            <a:normAutofit fontScale="90000"/>
          </a:bodyPr>
          <a:lstStyle/>
          <a:p>
            <a:pPr algn="ctr" eaLnBrk="1" hangingPunct="1"/>
            <a:r>
              <a:rPr lang="en-US" dirty="0"/>
              <a:t>CUDA </a:t>
            </a:r>
            <a:r>
              <a:rPr lang="en-US" dirty="0" smtClean="0"/>
              <a:t>C Interoperability (Reversed)</a:t>
            </a:r>
            <a:endParaRPr lang="en-US" dirty="0"/>
          </a:p>
        </p:txBody>
      </p:sp>
      <p:sp>
        <p:nvSpPr>
          <p:cNvPr id="30727" name="TextBox 4"/>
          <p:cNvSpPr txBox="1">
            <a:spLocks noChangeArrowheads="1"/>
          </p:cNvSpPr>
          <p:nvPr/>
        </p:nvSpPr>
        <p:spPr bwMode="auto">
          <a:xfrm>
            <a:off x="838727" y="994684"/>
            <a:ext cx="2387860" cy="384717"/>
          </a:xfrm>
          <a:prstGeom prst="rect">
            <a:avLst/>
          </a:prstGeom>
          <a:noFill/>
          <a:ln w="9525">
            <a:noFill/>
            <a:miter lim="800000"/>
            <a:headEnd/>
            <a:tailEnd/>
          </a:ln>
        </p:spPr>
        <p:txBody>
          <a:bodyPr wrap="square" lIns="76197" tIns="38098" rIns="76197" bIns="38098">
            <a:spAutoFit/>
          </a:bodyPr>
          <a:lstStyle/>
          <a:p>
            <a:pPr algn="ctr"/>
            <a:r>
              <a:rPr lang="en-US" sz="2000" b="1" i="1" dirty="0" smtClean="0">
                <a:solidFill>
                  <a:srgbClr val="FFFFFF"/>
                </a:solidFill>
              </a:rPr>
              <a:t>OpenACC Kernels</a:t>
            </a:r>
            <a:endParaRPr lang="en-US" sz="2000" b="1" i="1" dirty="0">
              <a:solidFill>
                <a:srgbClr val="FFFFFF"/>
              </a:solidFill>
            </a:endParaRPr>
          </a:p>
        </p:txBody>
      </p:sp>
      <p:sp>
        <p:nvSpPr>
          <p:cNvPr id="30728" name="TextBox 5"/>
          <p:cNvSpPr txBox="1">
            <a:spLocks noChangeArrowheads="1"/>
          </p:cNvSpPr>
          <p:nvPr/>
        </p:nvSpPr>
        <p:spPr bwMode="auto">
          <a:xfrm>
            <a:off x="4570821" y="994685"/>
            <a:ext cx="3930174" cy="384717"/>
          </a:xfrm>
          <a:prstGeom prst="rect">
            <a:avLst/>
          </a:prstGeom>
          <a:noFill/>
          <a:ln w="9525">
            <a:noFill/>
            <a:miter lim="800000"/>
            <a:headEnd/>
            <a:tailEnd/>
          </a:ln>
        </p:spPr>
        <p:txBody>
          <a:bodyPr wrap="square" lIns="76197" tIns="38098" rIns="76197" bIns="38098">
            <a:spAutoFit/>
          </a:bodyPr>
          <a:lstStyle/>
          <a:p>
            <a:pPr algn="ctr"/>
            <a:r>
              <a:rPr lang="en-US" sz="2000" b="1" i="1" dirty="0" smtClean="0">
                <a:solidFill>
                  <a:srgbClr val="FFFFFF"/>
                </a:solidFill>
              </a:rPr>
              <a:t>CUDA C Main</a:t>
            </a:r>
            <a:endParaRPr lang="en-US" sz="2000" b="1" i="1" dirty="0">
              <a:solidFill>
                <a:srgbClr val="FFFFFF"/>
              </a:solidFill>
            </a:endParaRPr>
          </a:p>
        </p:txBody>
      </p:sp>
      <p:sp>
        <p:nvSpPr>
          <p:cNvPr id="2" name="TextBox 1"/>
          <p:cNvSpPr txBox="1"/>
          <p:nvPr/>
        </p:nvSpPr>
        <p:spPr>
          <a:xfrm>
            <a:off x="113246" y="5401733"/>
            <a:ext cx="3838822" cy="1200329"/>
          </a:xfrm>
          <a:prstGeom prst="rect">
            <a:avLst/>
          </a:prstGeom>
          <a:noFill/>
        </p:spPr>
        <p:txBody>
          <a:bodyPr wrap="square" rtlCol="0">
            <a:spAutoFit/>
          </a:bodyPr>
          <a:lstStyle/>
          <a:p>
            <a:pPr algn="ctr"/>
            <a:r>
              <a:rPr lang="en-US" dirty="0" smtClean="0">
                <a:solidFill>
                  <a:srgbClr val="FFFFFF"/>
                </a:solidFill>
              </a:rPr>
              <a:t>By passing a device pointer to an OpenACC region, it’s possible to add OpenACC to an existing CUDA code.</a:t>
            </a:r>
            <a:endParaRPr lang="en-US" dirty="0">
              <a:solidFill>
                <a:srgbClr val="FFFFFF"/>
              </a:solidFill>
            </a:endParaRPr>
          </a:p>
        </p:txBody>
      </p:sp>
      <p:sp>
        <p:nvSpPr>
          <p:cNvPr id="10" name="TextBox 9"/>
          <p:cNvSpPr txBox="1"/>
          <p:nvPr/>
        </p:nvSpPr>
        <p:spPr>
          <a:xfrm>
            <a:off x="4156416" y="5401743"/>
            <a:ext cx="4758984" cy="646331"/>
          </a:xfrm>
          <a:prstGeom prst="rect">
            <a:avLst/>
          </a:prstGeom>
          <a:noFill/>
        </p:spPr>
        <p:txBody>
          <a:bodyPr wrap="square" rtlCol="0">
            <a:spAutoFit/>
          </a:bodyPr>
          <a:lstStyle/>
          <a:p>
            <a:pPr algn="ctr"/>
            <a:r>
              <a:rPr lang="en-US" dirty="0" smtClean="0">
                <a:solidFill>
                  <a:srgbClr val="FFFFFF"/>
                </a:solidFill>
              </a:rPr>
              <a:t>Memory is managed via standard CUDA calls.</a:t>
            </a:r>
            <a:endParaRPr lang="en-US" dirty="0">
              <a:solidFill>
                <a:srgbClr val="FFFFFF"/>
              </a:solidFill>
            </a:endParaRPr>
          </a:p>
        </p:txBody>
      </p:sp>
    </p:spTree>
    <p:extLst>
      <p:ext uri="{BB962C8B-B14F-4D97-AF65-F5344CB8AC3E}">
        <p14:creationId xmlns:p14="http://schemas.microsoft.com/office/powerpoint/2010/main" val="142392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dirty="0" smtClean="0"/>
              <a:t>CUDA Fortran</a:t>
            </a:r>
            <a:endParaRPr lang="en-US" dirty="0"/>
          </a:p>
        </p:txBody>
      </p:sp>
      <p:sp>
        <p:nvSpPr>
          <p:cNvPr id="7" name="Rounded Rectangle 6"/>
          <p:cNvSpPr/>
          <p:nvPr/>
        </p:nvSpPr>
        <p:spPr>
          <a:xfrm>
            <a:off x="3828081" y="1267099"/>
            <a:ext cx="5147570" cy="4091060"/>
          </a:xfrm>
          <a:prstGeom prst="roundRect">
            <a:avLst/>
          </a:prstGeom>
          <a:solidFill>
            <a:schemeClr val="bg1">
              <a:lumMod val="85000"/>
              <a:lumOff val="15000"/>
            </a:schemeClr>
          </a:solidFill>
          <a:ln w="38100">
            <a:solidFill>
              <a:srgbClr val="73B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76197" tIns="38098" rIns="0" bIns="38098" rtlCol="0" anchor="t" anchorCtr="0"/>
          <a:lstStyle/>
          <a:p>
            <a:r>
              <a:rPr lang="en-US" sz="1200" b="1" dirty="0">
                <a:solidFill>
                  <a:srgbClr val="FFFFFF"/>
                </a:solidFill>
                <a:latin typeface="Lucida Console" pitchFamily="49" charset="0"/>
                <a:cs typeface="DilleniaUPC" pitchFamily="18" charset="-34"/>
              </a:rPr>
              <a:t>module </a:t>
            </a:r>
            <a:r>
              <a:rPr lang="en-US" sz="1200" b="1" dirty="0" err="1">
                <a:solidFill>
                  <a:srgbClr val="FFFFFF"/>
                </a:solidFill>
                <a:latin typeface="Lucida Console" pitchFamily="49" charset="0"/>
                <a:cs typeface="DilleniaUPC" pitchFamily="18" charset="-34"/>
              </a:rPr>
              <a:t>mymodule</a:t>
            </a:r>
            <a:r>
              <a:rPr lang="en-US" sz="1200" b="1" dirty="0">
                <a:solidFill>
                  <a:srgbClr val="FFFFFF"/>
                </a:solidFill>
                <a:latin typeface="Lucida Console" pitchFamily="49" charset="0"/>
                <a:cs typeface="DilleniaUPC" pitchFamily="18" charset="-34"/>
              </a:rPr>
              <a:t> contains</a:t>
            </a:r>
          </a:p>
          <a:p>
            <a:r>
              <a:rPr lang="en-US" sz="1200" b="1" dirty="0">
                <a:solidFill>
                  <a:srgbClr val="FFFFFF"/>
                </a:solidFill>
                <a:latin typeface="Lucida Console" pitchFamily="49" charset="0"/>
                <a:cs typeface="DilleniaUPC" pitchFamily="18" charset="-34"/>
              </a:rPr>
              <a:t>  </a:t>
            </a:r>
            <a:r>
              <a:rPr lang="en-US" sz="1200" b="1" dirty="0">
                <a:solidFill>
                  <a:srgbClr val="73B900"/>
                </a:solidFill>
                <a:latin typeface="Lucida Console" pitchFamily="49" charset="0"/>
                <a:cs typeface="DilleniaUPC" pitchFamily="18" charset="-34"/>
              </a:rPr>
              <a:t>attributes(global) </a:t>
            </a:r>
            <a:r>
              <a:rPr lang="en-US" sz="1200" b="1" dirty="0">
                <a:solidFill>
                  <a:srgbClr val="FFFFFF"/>
                </a:solidFill>
                <a:latin typeface="Lucida Console" pitchFamily="49" charset="0"/>
                <a:cs typeface="DilleniaUPC" pitchFamily="18" charset="-34"/>
              </a:rPr>
              <a:t>subroutine </a:t>
            </a:r>
            <a:r>
              <a:rPr lang="en-US" sz="1200" b="1" dirty="0" err="1">
                <a:solidFill>
                  <a:srgbClr val="FFFFFF"/>
                </a:solidFill>
                <a:latin typeface="Lucida Console" pitchFamily="49" charset="0"/>
                <a:cs typeface="DilleniaUPC" pitchFamily="18" charset="-34"/>
              </a:rPr>
              <a:t>saxpy</a:t>
            </a:r>
            <a:r>
              <a:rPr lang="en-US" sz="1200" b="1" dirty="0">
                <a:solidFill>
                  <a:srgbClr val="FFFFFF"/>
                </a:solidFill>
                <a:latin typeface="Lucida Console" pitchFamily="49" charset="0"/>
                <a:cs typeface="DilleniaUPC" pitchFamily="18" charset="-34"/>
              </a:rPr>
              <a:t>(n, a, x, y) </a:t>
            </a:r>
          </a:p>
          <a:p>
            <a:r>
              <a:rPr lang="en-US" sz="1200" b="1" dirty="0">
                <a:solidFill>
                  <a:srgbClr val="FFFFFF"/>
                </a:solidFill>
                <a:latin typeface="Lucida Console" pitchFamily="49" charset="0"/>
                <a:cs typeface="DilleniaUPC" pitchFamily="18" charset="-34"/>
              </a:rPr>
              <a:t>    </a:t>
            </a:r>
            <a:r>
              <a:rPr lang="en-US" sz="1200" b="1" dirty="0" smtClean="0">
                <a:solidFill>
                  <a:srgbClr val="FFFFFF"/>
                </a:solidFill>
                <a:latin typeface="Lucida Console" pitchFamily="49" charset="0"/>
                <a:cs typeface="DilleniaUPC" pitchFamily="18" charset="-34"/>
              </a:rPr>
              <a:t>real </a:t>
            </a:r>
            <a:r>
              <a:rPr lang="en-US" sz="1200" b="1" dirty="0">
                <a:solidFill>
                  <a:srgbClr val="FFFFFF"/>
                </a:solidFill>
                <a:latin typeface="Lucida Console" pitchFamily="49" charset="0"/>
                <a:cs typeface="DilleniaUPC" pitchFamily="18" charset="-34"/>
              </a:rPr>
              <a:t>:: x(:), y(:), a</a:t>
            </a:r>
          </a:p>
          <a:p>
            <a:r>
              <a:rPr lang="en-US" sz="1200" b="1" dirty="0">
                <a:solidFill>
                  <a:srgbClr val="FFFFFF"/>
                </a:solidFill>
                <a:latin typeface="Lucida Console" pitchFamily="49" charset="0"/>
                <a:cs typeface="DilleniaUPC" pitchFamily="18" charset="-34"/>
              </a:rPr>
              <a:t>    integer :: n, </a:t>
            </a:r>
            <a:r>
              <a:rPr lang="en-US" sz="1200" b="1" dirty="0" err="1">
                <a:solidFill>
                  <a:srgbClr val="FFFFFF"/>
                </a:solidFill>
                <a:latin typeface="Lucida Console" pitchFamily="49" charset="0"/>
                <a:cs typeface="DilleniaUPC" pitchFamily="18" charset="-34"/>
              </a:rPr>
              <a:t>i</a:t>
            </a:r>
            <a:endParaRPr lang="en-US" sz="1200" b="1" dirty="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    </a:t>
            </a:r>
            <a:r>
              <a:rPr lang="en-US" sz="1200" b="1" dirty="0">
                <a:solidFill>
                  <a:srgbClr val="73B900"/>
                </a:solidFill>
                <a:latin typeface="Lucida Console" pitchFamily="49" charset="0"/>
                <a:cs typeface="DilleniaUPC" pitchFamily="18" charset="-34"/>
              </a:rPr>
              <a:t>attributes(value) </a:t>
            </a:r>
            <a:r>
              <a:rPr lang="en-US" sz="1200" b="1" dirty="0">
                <a:solidFill>
                  <a:srgbClr val="FFFFFF"/>
                </a:solidFill>
                <a:latin typeface="Lucida Console" pitchFamily="49" charset="0"/>
                <a:cs typeface="DilleniaUPC" pitchFamily="18" charset="-34"/>
              </a:rPr>
              <a:t>:: a, n</a:t>
            </a:r>
          </a:p>
          <a:p>
            <a:r>
              <a:rPr lang="en-US" sz="1200" b="1" dirty="0">
                <a:solidFill>
                  <a:srgbClr val="FFFFFF"/>
                </a:solidFill>
                <a:latin typeface="Lucida Console" pitchFamily="49" charset="0"/>
                <a:cs typeface="DilleniaUPC" pitchFamily="18" charset="-34"/>
              </a:rPr>
              <a:t>    </a:t>
            </a:r>
            <a:r>
              <a:rPr lang="en-US" sz="1200" b="1" dirty="0" err="1">
                <a:solidFill>
                  <a:srgbClr val="FFFFFF"/>
                </a:solidFill>
                <a:latin typeface="Lucida Console" pitchFamily="49" charset="0"/>
                <a:cs typeface="DilleniaUPC" pitchFamily="18" charset="-34"/>
              </a:rPr>
              <a:t>i</a:t>
            </a:r>
            <a:r>
              <a:rPr lang="en-US" sz="1200" b="1" dirty="0">
                <a:solidFill>
                  <a:srgbClr val="FFFFFF"/>
                </a:solidFill>
                <a:latin typeface="Lucida Console" pitchFamily="49" charset="0"/>
                <a:cs typeface="DilleniaUPC" pitchFamily="18" charset="-34"/>
              </a:rPr>
              <a:t> = </a:t>
            </a:r>
            <a:r>
              <a:rPr lang="en-US" sz="1200" b="1" dirty="0" err="1">
                <a:solidFill>
                  <a:srgbClr val="73B900"/>
                </a:solidFill>
                <a:latin typeface="Lucida Console" pitchFamily="49" charset="0"/>
                <a:cs typeface="DilleniaUPC" pitchFamily="18" charset="-34"/>
              </a:rPr>
              <a:t>threadIdx%x</a:t>
            </a:r>
            <a:r>
              <a:rPr lang="en-US" sz="1200" b="1" dirty="0">
                <a:solidFill>
                  <a:srgbClr val="73B900"/>
                </a:solidFill>
                <a:latin typeface="Lucida Console" pitchFamily="49" charset="0"/>
                <a:cs typeface="DilleniaUPC" pitchFamily="18" charset="-34"/>
              </a:rPr>
              <a:t>+(blockIdx%x-1)*</a:t>
            </a:r>
            <a:r>
              <a:rPr lang="en-US" sz="1200" b="1" dirty="0" err="1">
                <a:solidFill>
                  <a:srgbClr val="73B900"/>
                </a:solidFill>
                <a:latin typeface="Lucida Console" pitchFamily="49" charset="0"/>
                <a:cs typeface="DilleniaUPC" pitchFamily="18" charset="-34"/>
              </a:rPr>
              <a:t>blockDim%x</a:t>
            </a:r>
            <a:endParaRPr lang="en-US" sz="1200" b="1" dirty="0">
              <a:solidFill>
                <a:srgbClr val="73B900"/>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    if (</a:t>
            </a:r>
            <a:r>
              <a:rPr lang="en-US" sz="1200" b="1" dirty="0" err="1">
                <a:solidFill>
                  <a:srgbClr val="FFFFFF"/>
                </a:solidFill>
                <a:latin typeface="Lucida Console" pitchFamily="49" charset="0"/>
                <a:cs typeface="DilleniaUPC" pitchFamily="18" charset="-34"/>
              </a:rPr>
              <a:t>i</a:t>
            </a:r>
            <a:r>
              <a:rPr lang="en-US" sz="1200" b="1" dirty="0">
                <a:solidFill>
                  <a:srgbClr val="FFFFFF"/>
                </a:solidFill>
                <a:latin typeface="Lucida Console" pitchFamily="49" charset="0"/>
                <a:cs typeface="DilleniaUPC" pitchFamily="18" charset="-34"/>
              </a:rPr>
              <a:t>&lt;=n) </a:t>
            </a:r>
            <a:r>
              <a:rPr lang="en-US" sz="1200" b="1" dirty="0">
                <a:solidFill>
                  <a:srgbClr val="FF6699"/>
                </a:solidFill>
                <a:latin typeface="Lucida Console" pitchFamily="49" charset="0"/>
              </a:rPr>
              <a:t>y(</a:t>
            </a:r>
            <a:r>
              <a:rPr lang="en-US" sz="1200" b="1" dirty="0" err="1">
                <a:solidFill>
                  <a:srgbClr val="FF6699"/>
                </a:solidFill>
                <a:latin typeface="Lucida Console" pitchFamily="49" charset="0"/>
              </a:rPr>
              <a:t>i</a:t>
            </a:r>
            <a:r>
              <a:rPr lang="en-US" sz="1200" b="1" dirty="0">
                <a:solidFill>
                  <a:srgbClr val="FF6699"/>
                </a:solidFill>
                <a:latin typeface="Lucida Console" pitchFamily="49" charset="0"/>
              </a:rPr>
              <a:t>) = a*x(</a:t>
            </a:r>
            <a:r>
              <a:rPr lang="en-US" sz="1200" b="1" dirty="0" err="1">
                <a:solidFill>
                  <a:srgbClr val="FF6699"/>
                </a:solidFill>
                <a:latin typeface="Lucida Console" pitchFamily="49" charset="0"/>
              </a:rPr>
              <a:t>i</a:t>
            </a:r>
            <a:r>
              <a:rPr lang="en-US" sz="1200" b="1" dirty="0">
                <a:solidFill>
                  <a:srgbClr val="FF6699"/>
                </a:solidFill>
                <a:latin typeface="Lucida Console" pitchFamily="49" charset="0"/>
              </a:rPr>
              <a:t>)+y(</a:t>
            </a:r>
            <a:r>
              <a:rPr lang="en-US" sz="1200" b="1" dirty="0" err="1">
                <a:solidFill>
                  <a:srgbClr val="FF6699"/>
                </a:solidFill>
                <a:latin typeface="Lucida Console" pitchFamily="49" charset="0"/>
              </a:rPr>
              <a:t>i</a:t>
            </a:r>
            <a:r>
              <a:rPr lang="en-US" sz="1200" b="1" dirty="0">
                <a:solidFill>
                  <a:srgbClr val="FF6699"/>
                </a:solidFill>
                <a:latin typeface="Lucida Console" pitchFamily="49" charset="0"/>
              </a:rPr>
              <a:t>)</a:t>
            </a:r>
            <a:endParaRPr lang="en-US" sz="1200" b="1" dirty="0">
              <a:solidFill>
                <a:srgbClr val="FFFFFF"/>
              </a:solidFill>
              <a:latin typeface="Lucida Console" pitchFamily="49" charset="0"/>
            </a:endParaRPr>
          </a:p>
          <a:p>
            <a:r>
              <a:rPr lang="en-US" sz="1200" b="1" dirty="0">
                <a:solidFill>
                  <a:srgbClr val="FFFFFF"/>
                </a:solidFill>
                <a:latin typeface="Lucida Console" pitchFamily="49" charset="0"/>
                <a:cs typeface="DilleniaUPC" pitchFamily="18" charset="-34"/>
              </a:rPr>
              <a:t>  end subroutine </a:t>
            </a:r>
            <a:r>
              <a:rPr lang="en-US" sz="1200" b="1" dirty="0" err="1">
                <a:solidFill>
                  <a:srgbClr val="FFFFFF"/>
                </a:solidFill>
                <a:latin typeface="Lucida Console" pitchFamily="49" charset="0"/>
                <a:cs typeface="DilleniaUPC" pitchFamily="18" charset="-34"/>
              </a:rPr>
              <a:t>saxpy</a:t>
            </a:r>
            <a:endParaRPr lang="en-US" sz="1200" b="1" dirty="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end module </a:t>
            </a:r>
            <a:r>
              <a:rPr lang="en-US" sz="1200" b="1" dirty="0" err="1">
                <a:solidFill>
                  <a:srgbClr val="FFFFFF"/>
                </a:solidFill>
                <a:latin typeface="Lucida Console" pitchFamily="49" charset="0"/>
                <a:cs typeface="DilleniaUPC" pitchFamily="18" charset="-34"/>
              </a:rPr>
              <a:t>mymodule</a:t>
            </a:r>
            <a:endParaRPr lang="en-US" sz="1200" b="1" dirty="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 </a:t>
            </a:r>
          </a:p>
          <a:p>
            <a:r>
              <a:rPr lang="en-US" sz="1200" b="1" dirty="0">
                <a:solidFill>
                  <a:srgbClr val="FFFFFF"/>
                </a:solidFill>
                <a:latin typeface="Lucida Console" pitchFamily="49" charset="0"/>
                <a:cs typeface="DilleniaUPC" pitchFamily="18" charset="-34"/>
              </a:rPr>
              <a:t>program main</a:t>
            </a:r>
          </a:p>
          <a:p>
            <a:r>
              <a:rPr lang="en-US" sz="1200" b="1" dirty="0">
                <a:solidFill>
                  <a:srgbClr val="FFFFFF"/>
                </a:solidFill>
                <a:latin typeface="Lucida Console" pitchFamily="49" charset="0"/>
                <a:cs typeface="DilleniaUPC" pitchFamily="18" charset="-34"/>
              </a:rPr>
              <a:t>  use </a:t>
            </a:r>
            <a:r>
              <a:rPr lang="en-US" sz="1200" b="1" dirty="0" err="1">
                <a:solidFill>
                  <a:srgbClr val="FFFFFF"/>
                </a:solidFill>
                <a:latin typeface="Lucida Console" pitchFamily="49" charset="0"/>
                <a:cs typeface="DilleniaUPC" pitchFamily="18" charset="-34"/>
              </a:rPr>
              <a:t>cudafor</a:t>
            </a:r>
            <a:r>
              <a:rPr lang="en-US" sz="1200" b="1" dirty="0">
                <a:solidFill>
                  <a:srgbClr val="FFFFFF"/>
                </a:solidFill>
                <a:latin typeface="Lucida Console" pitchFamily="49" charset="0"/>
                <a:cs typeface="DilleniaUPC" pitchFamily="18" charset="-34"/>
              </a:rPr>
              <a:t>; use </a:t>
            </a:r>
            <a:r>
              <a:rPr lang="en-US" sz="1200" b="1" dirty="0" err="1" smtClean="0">
                <a:solidFill>
                  <a:srgbClr val="FFFFFF"/>
                </a:solidFill>
                <a:latin typeface="Lucida Console" pitchFamily="49" charset="0"/>
                <a:cs typeface="DilleniaUPC" pitchFamily="18" charset="-34"/>
              </a:rPr>
              <a:t>mymodule</a:t>
            </a:r>
            <a:endParaRPr lang="en-US" sz="1200" b="1" dirty="0" smtClean="0">
              <a:solidFill>
                <a:srgbClr val="FFFFFF"/>
              </a:solidFill>
              <a:latin typeface="Lucida Console" pitchFamily="49" charset="0"/>
              <a:cs typeface="DilleniaUPC" pitchFamily="18" charset="-34"/>
            </a:endParaRPr>
          </a:p>
          <a:p>
            <a:r>
              <a:rPr lang="en-US" sz="1200" b="1" dirty="0" smtClean="0">
                <a:solidFill>
                  <a:srgbClr val="FFFFFF"/>
                </a:solidFill>
                <a:latin typeface="Lucida Console" pitchFamily="49" charset="0"/>
                <a:cs typeface="DilleniaUPC" pitchFamily="18" charset="-34"/>
              </a:rPr>
              <a:t>  real</a:t>
            </a:r>
            <a:r>
              <a:rPr lang="en-US" sz="1200" b="1" dirty="0">
                <a:solidFill>
                  <a:srgbClr val="73B900"/>
                </a:solidFill>
                <a:latin typeface="Lucida Console" pitchFamily="49" charset="0"/>
                <a:cs typeface="DilleniaUPC" pitchFamily="18" charset="-34"/>
              </a:rPr>
              <a:t>, device </a:t>
            </a:r>
            <a:r>
              <a:rPr lang="en-US" sz="1200" b="1" dirty="0">
                <a:solidFill>
                  <a:srgbClr val="FFFFFF"/>
                </a:solidFill>
                <a:latin typeface="Lucida Console" pitchFamily="49" charset="0"/>
                <a:cs typeface="DilleniaUPC" pitchFamily="18" charset="-34"/>
              </a:rPr>
              <a:t>:: </a:t>
            </a:r>
            <a:r>
              <a:rPr lang="en-US" sz="1200" b="1" dirty="0" err="1">
                <a:solidFill>
                  <a:srgbClr val="FFFFFF"/>
                </a:solidFill>
                <a:latin typeface="Lucida Console" pitchFamily="49" charset="0"/>
                <a:cs typeface="DilleniaUPC" pitchFamily="18" charset="-34"/>
              </a:rPr>
              <a:t>x_d</a:t>
            </a:r>
            <a:r>
              <a:rPr lang="en-US" sz="1200" b="1" dirty="0">
                <a:solidFill>
                  <a:srgbClr val="FFFFFF"/>
                </a:solidFill>
                <a:latin typeface="Lucida Console" pitchFamily="49" charset="0"/>
                <a:cs typeface="DilleniaUPC" pitchFamily="18" charset="-34"/>
              </a:rPr>
              <a:t>(2**20), </a:t>
            </a:r>
            <a:r>
              <a:rPr lang="en-US" sz="1200" b="1" dirty="0" err="1">
                <a:solidFill>
                  <a:srgbClr val="FFFFFF"/>
                </a:solidFill>
                <a:latin typeface="Lucida Console" pitchFamily="49" charset="0"/>
                <a:cs typeface="DilleniaUPC" pitchFamily="18" charset="-34"/>
              </a:rPr>
              <a:t>y_d</a:t>
            </a:r>
            <a:r>
              <a:rPr lang="en-US" sz="1200" b="1" dirty="0">
                <a:solidFill>
                  <a:srgbClr val="FFFFFF"/>
                </a:solidFill>
                <a:latin typeface="Lucida Console" pitchFamily="49" charset="0"/>
                <a:cs typeface="DilleniaUPC" pitchFamily="18" charset="-34"/>
              </a:rPr>
              <a:t>(2**20)</a:t>
            </a:r>
          </a:p>
          <a:p>
            <a:r>
              <a:rPr lang="en-US" sz="1200" b="1" dirty="0">
                <a:solidFill>
                  <a:srgbClr val="FFFFFF"/>
                </a:solidFill>
                <a:latin typeface="Lucida Console" pitchFamily="49" charset="0"/>
                <a:cs typeface="DilleniaUPC" pitchFamily="18" charset="-34"/>
              </a:rPr>
              <a:t>  </a:t>
            </a:r>
            <a:r>
              <a:rPr lang="en-US" sz="1200" b="1" dirty="0" err="1">
                <a:solidFill>
                  <a:srgbClr val="FFFFFF"/>
                </a:solidFill>
                <a:latin typeface="Lucida Console" pitchFamily="49" charset="0"/>
                <a:cs typeface="DilleniaUPC" pitchFamily="18" charset="-34"/>
              </a:rPr>
              <a:t>x_d</a:t>
            </a:r>
            <a:r>
              <a:rPr lang="en-US" sz="1200" b="1" dirty="0">
                <a:solidFill>
                  <a:srgbClr val="FFFFFF"/>
                </a:solidFill>
                <a:latin typeface="Lucida Console" pitchFamily="49" charset="0"/>
                <a:cs typeface="DilleniaUPC" pitchFamily="18" charset="-34"/>
              </a:rPr>
              <a:t> = 1.0, </a:t>
            </a:r>
            <a:r>
              <a:rPr lang="en-US" sz="1200" b="1" dirty="0" err="1">
                <a:solidFill>
                  <a:srgbClr val="FFFFFF"/>
                </a:solidFill>
                <a:latin typeface="Lucida Console" pitchFamily="49" charset="0"/>
                <a:cs typeface="DilleniaUPC" pitchFamily="18" charset="-34"/>
              </a:rPr>
              <a:t>y_d</a:t>
            </a:r>
            <a:r>
              <a:rPr lang="en-US" sz="1200" b="1" dirty="0">
                <a:solidFill>
                  <a:srgbClr val="FFFFFF"/>
                </a:solidFill>
                <a:latin typeface="Lucida Console" pitchFamily="49" charset="0"/>
                <a:cs typeface="DilleniaUPC" pitchFamily="18" charset="-34"/>
              </a:rPr>
              <a:t> = 2.0  </a:t>
            </a:r>
          </a:p>
          <a:p>
            <a:r>
              <a:rPr lang="en-US" sz="1200" b="1" dirty="0">
                <a:solidFill>
                  <a:srgbClr val="FFFFFF"/>
                </a:solidFill>
                <a:latin typeface="Lucida Console" pitchFamily="49" charset="0"/>
                <a:cs typeface="DilleniaUPC" pitchFamily="18" charset="-34"/>
              </a:rPr>
              <a:t>  </a:t>
            </a:r>
            <a:endParaRPr lang="en-US" sz="1200" b="1" dirty="0" smtClean="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 </a:t>
            </a:r>
            <a:r>
              <a:rPr lang="en-US" sz="1200" b="1" dirty="0" smtClean="0">
                <a:solidFill>
                  <a:srgbClr val="FFFFFF"/>
                </a:solidFill>
                <a:latin typeface="Lucida Console" pitchFamily="49" charset="0"/>
                <a:cs typeface="DilleniaUPC" pitchFamily="18" charset="-34"/>
              </a:rPr>
              <a:t> </a:t>
            </a:r>
            <a:r>
              <a:rPr lang="en-US" sz="1200" b="1" dirty="0" smtClean="0">
                <a:solidFill>
                  <a:srgbClr val="FFC000"/>
                </a:solidFill>
                <a:latin typeface="Lucida Console" pitchFamily="49" charset="0"/>
                <a:cs typeface="DilleniaUPC" pitchFamily="18" charset="-34"/>
              </a:rPr>
              <a:t>! </a:t>
            </a:r>
            <a:r>
              <a:rPr lang="en-US" sz="1200" b="1" dirty="0">
                <a:solidFill>
                  <a:srgbClr val="FFC000"/>
                </a:solidFill>
                <a:latin typeface="Lucida Console" pitchFamily="49" charset="0"/>
                <a:cs typeface="DilleniaUPC" pitchFamily="18" charset="-34"/>
              </a:rPr>
              <a:t>Perform SAXPY on 1M elements</a:t>
            </a:r>
            <a:r>
              <a:rPr lang="en-US" sz="1200" b="1" dirty="0">
                <a:solidFill>
                  <a:srgbClr val="FFFFFF"/>
                </a:solidFill>
                <a:latin typeface="Lucida Console" pitchFamily="49" charset="0"/>
                <a:cs typeface="DilleniaUPC" pitchFamily="18" charset="-34"/>
              </a:rPr>
              <a:t/>
            </a:r>
            <a:br>
              <a:rPr lang="en-US" sz="1200" b="1" dirty="0">
                <a:solidFill>
                  <a:srgbClr val="FFFFFF"/>
                </a:solidFill>
                <a:latin typeface="Lucida Console" pitchFamily="49" charset="0"/>
                <a:cs typeface="DilleniaUPC" pitchFamily="18" charset="-34"/>
              </a:rPr>
            </a:br>
            <a:r>
              <a:rPr lang="en-US" sz="1200" b="1" dirty="0">
                <a:solidFill>
                  <a:srgbClr val="FFFFFF"/>
                </a:solidFill>
                <a:latin typeface="Lucida Console" pitchFamily="49" charset="0"/>
                <a:cs typeface="DilleniaUPC" pitchFamily="18" charset="-34"/>
              </a:rPr>
              <a:t>  call </a:t>
            </a:r>
            <a:r>
              <a:rPr lang="en-US" sz="1200" b="1" dirty="0" err="1">
                <a:solidFill>
                  <a:srgbClr val="FFFFFF"/>
                </a:solidFill>
                <a:latin typeface="Lucida Console" pitchFamily="49" charset="0"/>
                <a:cs typeface="DilleniaUPC" pitchFamily="18" charset="-34"/>
              </a:rPr>
              <a:t>saxpy</a:t>
            </a:r>
            <a:r>
              <a:rPr lang="en-US" sz="1200" b="1" dirty="0">
                <a:solidFill>
                  <a:srgbClr val="73B900"/>
                </a:solidFill>
                <a:latin typeface="Lucida Console" pitchFamily="49" charset="0"/>
                <a:cs typeface="DilleniaUPC" pitchFamily="18" charset="-34"/>
              </a:rPr>
              <a:t>&lt;&lt;&lt;4096,256&gt;&gt;&gt;</a:t>
            </a:r>
            <a:r>
              <a:rPr lang="en-US" sz="1200" b="1" dirty="0">
                <a:solidFill>
                  <a:srgbClr val="FFFFFF"/>
                </a:solidFill>
                <a:latin typeface="Lucida Console" pitchFamily="49" charset="0"/>
                <a:cs typeface="DilleniaUPC" pitchFamily="18" charset="-34"/>
              </a:rPr>
              <a:t>(2**20, 2.0, </a:t>
            </a:r>
            <a:r>
              <a:rPr lang="en-US" sz="1200" b="1" dirty="0" err="1">
                <a:solidFill>
                  <a:srgbClr val="FFFFFF"/>
                </a:solidFill>
                <a:latin typeface="Lucida Console" pitchFamily="49" charset="0"/>
                <a:cs typeface="DilleniaUPC" pitchFamily="18" charset="-34"/>
              </a:rPr>
              <a:t>x_d</a:t>
            </a:r>
            <a:r>
              <a:rPr lang="en-US" sz="1200" b="1" dirty="0">
                <a:solidFill>
                  <a:srgbClr val="FFFFFF"/>
                </a:solidFill>
                <a:latin typeface="Lucida Console" pitchFamily="49" charset="0"/>
                <a:cs typeface="DilleniaUPC" pitchFamily="18" charset="-34"/>
              </a:rPr>
              <a:t>, </a:t>
            </a:r>
            <a:r>
              <a:rPr lang="en-US" sz="1200" b="1" dirty="0" err="1">
                <a:solidFill>
                  <a:srgbClr val="FFFFFF"/>
                </a:solidFill>
                <a:latin typeface="Lucida Console" pitchFamily="49" charset="0"/>
                <a:cs typeface="DilleniaUPC" pitchFamily="18" charset="-34"/>
              </a:rPr>
              <a:t>y_d</a:t>
            </a:r>
            <a:r>
              <a:rPr lang="en-US" sz="1200" b="1" dirty="0">
                <a:solidFill>
                  <a:srgbClr val="FFFFFF"/>
                </a:solidFill>
                <a:latin typeface="Lucida Console" pitchFamily="49" charset="0"/>
                <a:cs typeface="DilleniaUPC" pitchFamily="18" charset="-34"/>
              </a:rPr>
              <a:t>)</a:t>
            </a:r>
          </a:p>
          <a:p>
            <a:endParaRPr lang="en-US" sz="1200" b="1" dirty="0" smtClean="0">
              <a:solidFill>
                <a:srgbClr val="FFFFFF"/>
              </a:solidFill>
              <a:latin typeface="Lucida Console" pitchFamily="49" charset="0"/>
              <a:cs typeface="DilleniaUPC" pitchFamily="18" charset="-34"/>
            </a:endParaRPr>
          </a:p>
          <a:p>
            <a:r>
              <a:rPr lang="en-US" sz="1200" b="1" dirty="0" smtClean="0">
                <a:solidFill>
                  <a:srgbClr val="FFFFFF"/>
                </a:solidFill>
                <a:latin typeface="Lucida Console" pitchFamily="49" charset="0"/>
                <a:cs typeface="DilleniaUPC" pitchFamily="18" charset="-34"/>
              </a:rPr>
              <a:t>end </a:t>
            </a:r>
            <a:r>
              <a:rPr lang="en-US" sz="1200" b="1" dirty="0">
                <a:solidFill>
                  <a:srgbClr val="FFFFFF"/>
                </a:solidFill>
                <a:latin typeface="Lucida Console" pitchFamily="49" charset="0"/>
                <a:cs typeface="DilleniaUPC" pitchFamily="18" charset="-34"/>
              </a:rPr>
              <a:t>program main</a:t>
            </a:r>
          </a:p>
        </p:txBody>
      </p:sp>
      <p:sp>
        <p:nvSpPr>
          <p:cNvPr id="2" name="TextBox 1"/>
          <p:cNvSpPr txBox="1"/>
          <p:nvPr/>
        </p:nvSpPr>
        <p:spPr>
          <a:xfrm>
            <a:off x="4579037" y="6478304"/>
            <a:ext cx="3760511" cy="323161"/>
          </a:xfrm>
          <a:prstGeom prst="rect">
            <a:avLst/>
          </a:prstGeom>
          <a:noFill/>
        </p:spPr>
        <p:txBody>
          <a:bodyPr wrap="none" lIns="76197" tIns="38098" rIns="76197" bIns="38098" rtlCol="0">
            <a:spAutoFit/>
          </a:bodyPr>
          <a:lstStyle/>
          <a:p>
            <a:r>
              <a:rPr lang="en-US" sz="1600" dirty="0">
                <a:solidFill>
                  <a:srgbClr val="FFFFFF">
                    <a:lumMod val="75000"/>
                  </a:srgbClr>
                </a:solidFill>
                <a:hlinkClick r:id="rId3"/>
              </a:rPr>
              <a:t>http://</a:t>
            </a:r>
            <a:r>
              <a:rPr lang="en-US" sz="1600" dirty="0" smtClean="0">
                <a:solidFill>
                  <a:srgbClr val="FFFFFF">
                    <a:lumMod val="75000"/>
                  </a:srgbClr>
                </a:solidFill>
                <a:hlinkClick r:id="rId3"/>
              </a:rPr>
              <a:t>developer.nvidia.com/cuda-fortran</a:t>
            </a:r>
            <a:endParaRPr lang="en-US" sz="1600" dirty="0">
              <a:solidFill>
                <a:srgbClr val="FFFFFF">
                  <a:lumMod val="75000"/>
                </a:srgbClr>
              </a:solidFill>
            </a:endParaRPr>
          </a:p>
        </p:txBody>
      </p:sp>
      <p:sp>
        <p:nvSpPr>
          <p:cNvPr id="6" name="Rounded Rectangle 5"/>
          <p:cNvSpPr/>
          <p:nvPr/>
        </p:nvSpPr>
        <p:spPr>
          <a:xfrm>
            <a:off x="177210" y="1267104"/>
            <a:ext cx="3433896" cy="4091063"/>
          </a:xfrm>
          <a:prstGeom prst="roundRect">
            <a:avLst/>
          </a:prstGeom>
          <a:solidFill>
            <a:schemeClr val="bg1">
              <a:lumMod val="85000"/>
              <a:lumOff val="15000"/>
            </a:schemeClr>
          </a:solidFill>
          <a:ln w="38100">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76197" tIns="38098" rIns="0" bIns="38098" rtlCol="0" anchor="t"/>
          <a:lstStyle/>
          <a:p>
            <a:r>
              <a:rPr lang="en-US" sz="1200" b="1" dirty="0">
                <a:solidFill>
                  <a:srgbClr val="FFFFFF"/>
                </a:solidFill>
                <a:latin typeface="Lucida Console" pitchFamily="49" charset="0"/>
                <a:cs typeface="DilleniaUPC" pitchFamily="18" charset="-34"/>
              </a:rPr>
              <a:t>module </a:t>
            </a:r>
            <a:r>
              <a:rPr lang="en-US" sz="1200" b="1" dirty="0" err="1">
                <a:solidFill>
                  <a:srgbClr val="FFFFFF"/>
                </a:solidFill>
                <a:latin typeface="Lucida Console" pitchFamily="49" charset="0"/>
                <a:cs typeface="DilleniaUPC" pitchFamily="18" charset="-34"/>
              </a:rPr>
              <a:t>mymodule</a:t>
            </a:r>
            <a:r>
              <a:rPr lang="en-US" sz="1200" b="1" dirty="0">
                <a:solidFill>
                  <a:srgbClr val="FFFFFF"/>
                </a:solidFill>
                <a:latin typeface="Lucida Console" pitchFamily="49" charset="0"/>
                <a:cs typeface="DilleniaUPC" pitchFamily="18" charset="-34"/>
              </a:rPr>
              <a:t> contains</a:t>
            </a:r>
          </a:p>
          <a:p>
            <a:r>
              <a:rPr lang="en-US" sz="1200" b="1" dirty="0">
                <a:solidFill>
                  <a:srgbClr val="FFFFFF"/>
                </a:solidFill>
                <a:latin typeface="Lucida Console" pitchFamily="49" charset="0"/>
                <a:cs typeface="DilleniaUPC" pitchFamily="18" charset="-34"/>
              </a:rPr>
              <a:t>  subroutine </a:t>
            </a:r>
            <a:r>
              <a:rPr lang="en-US" sz="1200" b="1" dirty="0" err="1">
                <a:solidFill>
                  <a:srgbClr val="FFFFFF"/>
                </a:solidFill>
                <a:latin typeface="Lucida Console" pitchFamily="49" charset="0"/>
                <a:cs typeface="DilleniaUPC" pitchFamily="18" charset="-34"/>
              </a:rPr>
              <a:t>saxpy</a:t>
            </a:r>
            <a:r>
              <a:rPr lang="en-US" sz="1200" b="1" dirty="0">
                <a:solidFill>
                  <a:srgbClr val="FFFFFF"/>
                </a:solidFill>
                <a:latin typeface="Lucida Console" pitchFamily="49" charset="0"/>
                <a:cs typeface="DilleniaUPC" pitchFamily="18" charset="-34"/>
              </a:rPr>
              <a:t>(n, a, x, y) </a:t>
            </a:r>
          </a:p>
          <a:p>
            <a:r>
              <a:rPr lang="en-US" sz="1200" b="1" dirty="0">
                <a:solidFill>
                  <a:srgbClr val="FFFFFF"/>
                </a:solidFill>
                <a:latin typeface="Lucida Console" pitchFamily="49" charset="0"/>
                <a:cs typeface="DilleniaUPC" pitchFamily="18" charset="-34"/>
              </a:rPr>
              <a:t>    real :: x(:), y(:), a</a:t>
            </a:r>
          </a:p>
          <a:p>
            <a:r>
              <a:rPr lang="en-US" sz="1200" b="1" dirty="0">
                <a:solidFill>
                  <a:srgbClr val="FFFFFF"/>
                </a:solidFill>
                <a:latin typeface="Lucida Console" pitchFamily="49" charset="0"/>
                <a:cs typeface="DilleniaUPC" pitchFamily="18" charset="-34"/>
              </a:rPr>
              <a:t>    integer :: n, </a:t>
            </a:r>
            <a:r>
              <a:rPr lang="en-US" sz="1200" b="1" dirty="0" err="1">
                <a:solidFill>
                  <a:srgbClr val="FFFFFF"/>
                </a:solidFill>
                <a:latin typeface="Lucida Console" pitchFamily="49" charset="0"/>
                <a:cs typeface="DilleniaUPC" pitchFamily="18" charset="-34"/>
              </a:rPr>
              <a:t>i</a:t>
            </a:r>
            <a:endParaRPr lang="en-US" sz="1200" b="1" dirty="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    do </a:t>
            </a:r>
            <a:r>
              <a:rPr lang="en-US" sz="1200" b="1" dirty="0" err="1">
                <a:solidFill>
                  <a:srgbClr val="FFFFFF"/>
                </a:solidFill>
                <a:latin typeface="Lucida Console" pitchFamily="49" charset="0"/>
                <a:cs typeface="DilleniaUPC" pitchFamily="18" charset="-34"/>
              </a:rPr>
              <a:t>i</a:t>
            </a:r>
            <a:r>
              <a:rPr lang="en-US" sz="1200" b="1" dirty="0">
                <a:solidFill>
                  <a:srgbClr val="FFFFFF"/>
                </a:solidFill>
                <a:latin typeface="Lucida Console" pitchFamily="49" charset="0"/>
                <a:cs typeface="DilleniaUPC" pitchFamily="18" charset="-34"/>
              </a:rPr>
              <a:t>=1,n</a:t>
            </a:r>
          </a:p>
          <a:p>
            <a:r>
              <a:rPr lang="en-US" sz="1200" b="1" dirty="0">
                <a:solidFill>
                  <a:srgbClr val="FFFFFF"/>
                </a:solidFill>
                <a:latin typeface="Lucida Console" pitchFamily="49" charset="0"/>
                <a:cs typeface="DilleniaUPC" pitchFamily="18" charset="-34"/>
              </a:rPr>
              <a:t>      </a:t>
            </a:r>
            <a:r>
              <a:rPr lang="en-US" sz="1200" b="1" dirty="0">
                <a:solidFill>
                  <a:srgbClr val="FF6699"/>
                </a:solidFill>
                <a:latin typeface="Lucida Console" pitchFamily="49" charset="0"/>
              </a:rPr>
              <a:t>y(</a:t>
            </a:r>
            <a:r>
              <a:rPr lang="en-US" sz="1200" b="1" dirty="0" err="1">
                <a:solidFill>
                  <a:srgbClr val="FF6699"/>
                </a:solidFill>
                <a:latin typeface="Lucida Console" pitchFamily="49" charset="0"/>
              </a:rPr>
              <a:t>i</a:t>
            </a:r>
            <a:r>
              <a:rPr lang="en-US" sz="1200" b="1" dirty="0">
                <a:solidFill>
                  <a:srgbClr val="FF6699"/>
                </a:solidFill>
                <a:latin typeface="Lucida Console" pitchFamily="49" charset="0"/>
              </a:rPr>
              <a:t>) = a*x(</a:t>
            </a:r>
            <a:r>
              <a:rPr lang="en-US" sz="1200" b="1" dirty="0" err="1">
                <a:solidFill>
                  <a:srgbClr val="FF6699"/>
                </a:solidFill>
                <a:latin typeface="Lucida Console" pitchFamily="49" charset="0"/>
              </a:rPr>
              <a:t>i</a:t>
            </a:r>
            <a:r>
              <a:rPr lang="en-US" sz="1200" b="1" dirty="0">
                <a:solidFill>
                  <a:srgbClr val="FF6699"/>
                </a:solidFill>
                <a:latin typeface="Lucida Console" pitchFamily="49" charset="0"/>
              </a:rPr>
              <a:t>)+y(</a:t>
            </a:r>
            <a:r>
              <a:rPr lang="en-US" sz="1200" b="1" dirty="0" err="1">
                <a:solidFill>
                  <a:srgbClr val="FF6699"/>
                </a:solidFill>
                <a:latin typeface="Lucida Console" pitchFamily="49" charset="0"/>
              </a:rPr>
              <a:t>i</a:t>
            </a:r>
            <a:r>
              <a:rPr lang="en-US" sz="1200" b="1" dirty="0">
                <a:solidFill>
                  <a:srgbClr val="FF6699"/>
                </a:solidFill>
                <a:latin typeface="Lucida Console" pitchFamily="49" charset="0"/>
              </a:rPr>
              <a:t>)</a:t>
            </a:r>
            <a:endParaRPr lang="en-US" sz="1200" b="1" dirty="0">
              <a:solidFill>
                <a:srgbClr val="FFFFFF"/>
              </a:solidFill>
              <a:latin typeface="Lucida Console" pitchFamily="49" charset="0"/>
            </a:endParaRPr>
          </a:p>
          <a:p>
            <a:r>
              <a:rPr lang="en-US" sz="1200" b="1" dirty="0">
                <a:solidFill>
                  <a:srgbClr val="FFFFFF"/>
                </a:solidFill>
                <a:latin typeface="Lucida Console" pitchFamily="49" charset="0"/>
                <a:cs typeface="DilleniaUPC" pitchFamily="18" charset="-34"/>
              </a:rPr>
              <a:t>    </a:t>
            </a:r>
            <a:r>
              <a:rPr lang="en-US" sz="1200" b="1" dirty="0" err="1">
                <a:solidFill>
                  <a:srgbClr val="FFFFFF"/>
                </a:solidFill>
                <a:latin typeface="Lucida Console" pitchFamily="49" charset="0"/>
                <a:cs typeface="DilleniaUPC" pitchFamily="18" charset="-34"/>
              </a:rPr>
              <a:t>enddo</a:t>
            </a:r>
            <a:endParaRPr lang="en-US" sz="1200" b="1" dirty="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  end subroutine </a:t>
            </a:r>
            <a:r>
              <a:rPr lang="en-US" sz="1200" b="1" dirty="0" err="1">
                <a:solidFill>
                  <a:srgbClr val="FFFFFF"/>
                </a:solidFill>
                <a:latin typeface="Lucida Console" pitchFamily="49" charset="0"/>
                <a:cs typeface="DilleniaUPC" pitchFamily="18" charset="-34"/>
              </a:rPr>
              <a:t>saxpy</a:t>
            </a:r>
            <a:endParaRPr lang="en-US" sz="1200" b="1" dirty="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end module </a:t>
            </a:r>
            <a:r>
              <a:rPr lang="en-US" sz="1200" b="1" dirty="0" err="1">
                <a:solidFill>
                  <a:srgbClr val="FFFFFF"/>
                </a:solidFill>
                <a:latin typeface="Lucida Console" pitchFamily="49" charset="0"/>
                <a:cs typeface="DilleniaUPC" pitchFamily="18" charset="-34"/>
              </a:rPr>
              <a:t>mymodule</a:t>
            </a:r>
            <a:endParaRPr lang="en-US" sz="1200" b="1" dirty="0">
              <a:solidFill>
                <a:srgbClr val="FFFFFF"/>
              </a:solidFill>
              <a:latin typeface="Lucida Console" pitchFamily="49" charset="0"/>
              <a:cs typeface="DilleniaUPC" pitchFamily="18" charset="-34"/>
            </a:endParaRPr>
          </a:p>
          <a:p>
            <a:endParaRPr lang="en-US" sz="1200" b="1" dirty="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program main</a:t>
            </a:r>
          </a:p>
          <a:p>
            <a:r>
              <a:rPr lang="en-US" sz="1200" b="1" dirty="0">
                <a:solidFill>
                  <a:srgbClr val="FFFFFF"/>
                </a:solidFill>
                <a:latin typeface="Lucida Console" pitchFamily="49" charset="0"/>
                <a:cs typeface="DilleniaUPC" pitchFamily="18" charset="-34"/>
              </a:rPr>
              <a:t>  use </a:t>
            </a:r>
            <a:r>
              <a:rPr lang="en-US" sz="1200" b="1" dirty="0" err="1">
                <a:solidFill>
                  <a:srgbClr val="FFFFFF"/>
                </a:solidFill>
                <a:latin typeface="Lucida Console" pitchFamily="49" charset="0"/>
                <a:cs typeface="DilleniaUPC" pitchFamily="18" charset="-34"/>
              </a:rPr>
              <a:t>mymodule</a:t>
            </a:r>
            <a:endParaRPr lang="en-US" sz="1200" b="1" dirty="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  real :: x(2**20), y(2**20)</a:t>
            </a:r>
          </a:p>
          <a:p>
            <a:r>
              <a:rPr lang="en-US" sz="1200" b="1" dirty="0">
                <a:solidFill>
                  <a:srgbClr val="FFFFFF"/>
                </a:solidFill>
                <a:latin typeface="Lucida Console" pitchFamily="49" charset="0"/>
                <a:cs typeface="DilleniaUPC" pitchFamily="18" charset="-34"/>
              </a:rPr>
              <a:t>  x = 1.0, y = 2.0</a:t>
            </a:r>
          </a:p>
          <a:p>
            <a:endParaRPr lang="en-US" sz="1200" b="1" dirty="0">
              <a:solidFill>
                <a:srgbClr val="FFFFFF"/>
              </a:solidFill>
              <a:latin typeface="Lucida Console" pitchFamily="49" charset="0"/>
              <a:cs typeface="DilleniaUPC" pitchFamily="18" charset="-34"/>
            </a:endParaRPr>
          </a:p>
          <a:p>
            <a:r>
              <a:rPr lang="en-US" sz="1200" b="1" dirty="0">
                <a:solidFill>
                  <a:srgbClr val="FFC000"/>
                </a:solidFill>
                <a:latin typeface="Lucida Console" pitchFamily="49" charset="0"/>
                <a:cs typeface="DilleniaUPC" pitchFamily="18" charset="-34"/>
              </a:rPr>
              <a:t>  </a:t>
            </a:r>
            <a:r>
              <a:rPr lang="en-US" sz="1200" b="1" dirty="0" smtClean="0">
                <a:solidFill>
                  <a:srgbClr val="FFC000"/>
                </a:solidFill>
                <a:latin typeface="Lucida Console" pitchFamily="49" charset="0"/>
                <a:cs typeface="DilleniaUPC" pitchFamily="18" charset="-34"/>
              </a:rPr>
              <a:t>! </a:t>
            </a:r>
            <a:r>
              <a:rPr lang="en-US" sz="1200" b="1" dirty="0">
                <a:solidFill>
                  <a:srgbClr val="FFC000"/>
                </a:solidFill>
                <a:latin typeface="Lucida Console" pitchFamily="49" charset="0"/>
                <a:cs typeface="DilleniaUPC" pitchFamily="18" charset="-34"/>
              </a:rPr>
              <a:t>Perform SAXPY on 1M elements</a:t>
            </a:r>
          </a:p>
          <a:p>
            <a:r>
              <a:rPr lang="en-US" sz="1200" b="1" dirty="0">
                <a:solidFill>
                  <a:srgbClr val="FFFFFF"/>
                </a:solidFill>
                <a:latin typeface="Lucida Console" pitchFamily="49" charset="0"/>
                <a:cs typeface="DilleniaUPC" pitchFamily="18" charset="-34"/>
              </a:rPr>
              <a:t>  call </a:t>
            </a:r>
            <a:r>
              <a:rPr lang="en-US" sz="1200" b="1" dirty="0" err="1">
                <a:solidFill>
                  <a:srgbClr val="FFFFFF"/>
                </a:solidFill>
                <a:latin typeface="Lucida Console" pitchFamily="49" charset="0"/>
                <a:cs typeface="DilleniaUPC" pitchFamily="18" charset="-34"/>
              </a:rPr>
              <a:t>saxpy</a:t>
            </a:r>
            <a:r>
              <a:rPr lang="en-US" sz="1200" b="1" dirty="0">
                <a:solidFill>
                  <a:srgbClr val="FFFFFF"/>
                </a:solidFill>
                <a:latin typeface="Lucida Console" pitchFamily="49" charset="0"/>
                <a:cs typeface="DilleniaUPC" pitchFamily="18" charset="-34"/>
              </a:rPr>
              <a:t>(2**20, 2.0, x, y)</a:t>
            </a:r>
          </a:p>
          <a:p>
            <a:endParaRPr lang="en-US" sz="1200" b="1" dirty="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end program </a:t>
            </a:r>
            <a:r>
              <a:rPr lang="en-US" sz="1200" b="1" dirty="0" smtClean="0">
                <a:solidFill>
                  <a:srgbClr val="FFFFFF"/>
                </a:solidFill>
                <a:latin typeface="Lucida Console" pitchFamily="49" charset="0"/>
                <a:cs typeface="DilleniaUPC" pitchFamily="18" charset="-34"/>
              </a:rPr>
              <a:t>main</a:t>
            </a:r>
            <a:endParaRPr lang="en-US" sz="1200" b="1" dirty="0">
              <a:solidFill>
                <a:srgbClr val="FFFFFF"/>
              </a:solidFill>
              <a:latin typeface="Lucida Console" pitchFamily="49" charset="0"/>
              <a:cs typeface="DilleniaUPC" pitchFamily="18" charset="-34"/>
            </a:endParaRPr>
          </a:p>
        </p:txBody>
      </p:sp>
      <p:sp>
        <p:nvSpPr>
          <p:cNvPr id="8" name="TextBox 4"/>
          <p:cNvSpPr txBox="1">
            <a:spLocks noChangeArrowheads="1"/>
          </p:cNvSpPr>
          <p:nvPr/>
        </p:nvSpPr>
        <p:spPr bwMode="auto">
          <a:xfrm>
            <a:off x="823238" y="882390"/>
            <a:ext cx="2234406" cy="384717"/>
          </a:xfrm>
          <a:prstGeom prst="rect">
            <a:avLst/>
          </a:prstGeom>
          <a:noFill/>
          <a:ln w="9525">
            <a:noFill/>
            <a:miter lim="800000"/>
            <a:headEnd/>
            <a:tailEnd/>
          </a:ln>
        </p:spPr>
        <p:txBody>
          <a:bodyPr wrap="square" lIns="76197" tIns="38098" rIns="76197" bIns="38098">
            <a:spAutoFit/>
          </a:bodyPr>
          <a:lstStyle/>
          <a:p>
            <a:r>
              <a:rPr lang="en-US" sz="2000" b="1" i="1" dirty="0">
                <a:solidFill>
                  <a:srgbClr val="FFFFFF"/>
                </a:solidFill>
              </a:rPr>
              <a:t>Standard Fortran</a:t>
            </a:r>
          </a:p>
        </p:txBody>
      </p:sp>
      <p:sp>
        <p:nvSpPr>
          <p:cNvPr id="9" name="TextBox 5"/>
          <p:cNvSpPr txBox="1">
            <a:spLocks noChangeArrowheads="1"/>
          </p:cNvSpPr>
          <p:nvPr/>
        </p:nvSpPr>
        <p:spPr bwMode="auto">
          <a:xfrm>
            <a:off x="5441955" y="882389"/>
            <a:ext cx="2034646" cy="384717"/>
          </a:xfrm>
          <a:prstGeom prst="rect">
            <a:avLst/>
          </a:prstGeom>
          <a:noFill/>
          <a:ln w="9525">
            <a:noFill/>
            <a:miter lim="800000"/>
            <a:headEnd/>
            <a:tailEnd/>
          </a:ln>
        </p:spPr>
        <p:txBody>
          <a:bodyPr wrap="square" lIns="76197" tIns="38098" rIns="76197" bIns="38098">
            <a:spAutoFit/>
          </a:bodyPr>
          <a:lstStyle/>
          <a:p>
            <a:r>
              <a:rPr lang="en-US" sz="2000" b="1" i="1" dirty="0">
                <a:solidFill>
                  <a:srgbClr val="FFFFFF"/>
                </a:solidFill>
              </a:rPr>
              <a:t>Parallel Fortran</a:t>
            </a:r>
          </a:p>
        </p:txBody>
      </p:sp>
      <p:sp>
        <p:nvSpPr>
          <p:cNvPr id="11" name="TextBox 10"/>
          <p:cNvSpPr txBox="1"/>
          <p:nvPr/>
        </p:nvSpPr>
        <p:spPr>
          <a:xfrm>
            <a:off x="113246" y="5401733"/>
            <a:ext cx="3838822" cy="923330"/>
          </a:xfrm>
          <a:prstGeom prst="rect">
            <a:avLst/>
          </a:prstGeom>
          <a:noFill/>
        </p:spPr>
        <p:txBody>
          <a:bodyPr wrap="square" rtlCol="0">
            <a:spAutoFit/>
          </a:bodyPr>
          <a:lstStyle/>
          <a:p>
            <a:pPr marL="285750" indent="-285750">
              <a:buFont typeface="Arial" pitchFamily="34" charset="0"/>
              <a:buChar char="•"/>
            </a:pPr>
            <a:r>
              <a:rPr lang="en-US" dirty="0" smtClean="0">
                <a:solidFill>
                  <a:srgbClr val="FFFFFF"/>
                </a:solidFill>
              </a:rPr>
              <a:t>Serial loop over 1M elements, executes 1M times sequentially.</a:t>
            </a:r>
          </a:p>
          <a:p>
            <a:pPr marL="285750" indent="-285750">
              <a:buFont typeface="Arial" pitchFamily="34" charset="0"/>
              <a:buChar char="•"/>
            </a:pPr>
            <a:r>
              <a:rPr lang="en-US" dirty="0" smtClean="0">
                <a:solidFill>
                  <a:srgbClr val="FFFFFF"/>
                </a:solidFill>
              </a:rPr>
              <a:t>Data is resident on CPU.</a:t>
            </a:r>
            <a:endParaRPr lang="en-US" dirty="0">
              <a:solidFill>
                <a:srgbClr val="FFFFFF"/>
              </a:solidFill>
            </a:endParaRPr>
          </a:p>
        </p:txBody>
      </p:sp>
      <p:sp>
        <p:nvSpPr>
          <p:cNvPr id="12" name="TextBox 11"/>
          <p:cNvSpPr txBox="1"/>
          <p:nvPr/>
        </p:nvSpPr>
        <p:spPr>
          <a:xfrm>
            <a:off x="4156416" y="5401743"/>
            <a:ext cx="4758984" cy="1200329"/>
          </a:xfrm>
          <a:prstGeom prst="rect">
            <a:avLst/>
          </a:prstGeom>
          <a:noFill/>
        </p:spPr>
        <p:txBody>
          <a:bodyPr wrap="square" rtlCol="0">
            <a:spAutoFit/>
          </a:bodyPr>
          <a:lstStyle/>
          <a:p>
            <a:pPr marL="285750" indent="-285750">
              <a:buFont typeface="Arial" pitchFamily="34" charset="0"/>
              <a:buChar char="•"/>
            </a:pPr>
            <a:r>
              <a:rPr lang="en-US" dirty="0" smtClean="0">
                <a:solidFill>
                  <a:srgbClr val="FFFFFF"/>
                </a:solidFill>
              </a:rPr>
              <a:t>Parallel kernel, executes 1M times in parallel in groups of 256 elements.</a:t>
            </a:r>
          </a:p>
          <a:p>
            <a:pPr marL="285750" indent="-285750">
              <a:buFont typeface="Arial" pitchFamily="34" charset="0"/>
              <a:buChar char="•"/>
            </a:pPr>
            <a:r>
              <a:rPr lang="en-US" dirty="0" smtClean="0">
                <a:solidFill>
                  <a:srgbClr val="FFFFFF"/>
                </a:solidFill>
              </a:rPr>
              <a:t>Data must be copied to/from GPU (implicit).</a:t>
            </a:r>
            <a:endParaRPr lang="en-US" dirty="0">
              <a:solidFill>
                <a:srgbClr val="FFFFFF"/>
              </a:solidFill>
            </a:endParaRPr>
          </a:p>
        </p:txBody>
      </p:sp>
    </p:spTree>
    <p:extLst>
      <p:ext uri="{BB962C8B-B14F-4D97-AF65-F5344CB8AC3E}">
        <p14:creationId xmlns:p14="http://schemas.microsoft.com/office/powerpoint/2010/main" val="4200803354"/>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dirty="0" smtClean="0"/>
              <a:t>CUDA Fortran Interoperability</a:t>
            </a:r>
            <a:endParaRPr lang="en-US" dirty="0"/>
          </a:p>
        </p:txBody>
      </p:sp>
      <p:sp>
        <p:nvSpPr>
          <p:cNvPr id="7" name="Rounded Rectangle 6"/>
          <p:cNvSpPr/>
          <p:nvPr/>
        </p:nvSpPr>
        <p:spPr>
          <a:xfrm>
            <a:off x="3828081" y="1267107"/>
            <a:ext cx="5147570" cy="3762103"/>
          </a:xfrm>
          <a:prstGeom prst="roundRect">
            <a:avLst/>
          </a:prstGeom>
          <a:solidFill>
            <a:schemeClr val="bg1">
              <a:lumMod val="85000"/>
              <a:lumOff val="15000"/>
            </a:schemeClr>
          </a:solidFill>
          <a:ln w="38100">
            <a:solidFill>
              <a:srgbClr val="73B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76197" tIns="38098" rIns="0" bIns="38098" rtlCol="0" anchor="t" anchorCtr="0"/>
          <a:lstStyle/>
          <a:p>
            <a:r>
              <a:rPr lang="en-US" sz="1200" b="1" dirty="0">
                <a:solidFill>
                  <a:srgbClr val="FFFFFF"/>
                </a:solidFill>
                <a:latin typeface="Lucida Console" pitchFamily="49" charset="0"/>
                <a:cs typeface="DilleniaUPC" pitchFamily="18" charset="-34"/>
              </a:rPr>
              <a:t>module </a:t>
            </a:r>
            <a:r>
              <a:rPr lang="en-US" sz="1200" b="1" dirty="0" err="1">
                <a:solidFill>
                  <a:srgbClr val="FFFFFF"/>
                </a:solidFill>
                <a:latin typeface="Lucida Console" pitchFamily="49" charset="0"/>
                <a:cs typeface="DilleniaUPC" pitchFamily="18" charset="-34"/>
              </a:rPr>
              <a:t>mymodule</a:t>
            </a:r>
            <a:r>
              <a:rPr lang="en-US" sz="1200" b="1" dirty="0">
                <a:solidFill>
                  <a:srgbClr val="FFFFFF"/>
                </a:solidFill>
                <a:latin typeface="Lucida Console" pitchFamily="49" charset="0"/>
                <a:cs typeface="DilleniaUPC" pitchFamily="18" charset="-34"/>
              </a:rPr>
              <a:t> </a:t>
            </a:r>
            <a:endParaRPr lang="en-US" sz="1200" b="1" dirty="0" smtClean="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 </a:t>
            </a:r>
            <a:r>
              <a:rPr lang="en-US" sz="1200" b="1" dirty="0" smtClean="0">
                <a:solidFill>
                  <a:srgbClr val="FFFFFF"/>
                </a:solidFill>
                <a:latin typeface="Lucida Console" pitchFamily="49" charset="0"/>
                <a:cs typeface="DilleniaUPC" pitchFamily="18" charset="-34"/>
              </a:rPr>
              <a:t> contains</a:t>
            </a:r>
            <a:endParaRPr lang="en-US" sz="1200" b="1" dirty="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  </a:t>
            </a:r>
            <a:r>
              <a:rPr lang="en-US" sz="1200" b="1" dirty="0">
                <a:solidFill>
                  <a:srgbClr val="73B900"/>
                </a:solidFill>
                <a:latin typeface="Lucida Console" pitchFamily="49" charset="0"/>
                <a:cs typeface="DilleniaUPC" pitchFamily="18" charset="-34"/>
              </a:rPr>
              <a:t>attributes(global) </a:t>
            </a:r>
            <a:r>
              <a:rPr lang="en-US" sz="1200" b="1" dirty="0" smtClean="0">
                <a:solidFill>
                  <a:srgbClr val="73B900"/>
                </a:solidFill>
                <a:latin typeface="Lucida Console" pitchFamily="49" charset="0"/>
                <a:cs typeface="DilleniaUPC" pitchFamily="18" charset="-34"/>
              </a:rPr>
              <a:t>&amp;</a:t>
            </a:r>
          </a:p>
          <a:p>
            <a:r>
              <a:rPr lang="en-US" sz="1200" b="1" dirty="0">
                <a:solidFill>
                  <a:srgbClr val="73B900"/>
                </a:solidFill>
                <a:latin typeface="Lucida Console" pitchFamily="49" charset="0"/>
                <a:cs typeface="DilleniaUPC" pitchFamily="18" charset="-34"/>
              </a:rPr>
              <a:t> </a:t>
            </a:r>
            <a:r>
              <a:rPr lang="en-US" sz="1200" b="1" dirty="0" smtClean="0">
                <a:solidFill>
                  <a:srgbClr val="73B900"/>
                </a:solidFill>
                <a:latin typeface="Lucida Console" pitchFamily="49" charset="0"/>
                <a:cs typeface="DilleniaUPC" pitchFamily="18" charset="-34"/>
              </a:rPr>
              <a:t> </a:t>
            </a:r>
            <a:r>
              <a:rPr lang="en-US" sz="1200" b="1" dirty="0" smtClean="0">
                <a:solidFill>
                  <a:srgbClr val="FFFFFF"/>
                </a:solidFill>
                <a:latin typeface="Lucida Console" pitchFamily="49" charset="0"/>
                <a:cs typeface="DilleniaUPC" pitchFamily="18" charset="-34"/>
              </a:rPr>
              <a:t>subroutine </a:t>
            </a:r>
            <a:r>
              <a:rPr lang="en-US" sz="1200" b="1" dirty="0" err="1" smtClean="0">
                <a:solidFill>
                  <a:srgbClr val="FFFFFF"/>
                </a:solidFill>
                <a:latin typeface="Lucida Console" pitchFamily="49" charset="0"/>
                <a:cs typeface="DilleniaUPC" pitchFamily="18" charset="-34"/>
              </a:rPr>
              <a:t>saxpy_kernel</a:t>
            </a:r>
            <a:r>
              <a:rPr lang="en-US" sz="1200" b="1" dirty="0" smtClean="0">
                <a:solidFill>
                  <a:srgbClr val="FFFFFF"/>
                </a:solidFill>
                <a:latin typeface="Lucida Console" pitchFamily="49" charset="0"/>
                <a:cs typeface="DilleniaUPC" pitchFamily="18" charset="-34"/>
              </a:rPr>
              <a:t>(n</a:t>
            </a:r>
            <a:r>
              <a:rPr lang="en-US" sz="1200" b="1" dirty="0">
                <a:solidFill>
                  <a:srgbClr val="FFFFFF"/>
                </a:solidFill>
                <a:latin typeface="Lucida Console" pitchFamily="49" charset="0"/>
                <a:cs typeface="DilleniaUPC" pitchFamily="18" charset="-34"/>
              </a:rPr>
              <a:t>, a, x, y) </a:t>
            </a:r>
          </a:p>
          <a:p>
            <a:r>
              <a:rPr lang="en-US" sz="1200" b="1" dirty="0">
                <a:solidFill>
                  <a:srgbClr val="FFFFFF"/>
                </a:solidFill>
                <a:latin typeface="Lucida Console" pitchFamily="49" charset="0"/>
                <a:cs typeface="DilleniaUPC" pitchFamily="18" charset="-34"/>
              </a:rPr>
              <a:t>    </a:t>
            </a:r>
            <a:r>
              <a:rPr lang="en-US" sz="1200" b="1" dirty="0" smtClean="0">
                <a:solidFill>
                  <a:srgbClr val="FFFFFF"/>
                </a:solidFill>
                <a:latin typeface="Lucida Console" pitchFamily="49" charset="0"/>
                <a:cs typeface="DilleniaUPC" pitchFamily="18" charset="-34"/>
              </a:rPr>
              <a:t>real </a:t>
            </a:r>
            <a:r>
              <a:rPr lang="en-US" sz="1200" b="1" dirty="0">
                <a:solidFill>
                  <a:srgbClr val="FFFFFF"/>
                </a:solidFill>
                <a:latin typeface="Lucida Console" pitchFamily="49" charset="0"/>
                <a:cs typeface="DilleniaUPC" pitchFamily="18" charset="-34"/>
              </a:rPr>
              <a:t>:: x(:), y(:), a</a:t>
            </a:r>
          </a:p>
          <a:p>
            <a:r>
              <a:rPr lang="en-US" sz="1200" b="1" dirty="0">
                <a:solidFill>
                  <a:srgbClr val="FFFFFF"/>
                </a:solidFill>
                <a:latin typeface="Lucida Console" pitchFamily="49" charset="0"/>
                <a:cs typeface="DilleniaUPC" pitchFamily="18" charset="-34"/>
              </a:rPr>
              <a:t>    integer :: n, </a:t>
            </a:r>
            <a:r>
              <a:rPr lang="en-US" sz="1200" b="1" dirty="0" err="1">
                <a:solidFill>
                  <a:srgbClr val="FFFFFF"/>
                </a:solidFill>
                <a:latin typeface="Lucida Console" pitchFamily="49" charset="0"/>
                <a:cs typeface="DilleniaUPC" pitchFamily="18" charset="-34"/>
              </a:rPr>
              <a:t>i</a:t>
            </a:r>
            <a:endParaRPr lang="en-US" sz="1200" b="1" dirty="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    </a:t>
            </a:r>
            <a:r>
              <a:rPr lang="en-US" sz="1200" b="1" dirty="0">
                <a:solidFill>
                  <a:srgbClr val="73B900"/>
                </a:solidFill>
                <a:latin typeface="Lucida Console" pitchFamily="49" charset="0"/>
                <a:cs typeface="DilleniaUPC" pitchFamily="18" charset="-34"/>
              </a:rPr>
              <a:t>attributes(value) </a:t>
            </a:r>
            <a:r>
              <a:rPr lang="en-US" sz="1200" b="1" dirty="0">
                <a:solidFill>
                  <a:srgbClr val="FFFFFF"/>
                </a:solidFill>
                <a:latin typeface="Lucida Console" pitchFamily="49" charset="0"/>
                <a:cs typeface="DilleniaUPC" pitchFamily="18" charset="-34"/>
              </a:rPr>
              <a:t>:: a, n</a:t>
            </a:r>
          </a:p>
          <a:p>
            <a:r>
              <a:rPr lang="en-US" sz="1200" b="1" dirty="0">
                <a:solidFill>
                  <a:srgbClr val="FFFFFF"/>
                </a:solidFill>
                <a:latin typeface="Lucida Console" pitchFamily="49" charset="0"/>
                <a:cs typeface="DilleniaUPC" pitchFamily="18" charset="-34"/>
              </a:rPr>
              <a:t>    </a:t>
            </a:r>
            <a:r>
              <a:rPr lang="en-US" sz="1200" b="1" dirty="0" err="1">
                <a:solidFill>
                  <a:srgbClr val="FFFFFF"/>
                </a:solidFill>
                <a:latin typeface="Lucida Console" pitchFamily="49" charset="0"/>
                <a:cs typeface="DilleniaUPC" pitchFamily="18" charset="-34"/>
              </a:rPr>
              <a:t>i</a:t>
            </a:r>
            <a:r>
              <a:rPr lang="en-US" sz="1200" b="1" dirty="0">
                <a:solidFill>
                  <a:srgbClr val="FFFFFF"/>
                </a:solidFill>
                <a:latin typeface="Lucida Console" pitchFamily="49" charset="0"/>
                <a:cs typeface="DilleniaUPC" pitchFamily="18" charset="-34"/>
              </a:rPr>
              <a:t> = </a:t>
            </a:r>
            <a:r>
              <a:rPr lang="en-US" sz="1200" b="1" dirty="0" err="1">
                <a:solidFill>
                  <a:srgbClr val="73B900"/>
                </a:solidFill>
                <a:latin typeface="Lucida Console" pitchFamily="49" charset="0"/>
                <a:cs typeface="DilleniaUPC" pitchFamily="18" charset="-34"/>
              </a:rPr>
              <a:t>threadIdx%x</a:t>
            </a:r>
            <a:r>
              <a:rPr lang="en-US" sz="1200" b="1" dirty="0">
                <a:solidFill>
                  <a:srgbClr val="73B900"/>
                </a:solidFill>
                <a:latin typeface="Lucida Console" pitchFamily="49" charset="0"/>
                <a:cs typeface="DilleniaUPC" pitchFamily="18" charset="-34"/>
              </a:rPr>
              <a:t>+(blockIdx%x-1)*</a:t>
            </a:r>
            <a:r>
              <a:rPr lang="en-US" sz="1200" b="1" dirty="0" err="1">
                <a:solidFill>
                  <a:srgbClr val="73B900"/>
                </a:solidFill>
                <a:latin typeface="Lucida Console" pitchFamily="49" charset="0"/>
                <a:cs typeface="DilleniaUPC" pitchFamily="18" charset="-34"/>
              </a:rPr>
              <a:t>blockDim%x</a:t>
            </a:r>
            <a:endParaRPr lang="en-US" sz="1200" b="1" dirty="0">
              <a:solidFill>
                <a:srgbClr val="73B900"/>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    if (</a:t>
            </a:r>
            <a:r>
              <a:rPr lang="en-US" sz="1200" b="1" dirty="0" err="1">
                <a:solidFill>
                  <a:srgbClr val="FFFFFF"/>
                </a:solidFill>
                <a:latin typeface="Lucida Console" pitchFamily="49" charset="0"/>
                <a:cs typeface="DilleniaUPC" pitchFamily="18" charset="-34"/>
              </a:rPr>
              <a:t>i</a:t>
            </a:r>
            <a:r>
              <a:rPr lang="en-US" sz="1200" b="1" dirty="0">
                <a:solidFill>
                  <a:srgbClr val="FFFFFF"/>
                </a:solidFill>
                <a:latin typeface="Lucida Console" pitchFamily="49" charset="0"/>
                <a:cs typeface="DilleniaUPC" pitchFamily="18" charset="-34"/>
              </a:rPr>
              <a:t>&lt;=n) </a:t>
            </a:r>
            <a:r>
              <a:rPr lang="en-US" sz="1200" b="1" dirty="0">
                <a:solidFill>
                  <a:srgbClr val="FF6699"/>
                </a:solidFill>
                <a:latin typeface="Lucida Console" pitchFamily="49" charset="0"/>
              </a:rPr>
              <a:t>y(</a:t>
            </a:r>
            <a:r>
              <a:rPr lang="en-US" sz="1200" b="1" dirty="0" err="1">
                <a:solidFill>
                  <a:srgbClr val="FF6699"/>
                </a:solidFill>
                <a:latin typeface="Lucida Console" pitchFamily="49" charset="0"/>
              </a:rPr>
              <a:t>i</a:t>
            </a:r>
            <a:r>
              <a:rPr lang="en-US" sz="1200" b="1" dirty="0">
                <a:solidFill>
                  <a:srgbClr val="FF6699"/>
                </a:solidFill>
                <a:latin typeface="Lucida Console" pitchFamily="49" charset="0"/>
              </a:rPr>
              <a:t>) = a*x(</a:t>
            </a:r>
            <a:r>
              <a:rPr lang="en-US" sz="1200" b="1" dirty="0" err="1">
                <a:solidFill>
                  <a:srgbClr val="FF6699"/>
                </a:solidFill>
                <a:latin typeface="Lucida Console" pitchFamily="49" charset="0"/>
              </a:rPr>
              <a:t>i</a:t>
            </a:r>
            <a:r>
              <a:rPr lang="en-US" sz="1200" b="1" dirty="0">
                <a:solidFill>
                  <a:srgbClr val="FF6699"/>
                </a:solidFill>
                <a:latin typeface="Lucida Console" pitchFamily="49" charset="0"/>
              </a:rPr>
              <a:t>)+y(</a:t>
            </a:r>
            <a:r>
              <a:rPr lang="en-US" sz="1200" b="1" dirty="0" err="1">
                <a:solidFill>
                  <a:srgbClr val="FF6699"/>
                </a:solidFill>
                <a:latin typeface="Lucida Console" pitchFamily="49" charset="0"/>
              </a:rPr>
              <a:t>i</a:t>
            </a:r>
            <a:r>
              <a:rPr lang="en-US" sz="1200" b="1" dirty="0">
                <a:solidFill>
                  <a:srgbClr val="FF6699"/>
                </a:solidFill>
                <a:latin typeface="Lucida Console" pitchFamily="49" charset="0"/>
              </a:rPr>
              <a:t>)</a:t>
            </a:r>
            <a:endParaRPr lang="en-US" sz="1200" b="1" dirty="0">
              <a:solidFill>
                <a:srgbClr val="FFFFFF"/>
              </a:solidFill>
              <a:latin typeface="Lucida Console" pitchFamily="49" charset="0"/>
            </a:endParaRPr>
          </a:p>
          <a:p>
            <a:r>
              <a:rPr lang="en-US" sz="1200" b="1" dirty="0">
                <a:solidFill>
                  <a:srgbClr val="FFFFFF"/>
                </a:solidFill>
                <a:latin typeface="Lucida Console" pitchFamily="49" charset="0"/>
                <a:cs typeface="DilleniaUPC" pitchFamily="18" charset="-34"/>
              </a:rPr>
              <a:t>  end subroutine </a:t>
            </a:r>
            <a:r>
              <a:rPr lang="en-US" sz="1200" b="1" dirty="0" err="1" smtClean="0">
                <a:solidFill>
                  <a:srgbClr val="FFFFFF"/>
                </a:solidFill>
                <a:latin typeface="Lucida Console" pitchFamily="49" charset="0"/>
                <a:cs typeface="DilleniaUPC" pitchFamily="18" charset="-34"/>
              </a:rPr>
              <a:t>saxpy_kernel</a:t>
            </a:r>
            <a:endParaRPr lang="en-US" sz="1200" b="1" dirty="0" smtClean="0">
              <a:solidFill>
                <a:srgbClr val="FFFFFF"/>
              </a:solidFill>
              <a:latin typeface="Lucida Console" pitchFamily="49" charset="0"/>
              <a:cs typeface="DilleniaUPC" pitchFamily="18" charset="-34"/>
            </a:endParaRPr>
          </a:p>
          <a:p>
            <a:r>
              <a:rPr lang="en-US" sz="1200" b="1" dirty="0" smtClean="0">
                <a:solidFill>
                  <a:srgbClr val="FFFFFF"/>
                </a:solidFill>
                <a:latin typeface="Lucida Console" pitchFamily="49" charset="0"/>
                <a:cs typeface="DilleniaUPC" pitchFamily="18" charset="-34"/>
              </a:rPr>
              <a:t>  subroutine </a:t>
            </a:r>
            <a:r>
              <a:rPr lang="en-US" sz="1200" b="1" dirty="0" err="1" smtClean="0">
                <a:solidFill>
                  <a:srgbClr val="FFFFFF"/>
                </a:solidFill>
                <a:latin typeface="Lucida Console" pitchFamily="49" charset="0"/>
                <a:cs typeface="DilleniaUPC" pitchFamily="18" charset="-34"/>
              </a:rPr>
              <a:t>saxpy</a:t>
            </a:r>
            <a:r>
              <a:rPr lang="en-US" sz="1200" b="1" dirty="0" smtClean="0">
                <a:solidFill>
                  <a:srgbClr val="FFFFFF"/>
                </a:solidFill>
                <a:latin typeface="Lucida Console" pitchFamily="49" charset="0"/>
                <a:cs typeface="DilleniaUPC" pitchFamily="18" charset="-34"/>
              </a:rPr>
              <a:t> (n, a, x, y)</a:t>
            </a:r>
          </a:p>
          <a:p>
            <a:r>
              <a:rPr lang="en-US" sz="1200" b="1" dirty="0" smtClean="0">
                <a:solidFill>
                  <a:srgbClr val="FFFFFF"/>
                </a:solidFill>
                <a:latin typeface="Lucida Console" pitchFamily="49" charset="0"/>
                <a:cs typeface="DilleniaUPC" pitchFamily="18" charset="-34"/>
              </a:rPr>
              <a:t>    use </a:t>
            </a:r>
            <a:r>
              <a:rPr lang="en-US" sz="1200" b="1" dirty="0" err="1" smtClean="0">
                <a:solidFill>
                  <a:srgbClr val="FFFFFF"/>
                </a:solidFill>
                <a:latin typeface="Lucida Console" pitchFamily="49" charset="0"/>
                <a:cs typeface="DilleniaUPC" pitchFamily="18" charset="-34"/>
              </a:rPr>
              <a:t>cudafor</a:t>
            </a:r>
            <a:endParaRPr lang="en-US" sz="1200" b="1" dirty="0" smtClean="0">
              <a:solidFill>
                <a:srgbClr val="FFFFFF"/>
              </a:solidFill>
              <a:latin typeface="Lucida Console" pitchFamily="49" charset="0"/>
              <a:cs typeface="DilleniaUPC" pitchFamily="18" charset="-34"/>
            </a:endParaRPr>
          </a:p>
          <a:p>
            <a:r>
              <a:rPr lang="en-US" sz="1200" b="1" dirty="0" smtClean="0">
                <a:solidFill>
                  <a:srgbClr val="FFFFFF"/>
                </a:solidFill>
                <a:latin typeface="Lucida Console" pitchFamily="49" charset="0"/>
                <a:cs typeface="DilleniaUPC" pitchFamily="18" charset="-34"/>
              </a:rPr>
              <a:t>    real</a:t>
            </a:r>
            <a:r>
              <a:rPr lang="en-US" sz="1200" b="1" dirty="0" smtClean="0">
                <a:solidFill>
                  <a:srgbClr val="73B900"/>
                </a:solidFill>
                <a:latin typeface="Lucida Console" pitchFamily="49" charset="0"/>
                <a:cs typeface="DilleniaUPC" pitchFamily="18" charset="-34"/>
              </a:rPr>
              <a:t>, device </a:t>
            </a:r>
            <a:r>
              <a:rPr lang="en-US" sz="1200" b="1" dirty="0">
                <a:solidFill>
                  <a:srgbClr val="FFFFFF"/>
                </a:solidFill>
                <a:latin typeface="Lucida Console" pitchFamily="49" charset="0"/>
                <a:cs typeface="DilleniaUPC" pitchFamily="18" charset="-34"/>
              </a:rPr>
              <a:t>:: x(:), y</a:t>
            </a:r>
            <a:r>
              <a:rPr lang="en-US" sz="1200" b="1" dirty="0" smtClean="0">
                <a:solidFill>
                  <a:srgbClr val="FFFFFF"/>
                </a:solidFill>
                <a:latin typeface="Lucida Console" pitchFamily="49" charset="0"/>
                <a:cs typeface="DilleniaUPC" pitchFamily="18" charset="-34"/>
              </a:rPr>
              <a:t>(:)</a:t>
            </a:r>
          </a:p>
          <a:p>
            <a:r>
              <a:rPr lang="en-US" sz="1200" b="1" dirty="0">
                <a:solidFill>
                  <a:srgbClr val="FFFFFF"/>
                </a:solidFill>
                <a:latin typeface="Lucida Console" pitchFamily="49" charset="0"/>
                <a:cs typeface="DilleniaUPC" pitchFamily="18" charset="-34"/>
              </a:rPr>
              <a:t> </a:t>
            </a:r>
            <a:r>
              <a:rPr lang="en-US" sz="1200" b="1" dirty="0" smtClean="0">
                <a:solidFill>
                  <a:srgbClr val="FFFFFF"/>
                </a:solidFill>
                <a:latin typeface="Lucida Console" pitchFamily="49" charset="0"/>
                <a:cs typeface="DilleniaUPC" pitchFamily="18" charset="-34"/>
              </a:rPr>
              <a:t>   real :: </a:t>
            </a:r>
            <a:r>
              <a:rPr lang="en-US" sz="1200" b="1" dirty="0">
                <a:solidFill>
                  <a:srgbClr val="FFFFFF"/>
                </a:solidFill>
                <a:latin typeface="Lucida Console" pitchFamily="49" charset="0"/>
                <a:cs typeface="DilleniaUPC" pitchFamily="18" charset="-34"/>
              </a:rPr>
              <a:t>a</a:t>
            </a:r>
          </a:p>
          <a:p>
            <a:r>
              <a:rPr lang="en-US" sz="1200" b="1" dirty="0" smtClean="0">
                <a:solidFill>
                  <a:srgbClr val="FFFFFF"/>
                </a:solidFill>
                <a:latin typeface="Lucida Console" pitchFamily="49" charset="0"/>
                <a:cs typeface="DilleniaUPC" pitchFamily="18" charset="-34"/>
              </a:rPr>
              <a:t>    integer </a:t>
            </a:r>
            <a:r>
              <a:rPr lang="en-US" sz="1200" b="1" dirty="0">
                <a:solidFill>
                  <a:srgbClr val="FFFFFF"/>
                </a:solidFill>
                <a:latin typeface="Lucida Console" pitchFamily="49" charset="0"/>
                <a:cs typeface="DilleniaUPC" pitchFamily="18" charset="-34"/>
              </a:rPr>
              <a:t>:: </a:t>
            </a:r>
            <a:r>
              <a:rPr lang="en-US" sz="1200" b="1" dirty="0" smtClean="0">
                <a:solidFill>
                  <a:srgbClr val="FFFFFF"/>
                </a:solidFill>
                <a:latin typeface="Lucida Console" pitchFamily="49" charset="0"/>
                <a:cs typeface="DilleniaUPC" pitchFamily="18" charset="-34"/>
              </a:rPr>
              <a:t>n</a:t>
            </a:r>
            <a:br>
              <a:rPr lang="en-US" sz="1200" b="1" dirty="0" smtClean="0">
                <a:solidFill>
                  <a:srgbClr val="FFFFFF"/>
                </a:solidFill>
                <a:latin typeface="Lucida Console" pitchFamily="49" charset="0"/>
                <a:cs typeface="DilleniaUPC" pitchFamily="18" charset="-34"/>
              </a:rPr>
            </a:br>
            <a:r>
              <a:rPr lang="en-US" sz="1200" b="1" dirty="0" smtClean="0">
                <a:solidFill>
                  <a:srgbClr val="FFFFFF"/>
                </a:solidFill>
                <a:latin typeface="Lucida Console" pitchFamily="49" charset="0"/>
                <a:cs typeface="DilleniaUPC" pitchFamily="18" charset="-34"/>
              </a:rPr>
              <a:t>    call </a:t>
            </a:r>
            <a:r>
              <a:rPr lang="en-US" sz="1200" b="1" dirty="0" err="1" smtClean="0">
                <a:solidFill>
                  <a:srgbClr val="FFFFFF"/>
                </a:solidFill>
                <a:latin typeface="Lucida Console" pitchFamily="49" charset="0"/>
                <a:cs typeface="DilleniaUPC" pitchFamily="18" charset="-34"/>
              </a:rPr>
              <a:t>saxpy_kernel</a:t>
            </a:r>
            <a:r>
              <a:rPr lang="en-US" sz="1200" b="1" dirty="0" smtClean="0">
                <a:solidFill>
                  <a:srgbClr val="73B900"/>
                </a:solidFill>
                <a:latin typeface="Lucida Console" pitchFamily="49" charset="0"/>
                <a:cs typeface="DilleniaUPC" pitchFamily="18" charset="-34"/>
              </a:rPr>
              <a:t>&lt;&lt;&lt;4096,256&gt;&gt;&gt;</a:t>
            </a:r>
            <a:r>
              <a:rPr lang="en-US" sz="1200" b="1" dirty="0" smtClean="0">
                <a:solidFill>
                  <a:srgbClr val="FFFFFF"/>
                </a:solidFill>
                <a:latin typeface="Lucida Console" pitchFamily="49" charset="0"/>
                <a:cs typeface="DilleniaUPC" pitchFamily="18" charset="-34"/>
              </a:rPr>
              <a:t>(n, a, x, y)</a:t>
            </a:r>
          </a:p>
          <a:p>
            <a:r>
              <a:rPr lang="en-US" sz="1200" b="1" dirty="0" smtClean="0">
                <a:solidFill>
                  <a:srgbClr val="FFFFFF"/>
                </a:solidFill>
                <a:latin typeface="Lucida Console" pitchFamily="49" charset="0"/>
                <a:cs typeface="DilleniaUPC" pitchFamily="18" charset="-34"/>
              </a:rPr>
              <a:t>  end subroutine </a:t>
            </a:r>
            <a:r>
              <a:rPr lang="en-US" sz="1200" b="1" dirty="0" err="1" smtClean="0">
                <a:solidFill>
                  <a:srgbClr val="FFFFFF"/>
                </a:solidFill>
                <a:latin typeface="Lucida Console" pitchFamily="49" charset="0"/>
                <a:cs typeface="DilleniaUPC" pitchFamily="18" charset="-34"/>
              </a:rPr>
              <a:t>saxpy</a:t>
            </a:r>
            <a:endParaRPr lang="en-US" sz="1200" b="1" dirty="0" smtClean="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end module </a:t>
            </a:r>
            <a:r>
              <a:rPr lang="en-US" sz="1200" b="1" dirty="0" err="1" smtClean="0">
                <a:solidFill>
                  <a:srgbClr val="FFFFFF"/>
                </a:solidFill>
                <a:latin typeface="Lucida Console" pitchFamily="49" charset="0"/>
                <a:cs typeface="DilleniaUPC" pitchFamily="18" charset="-34"/>
              </a:rPr>
              <a:t>mymodule</a:t>
            </a:r>
            <a:endParaRPr lang="en-US" sz="1200" b="1" dirty="0">
              <a:solidFill>
                <a:srgbClr val="FFFFFF"/>
              </a:solidFill>
              <a:latin typeface="Lucida Console" pitchFamily="49" charset="0"/>
              <a:cs typeface="DilleniaUPC" pitchFamily="18" charset="-34"/>
            </a:endParaRPr>
          </a:p>
        </p:txBody>
      </p:sp>
      <p:sp>
        <p:nvSpPr>
          <p:cNvPr id="6" name="Rounded Rectangle 5"/>
          <p:cNvSpPr/>
          <p:nvPr/>
        </p:nvSpPr>
        <p:spPr>
          <a:xfrm>
            <a:off x="177210" y="1267106"/>
            <a:ext cx="3433896" cy="3762105"/>
          </a:xfrm>
          <a:prstGeom prst="roundRect">
            <a:avLst/>
          </a:prstGeom>
          <a:solidFill>
            <a:schemeClr val="bg1">
              <a:lumMod val="85000"/>
              <a:lumOff val="15000"/>
            </a:schemeClr>
          </a:solidFill>
          <a:ln w="38100">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76197" tIns="38098" rIns="0" bIns="38098" rtlCol="0" anchor="t"/>
          <a:lstStyle/>
          <a:p>
            <a:r>
              <a:rPr lang="en-US" sz="1200" b="1" dirty="0">
                <a:solidFill>
                  <a:srgbClr val="FFFFFF"/>
                </a:solidFill>
                <a:latin typeface="Lucida Console" pitchFamily="49" charset="0"/>
                <a:cs typeface="DilleniaUPC" pitchFamily="18" charset="-34"/>
              </a:rPr>
              <a:t>program main</a:t>
            </a:r>
          </a:p>
          <a:p>
            <a:r>
              <a:rPr lang="en-US" sz="1200" b="1" dirty="0">
                <a:solidFill>
                  <a:srgbClr val="FFFFFF"/>
                </a:solidFill>
                <a:latin typeface="Lucida Console" pitchFamily="49" charset="0"/>
                <a:cs typeface="DilleniaUPC" pitchFamily="18" charset="-34"/>
              </a:rPr>
              <a:t>  use </a:t>
            </a:r>
            <a:r>
              <a:rPr lang="en-US" sz="1200" b="1" dirty="0" err="1">
                <a:solidFill>
                  <a:srgbClr val="FFFFFF"/>
                </a:solidFill>
                <a:latin typeface="Lucida Console" pitchFamily="49" charset="0"/>
                <a:cs typeface="DilleniaUPC" pitchFamily="18" charset="-34"/>
              </a:rPr>
              <a:t>mymodule</a:t>
            </a:r>
            <a:endParaRPr lang="en-US" sz="1200" b="1" dirty="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  integer, parameter :: N = 2**20</a:t>
            </a:r>
          </a:p>
          <a:p>
            <a:r>
              <a:rPr lang="en-US" sz="1200" b="1" dirty="0">
                <a:solidFill>
                  <a:srgbClr val="FFFFFF"/>
                </a:solidFill>
                <a:latin typeface="Lucida Console" pitchFamily="49" charset="0"/>
                <a:cs typeface="DilleniaUPC" pitchFamily="18" charset="-34"/>
              </a:rPr>
              <a:t>  real, dimension(N) :: X, Y</a:t>
            </a:r>
          </a:p>
          <a:p>
            <a:endParaRPr lang="en-US" sz="1200" b="1" dirty="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  X(:) = 1.0</a:t>
            </a:r>
          </a:p>
          <a:p>
            <a:r>
              <a:rPr lang="en-US" sz="1200" b="1" dirty="0">
                <a:solidFill>
                  <a:srgbClr val="FFFFFF"/>
                </a:solidFill>
                <a:latin typeface="Lucida Console" pitchFamily="49" charset="0"/>
                <a:cs typeface="DilleniaUPC" pitchFamily="18" charset="-34"/>
              </a:rPr>
              <a:t>  Y(:) = 0.0</a:t>
            </a:r>
          </a:p>
          <a:p>
            <a:endParaRPr lang="en-US" sz="1200" b="1" dirty="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  </a:t>
            </a:r>
            <a:r>
              <a:rPr lang="en-US" sz="1200" b="1" dirty="0">
                <a:solidFill>
                  <a:srgbClr val="76B900"/>
                </a:solidFill>
                <a:latin typeface="Lucida Console" pitchFamily="49" charset="0"/>
                <a:cs typeface="DilleniaUPC" pitchFamily="18" charset="-34"/>
              </a:rPr>
              <a:t>!$</a:t>
            </a:r>
            <a:r>
              <a:rPr lang="en-US" sz="1200" b="1" dirty="0" err="1">
                <a:solidFill>
                  <a:srgbClr val="76B900"/>
                </a:solidFill>
                <a:latin typeface="Lucida Console" pitchFamily="49" charset="0"/>
                <a:cs typeface="DilleniaUPC" pitchFamily="18" charset="-34"/>
              </a:rPr>
              <a:t>acc</a:t>
            </a:r>
            <a:r>
              <a:rPr lang="en-US" sz="1200" b="1" dirty="0">
                <a:solidFill>
                  <a:srgbClr val="76B900"/>
                </a:solidFill>
                <a:latin typeface="Lucida Console" pitchFamily="49" charset="0"/>
                <a:cs typeface="DilleniaUPC" pitchFamily="18" charset="-34"/>
              </a:rPr>
              <a:t> data copy(y) </a:t>
            </a:r>
            <a:r>
              <a:rPr lang="en-US" sz="1200" b="1" dirty="0" err="1">
                <a:solidFill>
                  <a:srgbClr val="76B900"/>
                </a:solidFill>
                <a:latin typeface="Lucida Console" pitchFamily="49" charset="0"/>
                <a:cs typeface="DilleniaUPC" pitchFamily="18" charset="-34"/>
              </a:rPr>
              <a:t>copyin</a:t>
            </a:r>
            <a:r>
              <a:rPr lang="en-US" sz="1200" b="1" dirty="0">
                <a:solidFill>
                  <a:srgbClr val="76B900"/>
                </a:solidFill>
                <a:latin typeface="Lucida Console" pitchFamily="49" charset="0"/>
                <a:cs typeface="DilleniaUPC" pitchFamily="18" charset="-34"/>
              </a:rPr>
              <a:t>(x)</a:t>
            </a:r>
          </a:p>
          <a:p>
            <a:r>
              <a:rPr lang="en-US" sz="1200" b="1" dirty="0">
                <a:solidFill>
                  <a:srgbClr val="FFFFFF"/>
                </a:solidFill>
                <a:latin typeface="Lucida Console" pitchFamily="49" charset="0"/>
                <a:cs typeface="DilleniaUPC" pitchFamily="18" charset="-34"/>
              </a:rPr>
              <a:t>  call </a:t>
            </a:r>
            <a:r>
              <a:rPr lang="en-US" sz="1200" b="1" dirty="0" err="1">
                <a:solidFill>
                  <a:srgbClr val="FFFFFF"/>
                </a:solidFill>
                <a:latin typeface="Lucida Console" pitchFamily="49" charset="0"/>
                <a:cs typeface="DilleniaUPC" pitchFamily="18" charset="-34"/>
              </a:rPr>
              <a:t>saxpy</a:t>
            </a:r>
            <a:r>
              <a:rPr lang="en-US" sz="1200" b="1" dirty="0">
                <a:solidFill>
                  <a:srgbClr val="FFFFFF"/>
                </a:solidFill>
                <a:latin typeface="Lucida Console" pitchFamily="49" charset="0"/>
                <a:cs typeface="DilleniaUPC" pitchFamily="18" charset="-34"/>
              </a:rPr>
              <a:t>(N, 2.0, x, y)</a:t>
            </a:r>
          </a:p>
          <a:p>
            <a:r>
              <a:rPr lang="en-US" sz="1200" b="1" dirty="0">
                <a:solidFill>
                  <a:srgbClr val="FFFFFF"/>
                </a:solidFill>
                <a:latin typeface="Lucida Console" pitchFamily="49" charset="0"/>
                <a:cs typeface="DilleniaUPC" pitchFamily="18" charset="-34"/>
              </a:rPr>
              <a:t>  </a:t>
            </a:r>
            <a:r>
              <a:rPr lang="en-US" sz="1200" b="1" dirty="0">
                <a:solidFill>
                  <a:srgbClr val="76B900"/>
                </a:solidFill>
                <a:latin typeface="Lucida Console" pitchFamily="49" charset="0"/>
                <a:cs typeface="DilleniaUPC" pitchFamily="18" charset="-34"/>
              </a:rPr>
              <a:t>!$</a:t>
            </a:r>
            <a:r>
              <a:rPr lang="en-US" sz="1200" b="1" dirty="0" err="1">
                <a:solidFill>
                  <a:srgbClr val="76B900"/>
                </a:solidFill>
                <a:latin typeface="Lucida Console" pitchFamily="49" charset="0"/>
                <a:cs typeface="DilleniaUPC" pitchFamily="18" charset="-34"/>
              </a:rPr>
              <a:t>acc</a:t>
            </a:r>
            <a:r>
              <a:rPr lang="en-US" sz="1200" b="1" dirty="0">
                <a:solidFill>
                  <a:srgbClr val="76B900"/>
                </a:solidFill>
                <a:latin typeface="Lucida Console" pitchFamily="49" charset="0"/>
                <a:cs typeface="DilleniaUPC" pitchFamily="18" charset="-34"/>
              </a:rPr>
              <a:t> end data</a:t>
            </a:r>
          </a:p>
          <a:p>
            <a:endParaRPr lang="en-US" sz="1200" b="1" dirty="0">
              <a:solidFill>
                <a:srgbClr val="FFFFFF"/>
              </a:solidFill>
              <a:latin typeface="Lucida Console" pitchFamily="49" charset="0"/>
              <a:cs typeface="DilleniaUPC" pitchFamily="18" charset="-34"/>
            </a:endParaRPr>
          </a:p>
          <a:p>
            <a:r>
              <a:rPr lang="en-US" sz="1200" b="1" dirty="0" smtClean="0">
                <a:solidFill>
                  <a:srgbClr val="FFFFFF"/>
                </a:solidFill>
                <a:latin typeface="Lucida Console" pitchFamily="49" charset="0"/>
                <a:cs typeface="DilleniaUPC" pitchFamily="18" charset="-34"/>
              </a:rPr>
              <a:t>end </a:t>
            </a:r>
            <a:r>
              <a:rPr lang="en-US" sz="1200" b="1" dirty="0">
                <a:solidFill>
                  <a:srgbClr val="FFFFFF"/>
                </a:solidFill>
                <a:latin typeface="Lucida Console" pitchFamily="49" charset="0"/>
                <a:cs typeface="DilleniaUPC" pitchFamily="18" charset="-34"/>
              </a:rPr>
              <a:t>program</a:t>
            </a:r>
          </a:p>
          <a:p>
            <a:endParaRPr lang="en-US" sz="1200" b="1" dirty="0">
              <a:solidFill>
                <a:srgbClr val="FFFFFF"/>
              </a:solidFill>
              <a:latin typeface="Lucida Console" pitchFamily="49" charset="0"/>
              <a:cs typeface="DilleniaUPC" pitchFamily="18" charset="-34"/>
            </a:endParaRPr>
          </a:p>
        </p:txBody>
      </p:sp>
      <p:sp>
        <p:nvSpPr>
          <p:cNvPr id="8" name="TextBox 4"/>
          <p:cNvSpPr txBox="1">
            <a:spLocks noChangeArrowheads="1"/>
          </p:cNvSpPr>
          <p:nvPr/>
        </p:nvSpPr>
        <p:spPr bwMode="auto">
          <a:xfrm>
            <a:off x="776955" y="882390"/>
            <a:ext cx="2234406" cy="384717"/>
          </a:xfrm>
          <a:prstGeom prst="rect">
            <a:avLst/>
          </a:prstGeom>
          <a:noFill/>
          <a:ln w="9525">
            <a:noFill/>
            <a:miter lim="800000"/>
            <a:headEnd/>
            <a:tailEnd/>
          </a:ln>
        </p:spPr>
        <p:txBody>
          <a:bodyPr wrap="square" lIns="76197" tIns="38098" rIns="76197" bIns="38098">
            <a:spAutoFit/>
          </a:bodyPr>
          <a:lstStyle/>
          <a:p>
            <a:r>
              <a:rPr lang="en-US" sz="2000" b="1" i="1" dirty="0" smtClean="0">
                <a:solidFill>
                  <a:srgbClr val="FFFFFF"/>
                </a:solidFill>
              </a:rPr>
              <a:t>OpenACC Main</a:t>
            </a:r>
            <a:endParaRPr lang="en-US" sz="2000" b="1" i="1" dirty="0">
              <a:solidFill>
                <a:srgbClr val="FFFFFF"/>
              </a:solidFill>
            </a:endParaRPr>
          </a:p>
        </p:txBody>
      </p:sp>
      <p:sp>
        <p:nvSpPr>
          <p:cNvPr id="9" name="TextBox 5"/>
          <p:cNvSpPr txBox="1">
            <a:spLocks noChangeArrowheads="1"/>
          </p:cNvSpPr>
          <p:nvPr/>
        </p:nvSpPr>
        <p:spPr bwMode="auto">
          <a:xfrm>
            <a:off x="3841273" y="892712"/>
            <a:ext cx="5121186" cy="384717"/>
          </a:xfrm>
          <a:prstGeom prst="rect">
            <a:avLst/>
          </a:prstGeom>
          <a:noFill/>
          <a:ln w="9525">
            <a:noFill/>
            <a:miter lim="800000"/>
            <a:headEnd/>
            <a:tailEnd/>
          </a:ln>
        </p:spPr>
        <p:txBody>
          <a:bodyPr wrap="square" lIns="76197" tIns="38098" rIns="76197" bIns="38098">
            <a:spAutoFit/>
          </a:bodyPr>
          <a:lstStyle/>
          <a:p>
            <a:pPr algn="ctr"/>
            <a:r>
              <a:rPr lang="en-US" sz="2000" b="1" i="1" dirty="0" smtClean="0">
                <a:solidFill>
                  <a:srgbClr val="FFFFFF"/>
                </a:solidFill>
              </a:rPr>
              <a:t>CUDA Fortran Kernel &amp; Launcher</a:t>
            </a:r>
            <a:endParaRPr lang="en-US" sz="2000" b="1" i="1" dirty="0">
              <a:solidFill>
                <a:srgbClr val="FFFFFF"/>
              </a:solidFill>
            </a:endParaRPr>
          </a:p>
        </p:txBody>
      </p:sp>
      <p:sp>
        <p:nvSpPr>
          <p:cNvPr id="10" name="TextBox 9"/>
          <p:cNvSpPr txBox="1"/>
          <p:nvPr/>
        </p:nvSpPr>
        <p:spPr>
          <a:xfrm>
            <a:off x="147113" y="5181600"/>
            <a:ext cx="3838822" cy="1754326"/>
          </a:xfrm>
          <a:prstGeom prst="rect">
            <a:avLst/>
          </a:prstGeom>
          <a:noFill/>
        </p:spPr>
        <p:txBody>
          <a:bodyPr wrap="square" rtlCol="0">
            <a:spAutoFit/>
          </a:bodyPr>
          <a:lstStyle/>
          <a:p>
            <a:pPr marL="285750" indent="-285750">
              <a:buFont typeface="Arial" pitchFamily="34" charset="0"/>
              <a:buChar char="•"/>
            </a:pPr>
            <a:r>
              <a:rPr lang="en-US" dirty="0" smtClean="0">
                <a:solidFill>
                  <a:srgbClr val="FFFFFF"/>
                </a:solidFill>
              </a:rPr>
              <a:t>Thanks to the “device” attribute in </a:t>
            </a:r>
            <a:r>
              <a:rPr lang="en-US" dirty="0" err="1" smtClean="0">
                <a:solidFill>
                  <a:srgbClr val="FFFFFF"/>
                </a:solidFill>
              </a:rPr>
              <a:t>saxpy</a:t>
            </a:r>
            <a:r>
              <a:rPr lang="en-US" dirty="0" smtClean="0">
                <a:solidFill>
                  <a:srgbClr val="FFFFFF"/>
                </a:solidFill>
              </a:rPr>
              <a:t>, no </a:t>
            </a:r>
            <a:r>
              <a:rPr lang="en-US" dirty="0" err="1" smtClean="0">
                <a:solidFill>
                  <a:srgbClr val="FFFFFF"/>
                </a:solidFill>
              </a:rPr>
              <a:t>host_data</a:t>
            </a:r>
            <a:r>
              <a:rPr lang="en-US" dirty="0" smtClean="0">
                <a:solidFill>
                  <a:srgbClr val="FFFFFF"/>
                </a:solidFill>
              </a:rPr>
              <a:t> is needed.</a:t>
            </a:r>
          </a:p>
          <a:p>
            <a:pPr marL="285750" indent="-285750">
              <a:buFont typeface="Arial" pitchFamily="34" charset="0"/>
              <a:buChar char="•"/>
            </a:pPr>
            <a:r>
              <a:rPr lang="en-US" dirty="0" smtClean="0">
                <a:solidFill>
                  <a:srgbClr val="FFFFFF"/>
                </a:solidFill>
              </a:rPr>
              <a:t>OpenACC manages the data and passes device pointers to CUDA.</a:t>
            </a:r>
            <a:endParaRPr lang="en-US" dirty="0">
              <a:solidFill>
                <a:srgbClr val="FFFFFF"/>
              </a:solidFill>
            </a:endParaRPr>
          </a:p>
        </p:txBody>
      </p:sp>
      <p:sp>
        <p:nvSpPr>
          <p:cNvPr id="13" name="TextBox 12"/>
          <p:cNvSpPr txBox="1"/>
          <p:nvPr/>
        </p:nvSpPr>
        <p:spPr>
          <a:xfrm>
            <a:off x="4190283" y="5181603"/>
            <a:ext cx="4758984" cy="1200329"/>
          </a:xfrm>
          <a:prstGeom prst="rect">
            <a:avLst/>
          </a:prstGeom>
          <a:noFill/>
        </p:spPr>
        <p:txBody>
          <a:bodyPr wrap="square" rtlCol="0">
            <a:spAutoFit/>
          </a:bodyPr>
          <a:lstStyle/>
          <a:p>
            <a:pPr marL="285750" indent="-285750">
              <a:buFont typeface="Arial" pitchFamily="34" charset="0"/>
              <a:buChar char="•"/>
            </a:pPr>
            <a:r>
              <a:rPr lang="en-US" dirty="0" smtClean="0">
                <a:solidFill>
                  <a:srgbClr val="FFFFFF"/>
                </a:solidFill>
              </a:rPr>
              <a:t>CUDA kernel launch wrapped in function expecting device arrays.</a:t>
            </a:r>
          </a:p>
          <a:p>
            <a:pPr marL="285750" indent="-285750">
              <a:buFont typeface="Arial" pitchFamily="34" charset="0"/>
              <a:buChar char="•"/>
            </a:pPr>
            <a:r>
              <a:rPr lang="en-US" dirty="0" smtClean="0">
                <a:solidFill>
                  <a:srgbClr val="FFFFFF"/>
                </a:solidFill>
              </a:rPr>
              <a:t>Kernel is launch with arrays passed from OpenACC in main.</a:t>
            </a:r>
            <a:endParaRPr lang="en-US" dirty="0">
              <a:solidFill>
                <a:srgbClr val="FFFFFF"/>
              </a:solidFill>
            </a:endParaRPr>
          </a:p>
        </p:txBody>
      </p:sp>
    </p:spTree>
    <p:extLst>
      <p:ext uri="{BB962C8B-B14F-4D97-AF65-F5344CB8AC3E}">
        <p14:creationId xmlns:p14="http://schemas.microsoft.com/office/powerpoint/2010/main" val="2973586519"/>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dirty="0" smtClean="0"/>
              <a:t>OpenACC with CUDA Fortran Main</a:t>
            </a:r>
            <a:endParaRPr lang="en-US" dirty="0"/>
          </a:p>
        </p:txBody>
      </p:sp>
      <p:sp>
        <p:nvSpPr>
          <p:cNvPr id="7" name="Rounded Rectangle 6"/>
          <p:cNvSpPr/>
          <p:nvPr/>
        </p:nvSpPr>
        <p:spPr>
          <a:xfrm>
            <a:off x="3828081" y="1267107"/>
            <a:ext cx="5147570" cy="3762103"/>
          </a:xfrm>
          <a:prstGeom prst="roundRect">
            <a:avLst/>
          </a:prstGeom>
          <a:solidFill>
            <a:schemeClr val="bg1">
              <a:lumMod val="85000"/>
              <a:lumOff val="15000"/>
            </a:schemeClr>
          </a:solidFill>
          <a:ln w="38100">
            <a:solidFill>
              <a:srgbClr val="73B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76197" tIns="38098" rIns="0" bIns="38098" rtlCol="0" anchor="t" anchorCtr="0"/>
          <a:lstStyle/>
          <a:p>
            <a:r>
              <a:rPr lang="en-US" sz="1200" b="1" dirty="0">
                <a:solidFill>
                  <a:srgbClr val="FFFFFF"/>
                </a:solidFill>
                <a:latin typeface="Lucida Console" pitchFamily="49" charset="0"/>
                <a:cs typeface="DilleniaUPC" pitchFamily="18" charset="-34"/>
              </a:rPr>
              <a:t>program </a:t>
            </a:r>
            <a:r>
              <a:rPr lang="en-US" sz="1200" b="1" dirty="0" smtClean="0">
                <a:solidFill>
                  <a:srgbClr val="FFFFFF"/>
                </a:solidFill>
                <a:latin typeface="Lucida Console" pitchFamily="49" charset="0"/>
                <a:cs typeface="DilleniaUPC" pitchFamily="18" charset="-34"/>
              </a:rPr>
              <a:t>main</a:t>
            </a:r>
          </a:p>
          <a:p>
            <a:r>
              <a:rPr lang="en-US" sz="1200" b="1" dirty="0">
                <a:solidFill>
                  <a:srgbClr val="FFFFFF"/>
                </a:solidFill>
                <a:latin typeface="Lucida Console" pitchFamily="49" charset="0"/>
                <a:cs typeface="DilleniaUPC" pitchFamily="18" charset="-34"/>
              </a:rPr>
              <a:t> </a:t>
            </a:r>
            <a:r>
              <a:rPr lang="en-US" sz="1200" b="1" dirty="0" smtClean="0">
                <a:solidFill>
                  <a:srgbClr val="FFFFFF"/>
                </a:solidFill>
                <a:latin typeface="Lucida Console" pitchFamily="49" charset="0"/>
                <a:cs typeface="DilleniaUPC" pitchFamily="18" charset="-34"/>
              </a:rPr>
              <a:t> use </a:t>
            </a:r>
            <a:r>
              <a:rPr lang="en-US" sz="1200" b="1" dirty="0" err="1" smtClean="0">
                <a:solidFill>
                  <a:srgbClr val="FFFFFF"/>
                </a:solidFill>
                <a:latin typeface="Lucida Console" pitchFamily="49" charset="0"/>
                <a:cs typeface="DilleniaUPC" pitchFamily="18" charset="-34"/>
              </a:rPr>
              <a:t>cudafor</a:t>
            </a:r>
            <a:endParaRPr lang="en-US" sz="1200" b="1" dirty="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  integer, parameter :: N = 2**20</a:t>
            </a:r>
          </a:p>
          <a:p>
            <a:r>
              <a:rPr lang="en-US" sz="1200" b="1" dirty="0">
                <a:solidFill>
                  <a:srgbClr val="FFFFFF"/>
                </a:solidFill>
                <a:latin typeface="Lucida Console" pitchFamily="49" charset="0"/>
                <a:cs typeface="DilleniaUPC" pitchFamily="18" charset="-34"/>
              </a:rPr>
              <a:t>  real</a:t>
            </a:r>
            <a:r>
              <a:rPr lang="en-US" sz="1200" b="1" dirty="0">
                <a:solidFill>
                  <a:srgbClr val="73B900"/>
                </a:solidFill>
                <a:latin typeface="Lucida Console" pitchFamily="49" charset="0"/>
                <a:cs typeface="DilleniaUPC" pitchFamily="18" charset="-34"/>
              </a:rPr>
              <a:t>, device</a:t>
            </a:r>
            <a:r>
              <a:rPr lang="en-US" sz="1200" b="1" dirty="0">
                <a:solidFill>
                  <a:srgbClr val="FFFFFF"/>
                </a:solidFill>
                <a:latin typeface="Lucida Console" pitchFamily="49" charset="0"/>
                <a:cs typeface="DilleniaUPC" pitchFamily="18" charset="-34"/>
              </a:rPr>
              <a:t>, dimension(N) :: X, Y</a:t>
            </a:r>
          </a:p>
          <a:p>
            <a:r>
              <a:rPr lang="en-US" sz="1200" b="1" dirty="0">
                <a:solidFill>
                  <a:srgbClr val="FFFFFF"/>
                </a:solidFill>
                <a:latin typeface="Lucida Console" pitchFamily="49" charset="0"/>
                <a:cs typeface="DilleniaUPC" pitchFamily="18" charset="-34"/>
              </a:rPr>
              <a:t>  integer :: </a:t>
            </a:r>
            <a:r>
              <a:rPr lang="en-US" sz="1200" b="1" dirty="0" err="1">
                <a:solidFill>
                  <a:srgbClr val="FFFFFF"/>
                </a:solidFill>
                <a:latin typeface="Lucida Console" pitchFamily="49" charset="0"/>
                <a:cs typeface="DilleniaUPC" pitchFamily="18" charset="-34"/>
              </a:rPr>
              <a:t>i</a:t>
            </a:r>
            <a:endParaRPr lang="en-US" sz="1200" b="1" dirty="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  real :: </a:t>
            </a:r>
            <a:r>
              <a:rPr lang="en-US" sz="1200" b="1" dirty="0" err="1">
                <a:solidFill>
                  <a:srgbClr val="FFFFFF"/>
                </a:solidFill>
                <a:latin typeface="Lucida Console" pitchFamily="49" charset="0"/>
                <a:cs typeface="DilleniaUPC" pitchFamily="18" charset="-34"/>
              </a:rPr>
              <a:t>tmp</a:t>
            </a:r>
            <a:endParaRPr lang="en-US" sz="1200" b="1" dirty="0">
              <a:solidFill>
                <a:srgbClr val="FFFFFF"/>
              </a:solidFill>
              <a:latin typeface="Lucida Console" pitchFamily="49" charset="0"/>
              <a:cs typeface="DilleniaUPC" pitchFamily="18" charset="-34"/>
            </a:endParaRPr>
          </a:p>
          <a:p>
            <a:endParaRPr lang="en-US" sz="1200" b="1" dirty="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  X(:) = 1.0</a:t>
            </a:r>
          </a:p>
          <a:p>
            <a:r>
              <a:rPr lang="en-US" sz="1200" b="1" dirty="0">
                <a:solidFill>
                  <a:srgbClr val="FFFFFF"/>
                </a:solidFill>
                <a:latin typeface="Lucida Console" pitchFamily="49" charset="0"/>
                <a:cs typeface="DilleniaUPC" pitchFamily="18" charset="-34"/>
              </a:rPr>
              <a:t>  Y(:) = 0.0</a:t>
            </a:r>
          </a:p>
          <a:p>
            <a:endParaRPr lang="en-US" sz="1200" b="1" dirty="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  </a:t>
            </a:r>
            <a:r>
              <a:rPr lang="en-US" sz="1200" b="1" dirty="0">
                <a:solidFill>
                  <a:srgbClr val="73B900"/>
                </a:solidFill>
                <a:latin typeface="Lucida Console" pitchFamily="49" charset="0"/>
                <a:cs typeface="DilleniaUPC" pitchFamily="18" charset="-34"/>
              </a:rPr>
              <a:t>!$</a:t>
            </a:r>
            <a:r>
              <a:rPr lang="en-US" sz="1200" b="1" dirty="0" err="1">
                <a:solidFill>
                  <a:srgbClr val="73B900"/>
                </a:solidFill>
                <a:latin typeface="Lucida Console" pitchFamily="49" charset="0"/>
                <a:cs typeface="DilleniaUPC" pitchFamily="18" charset="-34"/>
              </a:rPr>
              <a:t>acc</a:t>
            </a:r>
            <a:r>
              <a:rPr lang="en-US" sz="1200" b="1" dirty="0">
                <a:solidFill>
                  <a:srgbClr val="73B900"/>
                </a:solidFill>
                <a:latin typeface="Lucida Console" pitchFamily="49" charset="0"/>
                <a:cs typeface="DilleniaUPC" pitchFamily="18" charset="-34"/>
              </a:rPr>
              <a:t> kernels </a:t>
            </a:r>
            <a:r>
              <a:rPr lang="en-US" sz="1200" b="1" dirty="0" err="1">
                <a:solidFill>
                  <a:srgbClr val="73B900"/>
                </a:solidFill>
                <a:latin typeface="Lucida Console" pitchFamily="49" charset="0"/>
                <a:cs typeface="DilleniaUPC" pitchFamily="18" charset="-34"/>
              </a:rPr>
              <a:t>deviceptr</a:t>
            </a:r>
            <a:r>
              <a:rPr lang="en-US" sz="1200" b="1" dirty="0">
                <a:solidFill>
                  <a:srgbClr val="73B900"/>
                </a:solidFill>
                <a:latin typeface="Lucida Console" pitchFamily="49" charset="0"/>
                <a:cs typeface="DilleniaUPC" pitchFamily="18" charset="-34"/>
              </a:rPr>
              <a:t>(</a:t>
            </a:r>
            <a:r>
              <a:rPr lang="en-US" sz="1200" b="1" dirty="0" err="1">
                <a:solidFill>
                  <a:srgbClr val="73B900"/>
                </a:solidFill>
                <a:latin typeface="Lucida Console" pitchFamily="49" charset="0"/>
                <a:cs typeface="DilleniaUPC" pitchFamily="18" charset="-34"/>
              </a:rPr>
              <a:t>x,y</a:t>
            </a:r>
            <a:r>
              <a:rPr lang="en-US" sz="1200" b="1" dirty="0">
                <a:solidFill>
                  <a:srgbClr val="73B900"/>
                </a:solidFill>
                <a:latin typeface="Lucida Console" pitchFamily="49" charset="0"/>
                <a:cs typeface="DilleniaUPC" pitchFamily="18" charset="-34"/>
              </a:rPr>
              <a:t>)</a:t>
            </a:r>
          </a:p>
          <a:p>
            <a:r>
              <a:rPr lang="en-US" sz="1200" b="1" dirty="0">
                <a:solidFill>
                  <a:srgbClr val="FFFFFF"/>
                </a:solidFill>
                <a:latin typeface="Lucida Console" pitchFamily="49" charset="0"/>
                <a:cs typeface="DilleniaUPC" pitchFamily="18" charset="-34"/>
              </a:rPr>
              <a:t>  y(:) = y(:) + 2.0*x(:)</a:t>
            </a:r>
          </a:p>
          <a:p>
            <a:r>
              <a:rPr lang="en-US" sz="1200" b="1" dirty="0">
                <a:solidFill>
                  <a:srgbClr val="FFFFFF"/>
                </a:solidFill>
                <a:latin typeface="Lucida Console" pitchFamily="49" charset="0"/>
                <a:cs typeface="DilleniaUPC" pitchFamily="18" charset="-34"/>
              </a:rPr>
              <a:t>  </a:t>
            </a:r>
            <a:r>
              <a:rPr lang="en-US" sz="1200" b="1" dirty="0">
                <a:solidFill>
                  <a:srgbClr val="73B900"/>
                </a:solidFill>
                <a:latin typeface="Lucida Console" pitchFamily="49" charset="0"/>
                <a:cs typeface="DilleniaUPC" pitchFamily="18" charset="-34"/>
              </a:rPr>
              <a:t>!$</a:t>
            </a:r>
            <a:r>
              <a:rPr lang="en-US" sz="1200" b="1" dirty="0" err="1">
                <a:solidFill>
                  <a:srgbClr val="73B900"/>
                </a:solidFill>
                <a:latin typeface="Lucida Console" pitchFamily="49" charset="0"/>
                <a:cs typeface="DilleniaUPC" pitchFamily="18" charset="-34"/>
              </a:rPr>
              <a:t>acc</a:t>
            </a:r>
            <a:r>
              <a:rPr lang="en-US" sz="1200" b="1" dirty="0">
                <a:solidFill>
                  <a:srgbClr val="73B900"/>
                </a:solidFill>
                <a:latin typeface="Lucida Console" pitchFamily="49" charset="0"/>
                <a:cs typeface="DilleniaUPC" pitchFamily="18" charset="-34"/>
              </a:rPr>
              <a:t> end kernels</a:t>
            </a:r>
          </a:p>
          <a:p>
            <a:endParaRPr lang="en-US" sz="1200" b="1" dirty="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  </a:t>
            </a:r>
            <a:r>
              <a:rPr lang="en-US" sz="1200" b="1" dirty="0" err="1">
                <a:solidFill>
                  <a:srgbClr val="FFFFFF"/>
                </a:solidFill>
                <a:latin typeface="Lucida Console" pitchFamily="49" charset="0"/>
                <a:cs typeface="DilleniaUPC" pitchFamily="18" charset="-34"/>
              </a:rPr>
              <a:t>tmp</a:t>
            </a:r>
            <a:r>
              <a:rPr lang="en-US" sz="1200" b="1" dirty="0">
                <a:solidFill>
                  <a:srgbClr val="FFFFFF"/>
                </a:solidFill>
                <a:latin typeface="Lucida Console" pitchFamily="49" charset="0"/>
                <a:cs typeface="DilleniaUPC" pitchFamily="18" charset="-34"/>
              </a:rPr>
              <a:t> = y(1)</a:t>
            </a:r>
          </a:p>
          <a:p>
            <a:r>
              <a:rPr lang="en-US" sz="1200" b="1" dirty="0">
                <a:solidFill>
                  <a:srgbClr val="FFFFFF"/>
                </a:solidFill>
                <a:latin typeface="Lucida Console" pitchFamily="49" charset="0"/>
                <a:cs typeface="DilleniaUPC" pitchFamily="18" charset="-34"/>
              </a:rPr>
              <a:t>  print *, </a:t>
            </a:r>
            <a:r>
              <a:rPr lang="en-US" sz="1200" b="1" dirty="0" err="1">
                <a:solidFill>
                  <a:srgbClr val="FFFFFF"/>
                </a:solidFill>
                <a:latin typeface="Lucida Console" pitchFamily="49" charset="0"/>
                <a:cs typeface="DilleniaUPC" pitchFamily="18" charset="-34"/>
              </a:rPr>
              <a:t>tmp</a:t>
            </a:r>
            <a:endParaRPr lang="en-US" sz="1200" b="1" dirty="0">
              <a:solidFill>
                <a:srgbClr val="FFFFFF"/>
              </a:solidFill>
              <a:latin typeface="Lucida Console" pitchFamily="49" charset="0"/>
              <a:cs typeface="DilleniaUPC" pitchFamily="18" charset="-34"/>
            </a:endParaRPr>
          </a:p>
          <a:p>
            <a:r>
              <a:rPr lang="en-US" sz="1200" b="1" dirty="0">
                <a:solidFill>
                  <a:srgbClr val="FFFFFF"/>
                </a:solidFill>
                <a:latin typeface="Lucida Console" pitchFamily="49" charset="0"/>
                <a:cs typeface="DilleniaUPC" pitchFamily="18" charset="-34"/>
              </a:rPr>
              <a:t>end program</a:t>
            </a:r>
          </a:p>
        </p:txBody>
      </p:sp>
      <p:sp>
        <p:nvSpPr>
          <p:cNvPr id="9" name="TextBox 5"/>
          <p:cNvSpPr txBox="1">
            <a:spLocks noChangeArrowheads="1"/>
          </p:cNvSpPr>
          <p:nvPr/>
        </p:nvSpPr>
        <p:spPr bwMode="auto">
          <a:xfrm>
            <a:off x="3828081" y="882390"/>
            <a:ext cx="5147569" cy="384717"/>
          </a:xfrm>
          <a:prstGeom prst="rect">
            <a:avLst/>
          </a:prstGeom>
          <a:noFill/>
          <a:ln w="9525">
            <a:noFill/>
            <a:miter lim="800000"/>
            <a:headEnd/>
            <a:tailEnd/>
          </a:ln>
        </p:spPr>
        <p:txBody>
          <a:bodyPr wrap="square" lIns="76197" tIns="38098" rIns="76197" bIns="38098">
            <a:spAutoFit/>
          </a:bodyPr>
          <a:lstStyle/>
          <a:p>
            <a:r>
              <a:rPr lang="en-US" sz="2000" b="1" i="1" dirty="0" smtClean="0">
                <a:solidFill>
                  <a:srgbClr val="FFFFFF"/>
                </a:solidFill>
              </a:rPr>
              <a:t>CUDA Fortran Main w/ </a:t>
            </a:r>
            <a:r>
              <a:rPr lang="en-US" sz="2000" b="1" i="1" dirty="0" err="1" smtClean="0">
                <a:solidFill>
                  <a:srgbClr val="FFFFFF"/>
                </a:solidFill>
              </a:rPr>
              <a:t>OpenAcc</a:t>
            </a:r>
            <a:r>
              <a:rPr lang="en-US" sz="2000" b="1" i="1" dirty="0" smtClean="0">
                <a:solidFill>
                  <a:srgbClr val="FFFFFF"/>
                </a:solidFill>
              </a:rPr>
              <a:t> Region</a:t>
            </a:r>
            <a:endParaRPr lang="en-US" sz="2000" b="1" i="1" dirty="0">
              <a:solidFill>
                <a:srgbClr val="FFFFFF"/>
              </a:solidFill>
            </a:endParaRPr>
          </a:p>
        </p:txBody>
      </p:sp>
      <p:sp>
        <p:nvSpPr>
          <p:cNvPr id="2" name="TextBox 1"/>
          <p:cNvSpPr txBox="1"/>
          <p:nvPr/>
        </p:nvSpPr>
        <p:spPr>
          <a:xfrm>
            <a:off x="228600" y="1267110"/>
            <a:ext cx="3505200" cy="3693319"/>
          </a:xfrm>
          <a:prstGeom prst="rect">
            <a:avLst/>
          </a:prstGeom>
          <a:noFill/>
        </p:spPr>
        <p:txBody>
          <a:bodyPr wrap="square" rtlCol="0">
            <a:spAutoFit/>
          </a:bodyPr>
          <a:lstStyle/>
          <a:p>
            <a:r>
              <a:rPr lang="en-US" dirty="0" smtClean="0">
                <a:solidFill>
                  <a:srgbClr val="FFFFFF"/>
                </a:solidFill>
              </a:rPr>
              <a:t>Using the “</a:t>
            </a:r>
            <a:r>
              <a:rPr lang="en-US" dirty="0" err="1" smtClean="0">
                <a:solidFill>
                  <a:srgbClr val="FFFFFF"/>
                </a:solidFill>
              </a:rPr>
              <a:t>deviceptr</a:t>
            </a:r>
            <a:r>
              <a:rPr lang="en-US" dirty="0" smtClean="0">
                <a:solidFill>
                  <a:srgbClr val="FFFFFF"/>
                </a:solidFill>
              </a:rPr>
              <a:t>” data clause makes it possible to integrate OpenACC into an existing CUDA application.</a:t>
            </a:r>
          </a:p>
          <a:p>
            <a:endParaRPr lang="en-US" dirty="0">
              <a:solidFill>
                <a:srgbClr val="FFFFFF"/>
              </a:solidFill>
            </a:endParaRPr>
          </a:p>
          <a:p>
            <a:r>
              <a:rPr lang="en-US" dirty="0" smtClean="0">
                <a:solidFill>
                  <a:srgbClr val="FFFFFF"/>
                </a:solidFill>
              </a:rPr>
              <a:t>CUDA C takes a few more tricks to compile, but can be done.</a:t>
            </a:r>
          </a:p>
          <a:p>
            <a:endParaRPr lang="en-US" dirty="0">
              <a:solidFill>
                <a:srgbClr val="FFFFFF"/>
              </a:solidFill>
            </a:endParaRPr>
          </a:p>
          <a:p>
            <a:r>
              <a:rPr lang="en-US" dirty="0" smtClean="0">
                <a:solidFill>
                  <a:srgbClr val="FFFFFF"/>
                </a:solidFill>
              </a:rPr>
              <a:t>In theory, it should be possible to do the same with C/C++ (including Thrust), but in practice compiler incompatibilities make this difficult.</a:t>
            </a:r>
          </a:p>
        </p:txBody>
      </p:sp>
    </p:spTree>
    <p:extLst>
      <p:ext uri="{BB962C8B-B14F-4D97-AF65-F5344CB8AC3E}">
        <p14:creationId xmlns:p14="http://schemas.microsoft.com/office/powerpoint/2010/main" val="4137347670"/>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13247" y="1622974"/>
            <a:ext cx="3714473" cy="3870527"/>
          </a:xfrm>
          <a:prstGeom prst="roundRect">
            <a:avLst/>
          </a:prstGeom>
          <a:solidFill>
            <a:schemeClr val="bg1">
              <a:lumMod val="85000"/>
              <a:lumOff val="15000"/>
            </a:schemeClr>
          </a:solidFill>
          <a:ln w="38100">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76197" tIns="38098" rIns="76197" bIns="38098" rtlCol="0" anchor="t"/>
          <a:lstStyle/>
          <a:p>
            <a:pPr eaLnBrk="0" fontAlgn="ctr" hangingPunct="0">
              <a:spcBef>
                <a:spcPct val="10000"/>
              </a:spcBef>
              <a:buSzPct val="180000"/>
            </a:pPr>
            <a:r>
              <a:rPr lang="en-US" sz="1200" b="1" noProof="1">
                <a:solidFill>
                  <a:srgbClr val="FFFFFF"/>
                </a:solidFill>
                <a:latin typeface="Lucida Console" pitchFamily="49" charset="0"/>
              </a:rPr>
              <a:t>int N = 1&lt;&lt;20;</a:t>
            </a:r>
          </a:p>
          <a:p>
            <a:pPr eaLnBrk="0" fontAlgn="ctr" hangingPunct="0">
              <a:spcBef>
                <a:spcPct val="10000"/>
              </a:spcBef>
              <a:buSzPct val="180000"/>
            </a:pPr>
            <a:endParaRPr lang="en-US" sz="1200" b="1" noProof="1">
              <a:solidFill>
                <a:srgbClr val="FFFFFF"/>
              </a:solidFill>
              <a:latin typeface="Lucida Console" pitchFamily="49" charset="0"/>
            </a:endParaRPr>
          </a:p>
          <a:p>
            <a:pPr eaLnBrk="0" fontAlgn="ctr" hangingPunct="0">
              <a:spcBef>
                <a:spcPct val="10000"/>
              </a:spcBef>
              <a:buSzPct val="180000"/>
            </a:pPr>
            <a:endParaRPr lang="en-US" sz="1200" b="1" noProof="1">
              <a:solidFill>
                <a:srgbClr val="FFFFFF"/>
              </a:solidFill>
              <a:latin typeface="Lucida Console" pitchFamily="49" charset="0"/>
            </a:endParaRPr>
          </a:p>
          <a:p>
            <a:pPr eaLnBrk="0" fontAlgn="ctr" hangingPunct="0">
              <a:spcBef>
                <a:spcPct val="10000"/>
              </a:spcBef>
              <a:buSzPct val="180000"/>
            </a:pPr>
            <a:r>
              <a:rPr lang="en-US" sz="1200" b="1" noProof="1">
                <a:solidFill>
                  <a:srgbClr val="FFFFFF"/>
                </a:solidFill>
                <a:latin typeface="Lucida Console" pitchFamily="49" charset="0"/>
              </a:rPr>
              <a:t>...</a:t>
            </a:r>
          </a:p>
          <a:p>
            <a:pPr eaLnBrk="0" fontAlgn="ctr" hangingPunct="0">
              <a:spcBef>
                <a:spcPct val="10000"/>
              </a:spcBef>
              <a:buSzPct val="180000"/>
            </a:pPr>
            <a:endParaRPr lang="en-US" sz="1200" b="1" noProof="1">
              <a:solidFill>
                <a:srgbClr val="0F5582"/>
              </a:solidFill>
              <a:latin typeface="Lucida Console" pitchFamily="49" charset="0"/>
            </a:endParaRPr>
          </a:p>
          <a:p>
            <a:pPr eaLnBrk="0" fontAlgn="ctr" hangingPunct="0">
              <a:spcBef>
                <a:spcPct val="10000"/>
              </a:spcBef>
              <a:buSzPct val="180000"/>
            </a:pPr>
            <a:r>
              <a:rPr lang="en-US" sz="1200" b="1" noProof="1">
                <a:solidFill>
                  <a:srgbClr val="FFC000"/>
                </a:solidFill>
                <a:latin typeface="Lucida Console" pitchFamily="49" charset="0"/>
              </a:rPr>
              <a:t>// Use your choice of blas library</a:t>
            </a:r>
          </a:p>
          <a:p>
            <a:pPr eaLnBrk="0" fontAlgn="ctr" hangingPunct="0">
              <a:spcBef>
                <a:spcPct val="10000"/>
              </a:spcBef>
              <a:buSzPct val="180000"/>
            </a:pPr>
            <a:endParaRPr lang="en-US" sz="1200" b="1" noProof="1">
              <a:solidFill>
                <a:srgbClr val="FFC000"/>
              </a:solidFill>
              <a:latin typeface="Lucida Console" pitchFamily="49" charset="0"/>
            </a:endParaRPr>
          </a:p>
          <a:p>
            <a:pPr eaLnBrk="0" fontAlgn="ctr" hangingPunct="0">
              <a:spcBef>
                <a:spcPct val="10000"/>
              </a:spcBef>
              <a:buSzPct val="180000"/>
            </a:pPr>
            <a:r>
              <a:rPr lang="en-US" sz="1200" b="1" noProof="1">
                <a:solidFill>
                  <a:srgbClr val="FFC000"/>
                </a:solidFill>
                <a:latin typeface="Lucida Console" pitchFamily="49" charset="0"/>
              </a:rPr>
              <a:t>// Perform SAXPY on 1M elements</a:t>
            </a:r>
          </a:p>
          <a:p>
            <a:pPr eaLnBrk="0" hangingPunct="0">
              <a:buSzPct val="180000"/>
            </a:pPr>
            <a:r>
              <a:rPr lang="en-US" sz="1200" b="1" noProof="1">
                <a:solidFill>
                  <a:srgbClr val="FFFFFF"/>
                </a:solidFill>
                <a:latin typeface="Lucida Console" pitchFamily="49" charset="0"/>
              </a:rPr>
              <a:t>blas_saxpy(N, 2.0, x, 1, y, 1);</a:t>
            </a:r>
          </a:p>
          <a:p>
            <a:pPr eaLnBrk="0" fontAlgn="ctr" hangingPunct="0">
              <a:spcBef>
                <a:spcPct val="10000"/>
              </a:spcBef>
              <a:buSzPct val="180000"/>
            </a:pPr>
            <a:endParaRPr lang="en-US" sz="1200" b="1" noProof="1">
              <a:solidFill>
                <a:srgbClr val="FFFFFF"/>
              </a:solidFill>
              <a:latin typeface="Lucida Console" pitchFamily="49" charset="0"/>
            </a:endParaRPr>
          </a:p>
        </p:txBody>
      </p:sp>
      <p:sp>
        <p:nvSpPr>
          <p:cNvPr id="7" name="Rounded Rectangle 6"/>
          <p:cNvSpPr/>
          <p:nvPr/>
        </p:nvSpPr>
        <p:spPr>
          <a:xfrm>
            <a:off x="3969494" y="1622961"/>
            <a:ext cx="5041607" cy="3870528"/>
          </a:xfrm>
          <a:prstGeom prst="roundRect">
            <a:avLst/>
          </a:prstGeom>
          <a:solidFill>
            <a:schemeClr val="bg1">
              <a:lumMod val="85000"/>
              <a:lumOff val="15000"/>
            </a:schemeClr>
          </a:solidFill>
          <a:ln w="38100">
            <a:solidFill>
              <a:srgbClr val="73B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0" tIns="38098" rIns="0" bIns="38098" rtlCol="0" anchor="t"/>
          <a:lstStyle/>
          <a:p>
            <a:pPr eaLnBrk="0" fontAlgn="ctr" hangingPunct="0">
              <a:spcBef>
                <a:spcPct val="10000"/>
              </a:spcBef>
              <a:buSzPct val="180000"/>
            </a:pPr>
            <a:r>
              <a:rPr lang="en-US" sz="1200" b="1" noProof="1">
                <a:solidFill>
                  <a:srgbClr val="FFFFFF"/>
                </a:solidFill>
                <a:latin typeface="Lucida Console" pitchFamily="49" charset="0"/>
              </a:rPr>
              <a:t>int N = 1&lt;&lt;20;</a:t>
            </a:r>
          </a:p>
          <a:p>
            <a:pPr eaLnBrk="0" fontAlgn="ctr" hangingPunct="0">
              <a:spcBef>
                <a:spcPct val="10000"/>
              </a:spcBef>
              <a:buSzPct val="180000"/>
            </a:pPr>
            <a:endParaRPr lang="en-US" sz="1200" b="1" noProof="1">
              <a:solidFill>
                <a:srgbClr val="FFFFFF"/>
              </a:solidFill>
              <a:latin typeface="Lucida Console" pitchFamily="49" charset="0"/>
            </a:endParaRPr>
          </a:p>
          <a:p>
            <a:pPr eaLnBrk="0" fontAlgn="ctr" hangingPunct="0">
              <a:spcBef>
                <a:spcPct val="10000"/>
              </a:spcBef>
              <a:buSzPct val="180000"/>
              <a:defRPr/>
            </a:pPr>
            <a:endParaRPr lang="en-US" sz="1200" b="1" noProof="1">
              <a:solidFill>
                <a:srgbClr val="73B900"/>
              </a:solidFill>
              <a:latin typeface="Lucida Console" pitchFamily="49" charset="0"/>
            </a:endParaRPr>
          </a:p>
          <a:p>
            <a:pPr eaLnBrk="0" fontAlgn="ctr" hangingPunct="0">
              <a:spcBef>
                <a:spcPct val="10000"/>
              </a:spcBef>
              <a:buSzPct val="180000"/>
              <a:defRPr/>
            </a:pPr>
            <a:r>
              <a:rPr lang="en-US" sz="1200" b="1" noProof="1">
                <a:solidFill>
                  <a:srgbClr val="73B900"/>
                </a:solidFill>
                <a:latin typeface="Lucida Console" pitchFamily="49" charset="0"/>
              </a:rPr>
              <a:t>cublasInit</a:t>
            </a:r>
            <a:r>
              <a:rPr lang="en-US" sz="1200" b="1" noProof="1">
                <a:solidFill>
                  <a:srgbClr val="FFFFFF"/>
                </a:solidFill>
                <a:latin typeface="Lucida Console" pitchFamily="49" charset="0"/>
              </a:rPr>
              <a:t>();</a:t>
            </a:r>
          </a:p>
          <a:p>
            <a:pPr eaLnBrk="0" fontAlgn="ctr" hangingPunct="0">
              <a:spcBef>
                <a:spcPct val="10000"/>
              </a:spcBef>
              <a:buSzPct val="180000"/>
              <a:defRPr/>
            </a:pPr>
            <a:r>
              <a:rPr lang="en-US" sz="1200" b="1" noProof="1">
                <a:solidFill>
                  <a:srgbClr val="73B900"/>
                </a:solidFill>
                <a:latin typeface="Lucida Console" pitchFamily="49" charset="0"/>
              </a:rPr>
              <a:t>cublasSetVector</a:t>
            </a:r>
            <a:r>
              <a:rPr lang="en-US" sz="1200" b="1" noProof="1">
                <a:solidFill>
                  <a:srgbClr val="FFFFFF"/>
                </a:solidFill>
                <a:latin typeface="Lucida Console" pitchFamily="49" charset="0"/>
              </a:rPr>
              <a:t>(N, sizeof(x[0]), x, 1, d_x, 1);</a:t>
            </a:r>
          </a:p>
          <a:p>
            <a:pPr eaLnBrk="0" fontAlgn="ctr" hangingPunct="0">
              <a:spcBef>
                <a:spcPct val="10000"/>
              </a:spcBef>
              <a:buSzPct val="180000"/>
              <a:defRPr/>
            </a:pPr>
            <a:r>
              <a:rPr lang="en-US" sz="1200" b="1" noProof="1">
                <a:solidFill>
                  <a:srgbClr val="73B900"/>
                </a:solidFill>
                <a:latin typeface="Lucida Console" pitchFamily="49" charset="0"/>
              </a:rPr>
              <a:t>cublasSetVector</a:t>
            </a:r>
            <a:r>
              <a:rPr lang="en-US" sz="1200" b="1" noProof="1">
                <a:solidFill>
                  <a:srgbClr val="FFFFFF"/>
                </a:solidFill>
                <a:latin typeface="Lucida Console" pitchFamily="49" charset="0"/>
              </a:rPr>
              <a:t>(N, sizeof(y[0]), y, 1, d_y, 1);</a:t>
            </a:r>
          </a:p>
          <a:p>
            <a:pPr eaLnBrk="0" fontAlgn="ctr" hangingPunct="0">
              <a:spcBef>
                <a:spcPct val="10000"/>
              </a:spcBef>
              <a:buSzPct val="180000"/>
            </a:pPr>
            <a:endParaRPr lang="en-US" sz="1200" b="1" noProof="1">
              <a:solidFill>
                <a:srgbClr val="0F5582"/>
              </a:solidFill>
              <a:latin typeface="Lucida Console" pitchFamily="49" charset="0"/>
            </a:endParaRPr>
          </a:p>
          <a:p>
            <a:pPr eaLnBrk="0" fontAlgn="ctr" hangingPunct="0">
              <a:spcBef>
                <a:spcPct val="10000"/>
              </a:spcBef>
              <a:buSzPct val="180000"/>
            </a:pPr>
            <a:r>
              <a:rPr lang="en-US" sz="1200" b="1" noProof="1">
                <a:solidFill>
                  <a:srgbClr val="FFC000"/>
                </a:solidFill>
                <a:latin typeface="Lucida Console" pitchFamily="49" charset="0"/>
              </a:rPr>
              <a:t>// Perform SAXPY on 1M elements</a:t>
            </a:r>
          </a:p>
          <a:p>
            <a:pPr eaLnBrk="0" hangingPunct="0">
              <a:buSzPct val="180000"/>
            </a:pPr>
            <a:r>
              <a:rPr lang="en-US" sz="1200" b="1" noProof="1">
                <a:solidFill>
                  <a:srgbClr val="73B900"/>
                </a:solidFill>
                <a:latin typeface="Lucida Console" pitchFamily="49" charset="0"/>
              </a:rPr>
              <a:t>cublasSaxpy</a:t>
            </a:r>
            <a:r>
              <a:rPr lang="en-US" sz="1200" b="1" noProof="1">
                <a:solidFill>
                  <a:srgbClr val="FFFFFF"/>
                </a:solidFill>
                <a:latin typeface="Lucida Console" pitchFamily="49" charset="0"/>
              </a:rPr>
              <a:t>(N, 2.0, d_x, 1, d_y, 1);</a:t>
            </a:r>
          </a:p>
          <a:p>
            <a:pPr eaLnBrk="0" fontAlgn="ctr" hangingPunct="0">
              <a:spcBef>
                <a:spcPct val="10000"/>
              </a:spcBef>
              <a:buSzPct val="180000"/>
            </a:pPr>
            <a:endParaRPr lang="en-US" sz="1200" b="1" noProof="1">
              <a:solidFill>
                <a:srgbClr val="73B900"/>
              </a:solidFill>
              <a:latin typeface="Lucida Console" pitchFamily="49" charset="0"/>
            </a:endParaRPr>
          </a:p>
          <a:p>
            <a:pPr eaLnBrk="0" fontAlgn="ctr" hangingPunct="0">
              <a:spcBef>
                <a:spcPct val="10000"/>
              </a:spcBef>
              <a:buSzPct val="180000"/>
            </a:pPr>
            <a:r>
              <a:rPr lang="en-US" sz="1200" b="1" noProof="1">
                <a:solidFill>
                  <a:srgbClr val="73B900"/>
                </a:solidFill>
                <a:latin typeface="Lucida Console" pitchFamily="49" charset="0"/>
              </a:rPr>
              <a:t>cublasGetVector</a:t>
            </a:r>
            <a:r>
              <a:rPr lang="en-US" sz="1200" b="1" noProof="1">
                <a:solidFill>
                  <a:srgbClr val="FFFFFF"/>
                </a:solidFill>
                <a:latin typeface="Lucida Console" pitchFamily="49" charset="0"/>
              </a:rPr>
              <a:t>(N, sizeof(y[0]), d_y, 1, y, 1);</a:t>
            </a:r>
          </a:p>
          <a:p>
            <a:pPr eaLnBrk="0" fontAlgn="ctr" hangingPunct="0">
              <a:spcBef>
                <a:spcPct val="10000"/>
              </a:spcBef>
              <a:buSzPct val="180000"/>
            </a:pPr>
            <a:endParaRPr lang="en-US" sz="1200" b="1" noProof="1">
              <a:solidFill>
                <a:srgbClr val="73B900"/>
              </a:solidFill>
              <a:latin typeface="Lucida Console" pitchFamily="49" charset="0"/>
            </a:endParaRPr>
          </a:p>
          <a:p>
            <a:pPr eaLnBrk="0" fontAlgn="ctr" hangingPunct="0">
              <a:spcBef>
                <a:spcPct val="10000"/>
              </a:spcBef>
              <a:buSzPct val="180000"/>
            </a:pPr>
            <a:r>
              <a:rPr lang="en-US" sz="1200" b="1" noProof="1">
                <a:solidFill>
                  <a:srgbClr val="73B900"/>
                </a:solidFill>
                <a:latin typeface="Lucida Console" pitchFamily="49" charset="0"/>
              </a:rPr>
              <a:t>cublasShutdown</a:t>
            </a:r>
            <a:r>
              <a:rPr lang="en-US" sz="1200" b="1" noProof="1">
                <a:solidFill>
                  <a:srgbClr val="FFFFFF"/>
                </a:solidFill>
                <a:latin typeface="Lucida Console" pitchFamily="49" charset="0"/>
              </a:rPr>
              <a:t>();</a:t>
            </a:r>
          </a:p>
          <a:p>
            <a:pPr eaLnBrk="0" fontAlgn="ctr" hangingPunct="0">
              <a:spcBef>
                <a:spcPct val="10000"/>
              </a:spcBef>
              <a:buSzPct val="180000"/>
            </a:pPr>
            <a:endParaRPr lang="en-US" sz="1200" b="1" noProof="1">
              <a:solidFill>
                <a:srgbClr val="FFFFFF"/>
              </a:solidFill>
              <a:latin typeface="Lucida Console" pitchFamily="49" charset="0"/>
            </a:endParaRPr>
          </a:p>
          <a:p>
            <a:pPr eaLnBrk="0" fontAlgn="ctr" hangingPunct="0">
              <a:spcBef>
                <a:spcPct val="10000"/>
              </a:spcBef>
              <a:buSzPct val="180000"/>
            </a:pPr>
            <a:endParaRPr lang="en-US" sz="1200" b="1" noProof="1">
              <a:solidFill>
                <a:srgbClr val="FFFFFF"/>
              </a:solidFill>
              <a:latin typeface="Lucida Console" pitchFamily="49" charset="0"/>
            </a:endParaRPr>
          </a:p>
        </p:txBody>
      </p:sp>
      <p:sp>
        <p:nvSpPr>
          <p:cNvPr id="30722" name="Rectangle 2"/>
          <p:cNvSpPr>
            <a:spLocks noGrp="1" noChangeArrowheads="1"/>
          </p:cNvSpPr>
          <p:nvPr>
            <p:ph type="title"/>
          </p:nvPr>
        </p:nvSpPr>
        <p:spPr/>
        <p:txBody>
          <a:bodyPr>
            <a:normAutofit/>
          </a:bodyPr>
          <a:lstStyle/>
          <a:p>
            <a:pPr algn="ctr" eaLnBrk="1" hangingPunct="1"/>
            <a:r>
              <a:rPr lang="en-US" dirty="0"/>
              <a:t>CUBLAS Library</a:t>
            </a:r>
          </a:p>
        </p:txBody>
      </p:sp>
      <p:sp>
        <p:nvSpPr>
          <p:cNvPr id="30727" name="TextBox 4"/>
          <p:cNvSpPr txBox="1">
            <a:spLocks noChangeArrowheads="1"/>
          </p:cNvSpPr>
          <p:nvPr/>
        </p:nvSpPr>
        <p:spPr bwMode="auto">
          <a:xfrm>
            <a:off x="811849" y="1006498"/>
            <a:ext cx="2317268" cy="384717"/>
          </a:xfrm>
          <a:prstGeom prst="rect">
            <a:avLst/>
          </a:prstGeom>
          <a:noFill/>
          <a:ln w="9525">
            <a:noFill/>
            <a:miter lim="800000"/>
            <a:headEnd/>
            <a:tailEnd/>
          </a:ln>
        </p:spPr>
        <p:txBody>
          <a:bodyPr wrap="square" lIns="76197" tIns="38098" rIns="76197" bIns="38098">
            <a:spAutoFit/>
          </a:bodyPr>
          <a:lstStyle/>
          <a:p>
            <a:r>
              <a:rPr lang="en-US" sz="2000" b="1" i="1" dirty="0">
                <a:solidFill>
                  <a:srgbClr val="FFFFFF"/>
                </a:solidFill>
              </a:rPr>
              <a:t>Serial BLAS Code</a:t>
            </a:r>
          </a:p>
        </p:txBody>
      </p:sp>
      <p:sp>
        <p:nvSpPr>
          <p:cNvPr id="30728" name="TextBox 5"/>
          <p:cNvSpPr txBox="1">
            <a:spLocks noChangeArrowheads="1"/>
          </p:cNvSpPr>
          <p:nvPr/>
        </p:nvSpPr>
        <p:spPr bwMode="auto">
          <a:xfrm>
            <a:off x="5038693" y="1006498"/>
            <a:ext cx="2903200" cy="384717"/>
          </a:xfrm>
          <a:prstGeom prst="rect">
            <a:avLst/>
          </a:prstGeom>
          <a:noFill/>
          <a:ln w="9525">
            <a:noFill/>
            <a:miter lim="800000"/>
            <a:headEnd/>
            <a:tailEnd/>
          </a:ln>
        </p:spPr>
        <p:txBody>
          <a:bodyPr wrap="square" lIns="76197" tIns="38098" rIns="76197" bIns="38098">
            <a:spAutoFit/>
          </a:bodyPr>
          <a:lstStyle/>
          <a:p>
            <a:r>
              <a:rPr lang="en-US" sz="2000" b="1" i="1" dirty="0">
                <a:solidFill>
                  <a:srgbClr val="FFFFFF"/>
                </a:solidFill>
              </a:rPr>
              <a:t>Parallel </a:t>
            </a:r>
            <a:r>
              <a:rPr lang="en-US" sz="2000" b="1" i="1" dirty="0" err="1">
                <a:solidFill>
                  <a:srgbClr val="FFFFFF"/>
                </a:solidFill>
              </a:rPr>
              <a:t>cuBLAS</a:t>
            </a:r>
            <a:r>
              <a:rPr lang="en-US" sz="2000" b="1" i="1" dirty="0">
                <a:solidFill>
                  <a:srgbClr val="FFFFFF"/>
                </a:solidFill>
              </a:rPr>
              <a:t> Code</a:t>
            </a:r>
          </a:p>
        </p:txBody>
      </p:sp>
      <p:sp>
        <p:nvSpPr>
          <p:cNvPr id="8" name="TextBox 7"/>
          <p:cNvSpPr txBox="1"/>
          <p:nvPr/>
        </p:nvSpPr>
        <p:spPr>
          <a:xfrm>
            <a:off x="4868121" y="6363942"/>
            <a:ext cx="3244344" cy="323161"/>
          </a:xfrm>
          <a:prstGeom prst="rect">
            <a:avLst/>
          </a:prstGeom>
          <a:noFill/>
        </p:spPr>
        <p:txBody>
          <a:bodyPr wrap="none" lIns="76197" tIns="38098" rIns="76197" bIns="38098" rtlCol="0">
            <a:spAutoFit/>
          </a:bodyPr>
          <a:lstStyle/>
          <a:p>
            <a:r>
              <a:rPr lang="en-US" sz="1600" dirty="0">
                <a:solidFill>
                  <a:srgbClr val="FFFFFF">
                    <a:lumMod val="75000"/>
                  </a:srgbClr>
                </a:solidFill>
                <a:hlinkClick r:id="rId3"/>
              </a:rPr>
              <a:t>http://</a:t>
            </a:r>
            <a:r>
              <a:rPr lang="en-US" sz="1600" dirty="0" smtClean="0">
                <a:solidFill>
                  <a:srgbClr val="FFFFFF">
                    <a:lumMod val="75000"/>
                  </a:srgbClr>
                </a:solidFill>
                <a:hlinkClick r:id="rId3"/>
              </a:rPr>
              <a:t>developer.nvidia.com/cublas</a:t>
            </a:r>
            <a:endParaRPr lang="en-US" sz="1600" dirty="0">
              <a:solidFill>
                <a:srgbClr val="FFFFFF">
                  <a:lumMod val="75000"/>
                </a:srgbClr>
              </a:solidFill>
            </a:endParaRPr>
          </a:p>
        </p:txBody>
      </p:sp>
      <p:sp>
        <p:nvSpPr>
          <p:cNvPr id="2" name="TextBox 1"/>
          <p:cNvSpPr txBox="1"/>
          <p:nvPr/>
        </p:nvSpPr>
        <p:spPr>
          <a:xfrm>
            <a:off x="4578138" y="5629358"/>
            <a:ext cx="3824308" cy="569383"/>
          </a:xfrm>
          <a:prstGeom prst="rect">
            <a:avLst/>
          </a:prstGeom>
          <a:noFill/>
        </p:spPr>
        <p:txBody>
          <a:bodyPr wrap="square" lIns="76197" tIns="38098" rIns="76197" bIns="38098" rtlCol="0">
            <a:spAutoFit/>
          </a:bodyPr>
          <a:lstStyle/>
          <a:p>
            <a:pPr algn="ctr"/>
            <a:r>
              <a:rPr lang="en-US" sz="1600" dirty="0">
                <a:solidFill>
                  <a:srgbClr val="FFFFFF"/>
                </a:solidFill>
              </a:rPr>
              <a:t>Y</a:t>
            </a:r>
            <a:r>
              <a:rPr lang="en-US" sz="1600" dirty="0" smtClean="0">
                <a:solidFill>
                  <a:srgbClr val="FFFFFF"/>
                </a:solidFill>
              </a:rPr>
              <a:t>ou can also call </a:t>
            </a:r>
            <a:r>
              <a:rPr lang="en-US" sz="1600" dirty="0" err="1" smtClean="0">
                <a:solidFill>
                  <a:srgbClr val="FFFFFF"/>
                </a:solidFill>
              </a:rPr>
              <a:t>cuBLAS</a:t>
            </a:r>
            <a:r>
              <a:rPr lang="en-US" sz="1600" dirty="0" smtClean="0">
                <a:solidFill>
                  <a:srgbClr val="FFFFFF"/>
                </a:solidFill>
              </a:rPr>
              <a:t> from Fortran, </a:t>
            </a:r>
            <a:br>
              <a:rPr lang="en-US" sz="1600" dirty="0" smtClean="0">
                <a:solidFill>
                  <a:srgbClr val="FFFFFF"/>
                </a:solidFill>
              </a:rPr>
            </a:br>
            <a:r>
              <a:rPr lang="en-US" sz="1600" dirty="0" smtClean="0">
                <a:solidFill>
                  <a:srgbClr val="FFFFFF"/>
                </a:solidFill>
              </a:rPr>
              <a:t>C++, Python, and other languages</a:t>
            </a:r>
            <a:endParaRPr lang="en-US" sz="1600" dirty="0">
              <a:solidFill>
                <a:srgbClr val="FFFFFF"/>
              </a:solidFill>
            </a:endParaRPr>
          </a:p>
        </p:txBody>
      </p:sp>
    </p:spTree>
    <p:extLst>
      <p:ext uri="{BB962C8B-B14F-4D97-AF65-F5344CB8AC3E}">
        <p14:creationId xmlns:p14="http://schemas.microsoft.com/office/powerpoint/2010/main" val="3778748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10742" y="494469"/>
            <a:ext cx="3958058" cy="5812360"/>
          </a:xfrm>
          <a:prstGeom prst="rect">
            <a:avLst/>
          </a:prstGeom>
        </p:spPr>
        <p:txBody>
          <a:bodyPr wrap="square">
            <a:spAutoFit/>
          </a:bodyPr>
          <a:lstStyle/>
          <a:p>
            <a:pPr marL="233363" indent="-233363" eaLnBrk="0" fontAlgn="base" hangingPunct="0">
              <a:lnSpc>
                <a:spcPct val="45000"/>
              </a:lnSpc>
              <a:spcBef>
                <a:spcPts val="600"/>
              </a:spcBef>
              <a:spcAft>
                <a:spcPts val="1200"/>
              </a:spcAft>
              <a:buClr>
                <a:srgbClr val="1AB39F"/>
              </a:buClr>
              <a:buSzPct val="100000"/>
              <a:buFont typeface="Wingdings" pitchFamily="2" charset="2"/>
              <a:buChar char="§"/>
              <a:tabLst>
                <a:tab pos="233363" algn="l"/>
              </a:tabLst>
            </a:pPr>
            <a:r>
              <a:rPr lang="en-US" sz="2000" dirty="0" smtClean="0">
                <a:solidFill>
                  <a:prstClr val="white"/>
                </a:solidFill>
              </a:rPr>
              <a:t>C99, C++, F2003 Compilers</a:t>
            </a:r>
          </a:p>
          <a:p>
            <a:pPr marL="690563" lvl="1" indent="-233363" eaLnBrk="0" fontAlgn="base" hangingPunct="0">
              <a:lnSpc>
                <a:spcPct val="45000"/>
              </a:lnSpc>
              <a:spcBef>
                <a:spcPts val="600"/>
              </a:spcBef>
              <a:spcAft>
                <a:spcPts val="1200"/>
              </a:spcAft>
              <a:buClr>
                <a:srgbClr val="1AB39F"/>
              </a:buClr>
              <a:buSzPct val="100000"/>
              <a:buFont typeface="Wingdings" pitchFamily="2" charset="2"/>
              <a:buChar char="§"/>
              <a:tabLst>
                <a:tab pos="233363" algn="l"/>
              </a:tabLst>
            </a:pPr>
            <a:r>
              <a:rPr lang="en-US" sz="1600" dirty="0" smtClean="0">
                <a:solidFill>
                  <a:prstClr val="white"/>
                </a:solidFill>
              </a:rPr>
              <a:t>Optimizing</a:t>
            </a:r>
          </a:p>
          <a:p>
            <a:pPr marL="690563" lvl="1" indent="-233363" eaLnBrk="0" fontAlgn="base" hangingPunct="0">
              <a:lnSpc>
                <a:spcPct val="45000"/>
              </a:lnSpc>
              <a:spcBef>
                <a:spcPts val="600"/>
              </a:spcBef>
              <a:spcAft>
                <a:spcPts val="1200"/>
              </a:spcAft>
              <a:buClr>
                <a:srgbClr val="1AB39F"/>
              </a:buClr>
              <a:buSzPct val="100000"/>
              <a:buFont typeface="Wingdings" pitchFamily="2" charset="2"/>
              <a:buChar char="§"/>
              <a:tabLst>
                <a:tab pos="233363" algn="l"/>
              </a:tabLst>
            </a:pPr>
            <a:r>
              <a:rPr lang="en-US" sz="1600" dirty="0" err="1" smtClean="0">
                <a:solidFill>
                  <a:prstClr val="white"/>
                </a:solidFill>
              </a:rPr>
              <a:t>Vectorizing</a:t>
            </a:r>
            <a:endParaRPr lang="en-US" sz="1600" dirty="0" smtClean="0">
              <a:solidFill>
                <a:prstClr val="white"/>
              </a:solidFill>
            </a:endParaRPr>
          </a:p>
          <a:p>
            <a:pPr marL="690563" lvl="1" indent="-233363" eaLnBrk="0" fontAlgn="base" hangingPunct="0">
              <a:lnSpc>
                <a:spcPct val="45000"/>
              </a:lnSpc>
              <a:spcBef>
                <a:spcPts val="600"/>
              </a:spcBef>
              <a:spcAft>
                <a:spcPts val="1200"/>
              </a:spcAft>
              <a:buClr>
                <a:srgbClr val="1AB39F"/>
              </a:buClr>
              <a:buSzPct val="100000"/>
              <a:buFont typeface="Wingdings" pitchFamily="2" charset="2"/>
              <a:buChar char="§"/>
              <a:tabLst>
                <a:tab pos="233363" algn="l"/>
              </a:tabLst>
            </a:pPr>
            <a:r>
              <a:rPr lang="en-US" sz="1600" dirty="0" smtClean="0">
                <a:solidFill>
                  <a:prstClr val="white"/>
                </a:solidFill>
              </a:rPr>
              <a:t>Parallelizing</a:t>
            </a:r>
          </a:p>
          <a:p>
            <a:pPr marL="233363" indent="-233363" eaLnBrk="0" fontAlgn="base" hangingPunct="0">
              <a:lnSpc>
                <a:spcPct val="45000"/>
              </a:lnSpc>
              <a:spcBef>
                <a:spcPts val="600"/>
              </a:spcBef>
              <a:spcAft>
                <a:spcPts val="1200"/>
              </a:spcAft>
              <a:buClr>
                <a:srgbClr val="1AB39F"/>
              </a:buClr>
              <a:buSzPct val="100000"/>
              <a:buFont typeface="Wingdings" pitchFamily="2" charset="2"/>
              <a:buChar char="§"/>
              <a:tabLst>
                <a:tab pos="233363" algn="l"/>
              </a:tabLst>
            </a:pPr>
            <a:r>
              <a:rPr lang="en-US" sz="2000" dirty="0" smtClean="0">
                <a:solidFill>
                  <a:prstClr val="white"/>
                </a:solidFill>
              </a:rPr>
              <a:t>Graphical parallel tools</a:t>
            </a:r>
          </a:p>
          <a:p>
            <a:pPr marL="690563" lvl="1" indent="-233363" eaLnBrk="0" fontAlgn="base" hangingPunct="0">
              <a:lnSpc>
                <a:spcPct val="45000"/>
              </a:lnSpc>
              <a:spcBef>
                <a:spcPts val="600"/>
              </a:spcBef>
              <a:spcAft>
                <a:spcPts val="1200"/>
              </a:spcAft>
              <a:buClr>
                <a:srgbClr val="1AB39F"/>
              </a:buClr>
              <a:buSzPct val="100000"/>
              <a:buFont typeface="Wingdings" pitchFamily="2" charset="2"/>
              <a:buChar char="§"/>
              <a:tabLst>
                <a:tab pos="233363" algn="l"/>
              </a:tabLst>
            </a:pPr>
            <a:r>
              <a:rPr lang="en-US" sz="1600" dirty="0" smtClean="0">
                <a:solidFill>
                  <a:prstClr val="white"/>
                </a:solidFill>
              </a:rPr>
              <a:t>PGDBG® debugger</a:t>
            </a:r>
          </a:p>
          <a:p>
            <a:pPr marL="690563" lvl="1" indent="-233363" eaLnBrk="0" fontAlgn="base" hangingPunct="0">
              <a:lnSpc>
                <a:spcPct val="45000"/>
              </a:lnSpc>
              <a:spcBef>
                <a:spcPts val="600"/>
              </a:spcBef>
              <a:spcAft>
                <a:spcPts val="1200"/>
              </a:spcAft>
              <a:buClr>
                <a:srgbClr val="1AB39F"/>
              </a:buClr>
              <a:buSzPct val="100000"/>
              <a:buFont typeface="Wingdings" pitchFamily="2" charset="2"/>
              <a:buChar char="§"/>
              <a:tabLst>
                <a:tab pos="233363" algn="l"/>
              </a:tabLst>
            </a:pPr>
            <a:r>
              <a:rPr lang="en-US" sz="1600" dirty="0" smtClean="0">
                <a:solidFill>
                  <a:prstClr val="white"/>
                </a:solidFill>
              </a:rPr>
              <a:t>PGPROF® profiler</a:t>
            </a:r>
            <a:endParaRPr lang="en-US" dirty="0" smtClean="0">
              <a:solidFill>
                <a:prstClr val="white"/>
              </a:solidFill>
            </a:endParaRPr>
          </a:p>
          <a:p>
            <a:pPr marL="233363" indent="-233363" eaLnBrk="0" fontAlgn="base" hangingPunct="0">
              <a:lnSpc>
                <a:spcPct val="45000"/>
              </a:lnSpc>
              <a:spcBef>
                <a:spcPts val="600"/>
              </a:spcBef>
              <a:spcAft>
                <a:spcPts val="1200"/>
              </a:spcAft>
              <a:buClr>
                <a:srgbClr val="1AB39F"/>
              </a:buClr>
              <a:buSzPct val="100000"/>
              <a:buFont typeface="Wingdings" pitchFamily="2" charset="2"/>
              <a:buChar char="§"/>
              <a:tabLst>
                <a:tab pos="233363" algn="l"/>
              </a:tabLst>
            </a:pPr>
            <a:r>
              <a:rPr lang="en-US" sz="2000" dirty="0" smtClean="0">
                <a:solidFill>
                  <a:prstClr val="white"/>
                </a:solidFill>
              </a:rPr>
              <a:t>AMD, Intel, NVIDIA</a:t>
            </a:r>
          </a:p>
          <a:p>
            <a:pPr marL="233363" indent="-233363" eaLnBrk="0" fontAlgn="base" hangingPunct="0">
              <a:lnSpc>
                <a:spcPct val="45000"/>
              </a:lnSpc>
              <a:spcBef>
                <a:spcPts val="600"/>
              </a:spcBef>
              <a:spcAft>
                <a:spcPts val="1200"/>
              </a:spcAft>
              <a:buClr>
                <a:srgbClr val="1AB39F"/>
              </a:buClr>
              <a:buSzPct val="100000"/>
              <a:buFont typeface="Wingdings" pitchFamily="2" charset="2"/>
              <a:buChar char="§"/>
              <a:tabLst>
                <a:tab pos="233363" algn="l"/>
              </a:tabLst>
            </a:pPr>
            <a:r>
              <a:rPr lang="en-US" sz="2000" dirty="0" smtClean="0">
                <a:solidFill>
                  <a:prstClr val="white"/>
                </a:solidFill>
              </a:rPr>
              <a:t>PGI Unified Binary™</a:t>
            </a:r>
          </a:p>
          <a:p>
            <a:pPr marL="233363" indent="-233363" eaLnBrk="0" fontAlgn="base" hangingPunct="0">
              <a:lnSpc>
                <a:spcPct val="45000"/>
              </a:lnSpc>
              <a:spcBef>
                <a:spcPts val="600"/>
              </a:spcBef>
              <a:spcAft>
                <a:spcPts val="1200"/>
              </a:spcAft>
              <a:buClr>
                <a:srgbClr val="1AB39F"/>
              </a:buClr>
              <a:buSzPct val="100000"/>
              <a:buFont typeface="Wingdings" pitchFamily="2" charset="2"/>
              <a:buChar char="§"/>
              <a:tabLst>
                <a:tab pos="233363" algn="l"/>
              </a:tabLst>
            </a:pPr>
            <a:r>
              <a:rPr lang="en-US" sz="2000" dirty="0" smtClean="0">
                <a:solidFill>
                  <a:prstClr val="white"/>
                </a:solidFill>
              </a:rPr>
              <a:t>Linux, OS X, Windows</a:t>
            </a:r>
          </a:p>
          <a:p>
            <a:pPr marL="233363" indent="-233363" eaLnBrk="0" fontAlgn="base" hangingPunct="0">
              <a:lnSpc>
                <a:spcPct val="45000"/>
              </a:lnSpc>
              <a:spcBef>
                <a:spcPts val="600"/>
              </a:spcBef>
              <a:spcAft>
                <a:spcPts val="1200"/>
              </a:spcAft>
              <a:buClr>
                <a:srgbClr val="1AB39F"/>
              </a:buClr>
              <a:buSzPct val="100000"/>
              <a:buFont typeface="Wingdings" pitchFamily="2" charset="2"/>
              <a:buChar char="§"/>
              <a:tabLst>
                <a:tab pos="233363" algn="l"/>
              </a:tabLst>
            </a:pPr>
            <a:r>
              <a:rPr lang="en-US" sz="2000" dirty="0" smtClean="0">
                <a:solidFill>
                  <a:prstClr val="white"/>
                </a:solidFill>
              </a:rPr>
              <a:t>Visual Studio &amp; Eclipse</a:t>
            </a:r>
            <a:br>
              <a:rPr lang="en-US" sz="2000" dirty="0" smtClean="0">
                <a:solidFill>
                  <a:prstClr val="white"/>
                </a:solidFill>
              </a:rPr>
            </a:br>
            <a:r>
              <a:rPr lang="en-US" sz="2000" dirty="0" smtClean="0">
                <a:solidFill>
                  <a:prstClr val="white"/>
                </a:solidFill>
              </a:rPr>
              <a:t/>
            </a:r>
            <a:br>
              <a:rPr lang="en-US" sz="2000" dirty="0" smtClean="0">
                <a:solidFill>
                  <a:prstClr val="white"/>
                </a:solidFill>
              </a:rPr>
            </a:br>
            <a:r>
              <a:rPr lang="en-US" sz="2000" dirty="0" smtClean="0">
                <a:solidFill>
                  <a:prstClr val="white"/>
                </a:solidFill>
              </a:rPr>
              <a:t> integration</a:t>
            </a:r>
          </a:p>
          <a:p>
            <a:pPr marL="233363" indent="-233363" eaLnBrk="0" fontAlgn="base" hangingPunct="0">
              <a:lnSpc>
                <a:spcPct val="45000"/>
              </a:lnSpc>
              <a:spcBef>
                <a:spcPts val="600"/>
              </a:spcBef>
              <a:spcAft>
                <a:spcPts val="1200"/>
              </a:spcAft>
              <a:buClr>
                <a:srgbClr val="1AB39F"/>
              </a:buClr>
              <a:buSzPct val="100000"/>
              <a:buFont typeface="Wingdings" pitchFamily="2" charset="2"/>
              <a:buChar char="§"/>
              <a:tabLst>
                <a:tab pos="233363" algn="l"/>
              </a:tabLst>
            </a:pPr>
            <a:r>
              <a:rPr lang="en-US" sz="2000" dirty="0" smtClean="0">
                <a:solidFill>
                  <a:prstClr val="white"/>
                </a:solidFill>
              </a:rPr>
              <a:t>GPGPU Features</a:t>
            </a:r>
          </a:p>
          <a:p>
            <a:pPr marL="690563" lvl="1" indent="-233363" eaLnBrk="0" fontAlgn="base" hangingPunct="0">
              <a:lnSpc>
                <a:spcPct val="45000"/>
              </a:lnSpc>
              <a:spcBef>
                <a:spcPts val="600"/>
              </a:spcBef>
              <a:spcAft>
                <a:spcPts val="1200"/>
              </a:spcAft>
              <a:buClr>
                <a:srgbClr val="1AB39F"/>
              </a:buClr>
              <a:buSzPct val="100000"/>
              <a:buFont typeface="Wingdings" pitchFamily="2" charset="2"/>
              <a:buChar char="§"/>
              <a:tabLst>
                <a:tab pos="233363" algn="l"/>
              </a:tabLst>
            </a:pPr>
            <a:r>
              <a:rPr lang="en-US" sz="1600" dirty="0" smtClean="0">
                <a:solidFill>
                  <a:prstClr val="white"/>
                </a:solidFill>
              </a:rPr>
              <a:t>PGI Accelerator™,  </a:t>
            </a:r>
            <a:r>
              <a:rPr lang="en-US" sz="1600" dirty="0" err="1" smtClean="0">
                <a:solidFill>
                  <a:prstClr val="white"/>
                </a:solidFill>
              </a:rPr>
              <a:t>OpenACC</a:t>
            </a:r>
            <a:endParaRPr lang="en-US" sz="1600" dirty="0" smtClean="0">
              <a:solidFill>
                <a:prstClr val="white"/>
              </a:solidFill>
            </a:endParaRPr>
          </a:p>
          <a:p>
            <a:pPr marL="690563" lvl="1" indent="-233363" eaLnBrk="0" fontAlgn="base" hangingPunct="0">
              <a:lnSpc>
                <a:spcPct val="45000"/>
              </a:lnSpc>
              <a:spcBef>
                <a:spcPts val="600"/>
              </a:spcBef>
              <a:spcAft>
                <a:spcPts val="1200"/>
              </a:spcAft>
              <a:buClr>
                <a:srgbClr val="1AB39F"/>
              </a:buClr>
              <a:buSzPct val="100000"/>
              <a:buFont typeface="Wingdings" pitchFamily="2" charset="2"/>
              <a:buChar char="§"/>
              <a:tabLst>
                <a:tab pos="233363" algn="l"/>
              </a:tabLst>
            </a:pPr>
            <a:r>
              <a:rPr lang="en-US" sz="1600" dirty="0" smtClean="0">
                <a:solidFill>
                  <a:prstClr val="white"/>
                </a:solidFill>
                <a:cs typeface="Verdana"/>
              </a:rPr>
              <a:t>CUDA Fortran/C/C++</a:t>
            </a:r>
          </a:p>
          <a:p>
            <a:pPr marL="690563" lvl="1" indent="-233363" eaLnBrk="0" fontAlgn="base" hangingPunct="0">
              <a:lnSpc>
                <a:spcPct val="45000"/>
              </a:lnSpc>
              <a:spcBef>
                <a:spcPts val="600"/>
              </a:spcBef>
              <a:spcAft>
                <a:spcPts val="1200"/>
              </a:spcAft>
              <a:buClr>
                <a:srgbClr val="1AB39F"/>
              </a:buClr>
              <a:buSzPct val="100000"/>
              <a:buFont typeface="Wingdings" pitchFamily="2" charset="2"/>
              <a:buChar char="§"/>
              <a:tabLst>
                <a:tab pos="233363" algn="l"/>
              </a:tabLst>
            </a:pPr>
            <a:r>
              <a:rPr lang="en-US" sz="1600" dirty="0" smtClean="0">
                <a:solidFill>
                  <a:prstClr val="white"/>
                </a:solidFill>
              </a:rPr>
              <a:t>CUDA-x86</a:t>
            </a:r>
          </a:p>
          <a:p>
            <a:pPr marL="690563" lvl="1" indent="-233363" eaLnBrk="0" fontAlgn="base" hangingPunct="0">
              <a:lnSpc>
                <a:spcPct val="45000"/>
              </a:lnSpc>
              <a:spcBef>
                <a:spcPts val="600"/>
              </a:spcBef>
              <a:spcAft>
                <a:spcPts val="1200"/>
              </a:spcAft>
              <a:buClr>
                <a:srgbClr val="1AB39F"/>
              </a:buClr>
              <a:buSzPct val="100000"/>
              <a:buFont typeface="Wingdings" pitchFamily="2" charset="2"/>
              <a:buChar char="§"/>
              <a:tabLst>
                <a:tab pos="233363" algn="l"/>
              </a:tabLst>
            </a:pPr>
            <a:r>
              <a:rPr lang="en-US" sz="1600" dirty="0" err="1" smtClean="0">
                <a:solidFill>
                  <a:prstClr val="white"/>
                </a:solidFill>
              </a:rPr>
              <a:t>OpenCL</a:t>
            </a:r>
            <a:r>
              <a:rPr lang="en-US" sz="1600" dirty="0" smtClean="0">
                <a:solidFill>
                  <a:prstClr val="white"/>
                </a:solidFill>
              </a:rPr>
              <a:t> (ARM CPUs only)</a:t>
            </a:r>
            <a:endParaRPr lang="en-US" dirty="0">
              <a:solidFill>
                <a:prstClr val="white"/>
              </a:solidFill>
            </a:endParaRPr>
          </a:p>
        </p:txBody>
      </p:sp>
      <p:sp>
        <p:nvSpPr>
          <p:cNvPr id="6" name="TextBox 5"/>
          <p:cNvSpPr txBox="1"/>
          <p:nvPr/>
        </p:nvSpPr>
        <p:spPr>
          <a:xfrm>
            <a:off x="4603005" y="6295895"/>
            <a:ext cx="3256020" cy="366895"/>
          </a:xfrm>
          <a:prstGeom prst="rect">
            <a:avLst/>
          </a:prstGeom>
          <a:noFill/>
        </p:spPr>
        <p:txBody>
          <a:bodyPr wrap="square" rtlCol="0">
            <a:spAutoFit/>
          </a:bodyPr>
          <a:lstStyle/>
          <a:p>
            <a:pPr algn="ctr" eaLnBrk="0" fontAlgn="base" hangingPunct="0">
              <a:lnSpc>
                <a:spcPct val="45000"/>
              </a:lnSpc>
              <a:spcBef>
                <a:spcPct val="25000"/>
              </a:spcBef>
              <a:spcAft>
                <a:spcPct val="50000"/>
              </a:spcAft>
              <a:buClr>
                <a:srgbClr val="0033CC"/>
              </a:buClr>
              <a:buSzPct val="65000"/>
              <a:buFont typeface="Wingdings" pitchFamily="2" charset="2"/>
              <a:buNone/>
            </a:pPr>
            <a:r>
              <a:rPr lang="en-US" sz="3200" dirty="0" smtClean="0">
                <a:solidFill>
                  <a:prstClr val="white"/>
                </a:solidFill>
              </a:rPr>
              <a:t>www.pgroup.com</a:t>
            </a:r>
            <a:endParaRPr lang="en-US" sz="3200" dirty="0">
              <a:solidFill>
                <a:prstClr val="white"/>
              </a:solidFill>
            </a:endParaRPr>
          </a:p>
        </p:txBody>
      </p:sp>
      <p:sp>
        <p:nvSpPr>
          <p:cNvPr id="1028" name="AutoShape 4" descr="imap://douglas%2Emiles%2Epgi@imap1.wil.st.com:993/fetch%3EUID%3E/INBOX%3E14014?part=1.2&amp;filename=pgroup_home_page_mar_2012.png"/>
          <p:cNvSpPr>
            <a:spLocks noChangeAspect="1" noChangeArrowheads="1"/>
          </p:cNvSpPr>
          <p:nvPr/>
        </p:nvSpPr>
        <p:spPr bwMode="auto">
          <a:xfrm>
            <a:off x="155575" y="-2522537"/>
            <a:ext cx="4743450" cy="5257801"/>
          </a:xfrm>
          <a:prstGeom prst="rect">
            <a:avLst/>
          </a:prstGeom>
          <a:noFill/>
        </p:spPr>
        <p:txBody>
          <a:bodyPr vert="horz" wrap="square" lIns="91440" tIns="45720" rIns="91440" bIns="45720" numCol="1" anchor="t" anchorCtr="0" compatLnSpc="1">
            <a:prstTxWarp prst="textNoShape">
              <a:avLst/>
            </a:prstTxWarp>
          </a:bodyPr>
          <a:lstStyle/>
          <a:p>
            <a:pPr algn="ctr" eaLnBrk="0" fontAlgn="base" hangingPunct="0">
              <a:lnSpc>
                <a:spcPct val="45000"/>
              </a:lnSpc>
              <a:spcBef>
                <a:spcPct val="25000"/>
              </a:spcBef>
              <a:spcAft>
                <a:spcPct val="50000"/>
              </a:spcAft>
              <a:buClr>
                <a:srgbClr val="0033CC"/>
              </a:buClr>
              <a:buSzPct val="65000"/>
              <a:buFont typeface="Wingdings" pitchFamily="2" charset="2"/>
              <a:buNone/>
            </a:pPr>
            <a:endParaRPr lang="en-US" sz="1200">
              <a:solidFill>
                <a:prstClr val="white"/>
              </a:solidFill>
              <a:latin typeface="Courier New" pitchFamily="49" charset="0"/>
            </a:endParaRPr>
          </a:p>
        </p:txBody>
      </p:sp>
      <p:sp>
        <p:nvSpPr>
          <p:cNvPr id="1030" name="AutoShape 6" descr="imap://douglas%2Emiles%2Epgi@imap1.wil.st.com:993/fetch%3EUID%3E/INBOX%3E14014?part=1.2&amp;filename=pgroup_home_page_mar_2012.png"/>
          <p:cNvSpPr>
            <a:spLocks noChangeAspect="1" noChangeArrowheads="1"/>
          </p:cNvSpPr>
          <p:nvPr/>
        </p:nvSpPr>
        <p:spPr bwMode="auto">
          <a:xfrm>
            <a:off x="155575" y="-2522537"/>
            <a:ext cx="4743450" cy="5257801"/>
          </a:xfrm>
          <a:prstGeom prst="rect">
            <a:avLst/>
          </a:prstGeom>
          <a:noFill/>
        </p:spPr>
        <p:txBody>
          <a:bodyPr vert="horz" wrap="square" lIns="91440" tIns="45720" rIns="91440" bIns="45720" numCol="1" anchor="t" anchorCtr="0" compatLnSpc="1">
            <a:prstTxWarp prst="textNoShape">
              <a:avLst/>
            </a:prstTxWarp>
          </a:bodyPr>
          <a:lstStyle/>
          <a:p>
            <a:pPr algn="ctr" eaLnBrk="0" fontAlgn="base" hangingPunct="0">
              <a:lnSpc>
                <a:spcPct val="45000"/>
              </a:lnSpc>
              <a:spcBef>
                <a:spcPct val="25000"/>
              </a:spcBef>
              <a:spcAft>
                <a:spcPct val="50000"/>
              </a:spcAft>
              <a:buClr>
                <a:srgbClr val="0033CC"/>
              </a:buClr>
              <a:buSzPct val="65000"/>
              <a:buFont typeface="Wingdings" pitchFamily="2" charset="2"/>
              <a:buNone/>
            </a:pPr>
            <a:endParaRPr lang="en-US" sz="1200">
              <a:solidFill>
                <a:prstClr val="white"/>
              </a:solidFill>
              <a:latin typeface="Courier New" pitchFamily="49" charset="0"/>
            </a:endParaRPr>
          </a:p>
        </p:txBody>
      </p:sp>
      <p:sp>
        <p:nvSpPr>
          <p:cNvPr id="1032" name="AutoShape 8" descr="imap://douglas%2Emiles%2Epgi@imap1.wil.st.com:993/fetch%3EUID%3E/INBOX%3E14014?part=1.2&amp;filename=pgroup_home_page_mar_2012.png"/>
          <p:cNvSpPr>
            <a:spLocks noChangeAspect="1" noChangeArrowheads="1"/>
          </p:cNvSpPr>
          <p:nvPr/>
        </p:nvSpPr>
        <p:spPr bwMode="auto">
          <a:xfrm>
            <a:off x="155575" y="-2522537"/>
            <a:ext cx="4743450" cy="5257801"/>
          </a:xfrm>
          <a:prstGeom prst="rect">
            <a:avLst/>
          </a:prstGeom>
          <a:noFill/>
        </p:spPr>
        <p:txBody>
          <a:bodyPr vert="horz" wrap="square" lIns="91440" tIns="45720" rIns="91440" bIns="45720" numCol="1" anchor="t" anchorCtr="0" compatLnSpc="1">
            <a:prstTxWarp prst="textNoShape">
              <a:avLst/>
            </a:prstTxWarp>
          </a:bodyPr>
          <a:lstStyle/>
          <a:p>
            <a:pPr algn="ctr" eaLnBrk="0" fontAlgn="base" hangingPunct="0">
              <a:lnSpc>
                <a:spcPct val="45000"/>
              </a:lnSpc>
              <a:spcBef>
                <a:spcPct val="25000"/>
              </a:spcBef>
              <a:spcAft>
                <a:spcPct val="50000"/>
              </a:spcAft>
              <a:buClr>
                <a:srgbClr val="0033CC"/>
              </a:buClr>
              <a:buSzPct val="65000"/>
              <a:buFont typeface="Wingdings" pitchFamily="2" charset="2"/>
              <a:buNone/>
            </a:pPr>
            <a:endParaRPr lang="en-US" sz="1200">
              <a:solidFill>
                <a:prstClr val="white"/>
              </a:solidFill>
              <a:latin typeface="Courier New" pitchFamily="49" charset="0"/>
            </a:endParaRPr>
          </a:p>
        </p:txBody>
      </p:sp>
      <p:pic>
        <p:nvPicPr>
          <p:cNvPr id="2" name="Picture 1"/>
          <p:cNvPicPr>
            <a:picLocks noChangeAspect="1"/>
          </p:cNvPicPr>
          <p:nvPr/>
        </p:nvPicPr>
        <p:blipFill>
          <a:blip>
            <a:extLst>
              <a:ext uri="{28A0092B-C50C-407E-A947-70E740481C1C}">
                <a14:useLocalDpi xmlns:a14="http://schemas.microsoft.com/office/drawing/2010/main" val="0"/>
              </a:ext>
            </a:extLst>
          </a:blip>
          <a:stretch>
            <a:fillRect/>
          </a:stretch>
        </p:blipFill>
        <p:spPr>
          <a:xfrm>
            <a:off x="3712305" y="256963"/>
            <a:ext cx="5267553" cy="5801426"/>
          </a:xfrm>
          <a:prstGeom prst="rect">
            <a:avLst/>
          </a:prstGeom>
        </p:spPr>
      </p:pic>
    </p:spTree>
    <p:extLst>
      <p:ext uri="{BB962C8B-B14F-4D97-AF65-F5344CB8AC3E}">
        <p14:creationId xmlns:p14="http://schemas.microsoft.com/office/powerpoint/2010/main" val="2302201895"/>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969494" y="1622961"/>
            <a:ext cx="5041607" cy="3870528"/>
          </a:xfrm>
          <a:prstGeom prst="roundRect">
            <a:avLst/>
          </a:prstGeom>
          <a:solidFill>
            <a:schemeClr val="bg1">
              <a:lumMod val="85000"/>
              <a:lumOff val="15000"/>
            </a:schemeClr>
          </a:solidFill>
          <a:ln w="38100">
            <a:solidFill>
              <a:srgbClr val="73B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0" tIns="38098" rIns="0" bIns="38098" rtlCol="0" anchor="t"/>
          <a:lstStyle/>
          <a:p>
            <a:pPr eaLnBrk="0" fontAlgn="ctr" hangingPunct="0">
              <a:spcBef>
                <a:spcPct val="10000"/>
              </a:spcBef>
              <a:buSzPct val="180000"/>
            </a:pPr>
            <a:r>
              <a:rPr lang="en-US" sz="1200" b="1" noProof="1">
                <a:solidFill>
                  <a:srgbClr val="FFFFFF"/>
                </a:solidFill>
                <a:latin typeface="Lucida Console" pitchFamily="49" charset="0"/>
              </a:rPr>
              <a:t>int N = 1&lt;&lt;20</a:t>
            </a:r>
            <a:r>
              <a:rPr lang="en-US" sz="1200" b="1" noProof="1" smtClean="0">
                <a:solidFill>
                  <a:srgbClr val="FFFFFF"/>
                </a:solidFill>
                <a:latin typeface="Lucida Console" pitchFamily="49" charset="0"/>
              </a:rPr>
              <a:t>;</a:t>
            </a:r>
          </a:p>
          <a:p>
            <a:pPr eaLnBrk="0" fontAlgn="ctr" hangingPunct="0">
              <a:spcBef>
                <a:spcPct val="10000"/>
              </a:spcBef>
              <a:buSzPct val="180000"/>
            </a:pPr>
            <a:r>
              <a:rPr lang="en-US" sz="1200" b="1" noProof="1" smtClean="0">
                <a:solidFill>
                  <a:srgbClr val="FFFFFF"/>
                </a:solidFill>
                <a:latin typeface="Lucida Console" pitchFamily="49" charset="0"/>
              </a:rPr>
              <a:t>float *x, *y</a:t>
            </a:r>
            <a:endParaRPr lang="en-US" sz="1200" b="1" noProof="1">
              <a:solidFill>
                <a:srgbClr val="FFFFFF"/>
              </a:solidFill>
              <a:latin typeface="Lucida Console" pitchFamily="49" charset="0"/>
            </a:endParaRPr>
          </a:p>
          <a:p>
            <a:pPr eaLnBrk="0" fontAlgn="ctr" hangingPunct="0">
              <a:spcBef>
                <a:spcPct val="10000"/>
              </a:spcBef>
              <a:buSzPct val="180000"/>
            </a:pPr>
            <a:r>
              <a:rPr lang="en-US" sz="1200" b="1" noProof="1" smtClean="0">
                <a:solidFill>
                  <a:srgbClr val="FFC000"/>
                </a:solidFill>
                <a:latin typeface="Lucida Console" pitchFamily="49" charset="0"/>
              </a:rPr>
              <a:t>// Allocate &amp; Initialize X &amp; Y</a:t>
            </a:r>
          </a:p>
          <a:p>
            <a:pPr eaLnBrk="0" fontAlgn="ctr" hangingPunct="0">
              <a:spcBef>
                <a:spcPct val="10000"/>
              </a:spcBef>
              <a:buSzPct val="180000"/>
            </a:pPr>
            <a:r>
              <a:rPr lang="en-US" sz="1200" b="1" noProof="1" smtClean="0">
                <a:solidFill>
                  <a:srgbClr val="FFFFFF"/>
                </a:solidFill>
                <a:latin typeface="Lucida Console" pitchFamily="49" charset="0"/>
              </a:rPr>
              <a:t>...</a:t>
            </a:r>
            <a:endParaRPr lang="en-US" sz="1200" b="1" noProof="1">
              <a:solidFill>
                <a:srgbClr val="FFFFFF"/>
              </a:solidFill>
              <a:latin typeface="Lucida Console" pitchFamily="49" charset="0"/>
            </a:endParaRPr>
          </a:p>
          <a:p>
            <a:pPr eaLnBrk="0" fontAlgn="ctr" hangingPunct="0">
              <a:spcBef>
                <a:spcPct val="10000"/>
              </a:spcBef>
              <a:buSzPct val="180000"/>
              <a:defRPr/>
            </a:pPr>
            <a:endParaRPr lang="en-US" sz="1200" b="1" noProof="1">
              <a:solidFill>
                <a:srgbClr val="73B900"/>
              </a:solidFill>
              <a:latin typeface="Lucida Console" pitchFamily="49" charset="0"/>
            </a:endParaRPr>
          </a:p>
          <a:p>
            <a:pPr eaLnBrk="0" fontAlgn="ctr" hangingPunct="0">
              <a:spcBef>
                <a:spcPct val="10000"/>
              </a:spcBef>
              <a:buSzPct val="180000"/>
              <a:defRPr/>
            </a:pPr>
            <a:r>
              <a:rPr lang="en-US" sz="1200" b="1" noProof="1">
                <a:solidFill>
                  <a:srgbClr val="73B900"/>
                </a:solidFill>
                <a:latin typeface="Lucida Console" pitchFamily="49" charset="0"/>
              </a:rPr>
              <a:t>cublasInit</a:t>
            </a:r>
            <a:r>
              <a:rPr lang="en-US" sz="1200" b="1" noProof="1">
                <a:solidFill>
                  <a:srgbClr val="FFFFFF"/>
                </a:solidFill>
                <a:latin typeface="Lucida Console" pitchFamily="49" charset="0"/>
              </a:rPr>
              <a:t>();</a:t>
            </a:r>
          </a:p>
          <a:p>
            <a:pPr eaLnBrk="0" fontAlgn="ctr" hangingPunct="0">
              <a:spcBef>
                <a:spcPct val="10000"/>
              </a:spcBef>
              <a:buSzPct val="180000"/>
              <a:defRPr/>
            </a:pPr>
            <a:endParaRPr lang="en-US" sz="1200" b="1" noProof="1" smtClean="0">
              <a:solidFill>
                <a:srgbClr val="73B900"/>
              </a:solidFill>
              <a:latin typeface="Lucida Console" pitchFamily="49" charset="0"/>
            </a:endParaRPr>
          </a:p>
          <a:p>
            <a:pPr eaLnBrk="0" fontAlgn="ctr" hangingPunct="0">
              <a:spcBef>
                <a:spcPct val="10000"/>
              </a:spcBef>
              <a:buSzPct val="180000"/>
            </a:pPr>
            <a:r>
              <a:rPr lang="en-US" sz="1200" b="1" noProof="1" smtClean="0">
                <a:solidFill>
                  <a:srgbClr val="73B900"/>
                </a:solidFill>
                <a:latin typeface="Lucida Console" pitchFamily="49" charset="0"/>
              </a:rPr>
              <a:t>#pragma acc data copyin(x[0:N]) copy(y[0:N])</a:t>
            </a:r>
          </a:p>
          <a:p>
            <a:pPr eaLnBrk="0" fontAlgn="ctr" hangingPunct="0">
              <a:spcBef>
                <a:spcPct val="10000"/>
              </a:spcBef>
              <a:buSzPct val="180000"/>
            </a:pPr>
            <a:r>
              <a:rPr lang="en-US" sz="1200" b="1" noProof="1" smtClean="0">
                <a:solidFill>
                  <a:srgbClr val="73B900"/>
                </a:solidFill>
                <a:latin typeface="Lucida Console" pitchFamily="49" charset="0"/>
              </a:rPr>
              <a:t>{</a:t>
            </a:r>
          </a:p>
          <a:p>
            <a:pPr eaLnBrk="0" fontAlgn="ctr" hangingPunct="0">
              <a:spcBef>
                <a:spcPct val="10000"/>
              </a:spcBef>
              <a:buSzPct val="180000"/>
            </a:pPr>
            <a:r>
              <a:rPr lang="en-US" sz="1200" b="1" noProof="1" smtClean="0">
                <a:solidFill>
                  <a:srgbClr val="73B900"/>
                </a:solidFill>
                <a:latin typeface="Lucida Console" pitchFamily="49" charset="0"/>
              </a:rPr>
              <a:t>  #pragma acc host_data use_device(x,y)</a:t>
            </a:r>
          </a:p>
          <a:p>
            <a:pPr eaLnBrk="0" fontAlgn="ctr" hangingPunct="0">
              <a:spcBef>
                <a:spcPct val="10000"/>
              </a:spcBef>
              <a:buSzPct val="180000"/>
            </a:pPr>
            <a:r>
              <a:rPr lang="en-US" sz="1200" b="1" noProof="1" smtClean="0">
                <a:solidFill>
                  <a:srgbClr val="73B900"/>
                </a:solidFill>
                <a:latin typeface="Lucida Console" pitchFamily="49" charset="0"/>
              </a:rPr>
              <a:t>  {</a:t>
            </a:r>
            <a:endParaRPr lang="en-US" sz="1200" b="1" noProof="1">
              <a:solidFill>
                <a:srgbClr val="73B900"/>
              </a:solidFill>
              <a:latin typeface="Lucida Console" pitchFamily="49" charset="0"/>
            </a:endParaRPr>
          </a:p>
          <a:p>
            <a:pPr eaLnBrk="0" fontAlgn="ctr" hangingPunct="0">
              <a:spcBef>
                <a:spcPct val="10000"/>
              </a:spcBef>
              <a:buSzPct val="180000"/>
            </a:pPr>
            <a:r>
              <a:rPr lang="en-US" sz="1200" b="1" noProof="1" smtClean="0">
                <a:solidFill>
                  <a:srgbClr val="76B900"/>
                </a:solidFill>
                <a:latin typeface="Lucida Console" pitchFamily="49" charset="0"/>
              </a:rPr>
              <a:t>    // </a:t>
            </a:r>
            <a:r>
              <a:rPr lang="en-US" sz="1200" b="1" noProof="1">
                <a:solidFill>
                  <a:srgbClr val="76B900"/>
                </a:solidFill>
                <a:latin typeface="Lucida Console" pitchFamily="49" charset="0"/>
              </a:rPr>
              <a:t>Perform SAXPY on 1M elements</a:t>
            </a:r>
          </a:p>
          <a:p>
            <a:pPr eaLnBrk="0" hangingPunct="0">
              <a:buSzPct val="180000"/>
            </a:pPr>
            <a:r>
              <a:rPr lang="en-US" sz="1200" b="1" noProof="1" smtClean="0">
                <a:solidFill>
                  <a:srgbClr val="73B900"/>
                </a:solidFill>
                <a:latin typeface="Lucida Console" pitchFamily="49" charset="0"/>
              </a:rPr>
              <a:t>    cublasSaxpy</a:t>
            </a:r>
            <a:r>
              <a:rPr lang="en-US" sz="1200" b="1" noProof="1" smtClean="0">
                <a:solidFill>
                  <a:srgbClr val="FFFFFF"/>
                </a:solidFill>
                <a:latin typeface="Lucida Console" pitchFamily="49" charset="0"/>
              </a:rPr>
              <a:t>(N</a:t>
            </a:r>
            <a:r>
              <a:rPr lang="en-US" sz="1200" b="1" noProof="1">
                <a:solidFill>
                  <a:srgbClr val="FFFFFF"/>
                </a:solidFill>
                <a:latin typeface="Lucida Console" pitchFamily="49" charset="0"/>
              </a:rPr>
              <a:t>, 2.0, d_x, 1, d_y, 1);</a:t>
            </a:r>
          </a:p>
          <a:p>
            <a:pPr eaLnBrk="0" fontAlgn="ctr" hangingPunct="0">
              <a:spcBef>
                <a:spcPct val="10000"/>
              </a:spcBef>
              <a:buSzPct val="180000"/>
            </a:pPr>
            <a:r>
              <a:rPr lang="en-US" sz="1200" b="1" noProof="1" smtClean="0">
                <a:solidFill>
                  <a:srgbClr val="73B900"/>
                </a:solidFill>
                <a:latin typeface="Lucida Console" pitchFamily="49" charset="0"/>
              </a:rPr>
              <a:t>  }</a:t>
            </a:r>
          </a:p>
          <a:p>
            <a:pPr eaLnBrk="0" fontAlgn="ctr" hangingPunct="0">
              <a:spcBef>
                <a:spcPct val="10000"/>
              </a:spcBef>
              <a:buSzPct val="180000"/>
            </a:pPr>
            <a:r>
              <a:rPr lang="en-US" sz="1200" b="1" noProof="1">
                <a:solidFill>
                  <a:srgbClr val="73B900"/>
                </a:solidFill>
                <a:latin typeface="Lucida Console" pitchFamily="49" charset="0"/>
              </a:rPr>
              <a:t>}</a:t>
            </a:r>
            <a:endParaRPr lang="en-US" sz="1200" b="1" noProof="1">
              <a:solidFill>
                <a:srgbClr val="FFFFFF"/>
              </a:solidFill>
              <a:latin typeface="Lucida Console" pitchFamily="49" charset="0"/>
            </a:endParaRPr>
          </a:p>
          <a:p>
            <a:pPr eaLnBrk="0" fontAlgn="ctr" hangingPunct="0">
              <a:spcBef>
                <a:spcPct val="10000"/>
              </a:spcBef>
              <a:buSzPct val="180000"/>
            </a:pPr>
            <a:endParaRPr lang="en-US" sz="1200" b="1" noProof="1">
              <a:solidFill>
                <a:srgbClr val="73B900"/>
              </a:solidFill>
              <a:latin typeface="Lucida Console" pitchFamily="49" charset="0"/>
            </a:endParaRPr>
          </a:p>
          <a:p>
            <a:pPr eaLnBrk="0" fontAlgn="ctr" hangingPunct="0">
              <a:spcBef>
                <a:spcPct val="10000"/>
              </a:spcBef>
              <a:buSzPct val="180000"/>
            </a:pPr>
            <a:r>
              <a:rPr lang="en-US" sz="1200" b="1" noProof="1">
                <a:solidFill>
                  <a:srgbClr val="73B900"/>
                </a:solidFill>
                <a:latin typeface="Lucida Console" pitchFamily="49" charset="0"/>
              </a:rPr>
              <a:t>cublasShutdown</a:t>
            </a:r>
            <a:r>
              <a:rPr lang="en-US" sz="1200" b="1" noProof="1">
                <a:solidFill>
                  <a:srgbClr val="FFFFFF"/>
                </a:solidFill>
                <a:latin typeface="Lucida Console" pitchFamily="49" charset="0"/>
              </a:rPr>
              <a:t>();</a:t>
            </a:r>
          </a:p>
          <a:p>
            <a:pPr eaLnBrk="0" fontAlgn="ctr" hangingPunct="0">
              <a:spcBef>
                <a:spcPct val="10000"/>
              </a:spcBef>
              <a:buSzPct val="180000"/>
            </a:pPr>
            <a:endParaRPr lang="en-US" sz="1200" b="1" noProof="1">
              <a:solidFill>
                <a:srgbClr val="FFFFFF"/>
              </a:solidFill>
              <a:latin typeface="Lucida Console" pitchFamily="49" charset="0"/>
            </a:endParaRPr>
          </a:p>
          <a:p>
            <a:pPr eaLnBrk="0" fontAlgn="ctr" hangingPunct="0">
              <a:spcBef>
                <a:spcPct val="10000"/>
              </a:spcBef>
              <a:buSzPct val="180000"/>
            </a:pPr>
            <a:endParaRPr lang="en-US" sz="1200" b="1" noProof="1">
              <a:solidFill>
                <a:srgbClr val="FFFFFF"/>
              </a:solidFill>
              <a:latin typeface="Lucida Console" pitchFamily="49" charset="0"/>
            </a:endParaRPr>
          </a:p>
        </p:txBody>
      </p:sp>
      <p:sp>
        <p:nvSpPr>
          <p:cNvPr id="30722" name="Rectangle 2"/>
          <p:cNvSpPr>
            <a:spLocks noGrp="1" noChangeArrowheads="1"/>
          </p:cNvSpPr>
          <p:nvPr>
            <p:ph type="title"/>
          </p:nvPr>
        </p:nvSpPr>
        <p:spPr/>
        <p:txBody>
          <a:bodyPr>
            <a:normAutofit/>
          </a:bodyPr>
          <a:lstStyle/>
          <a:p>
            <a:pPr algn="ctr" eaLnBrk="1" hangingPunct="1"/>
            <a:r>
              <a:rPr lang="en-US" dirty="0"/>
              <a:t>CUBLAS </a:t>
            </a:r>
            <a:r>
              <a:rPr lang="en-US" dirty="0" smtClean="0"/>
              <a:t>Library &amp; OpenACC</a:t>
            </a:r>
            <a:endParaRPr lang="en-US" dirty="0"/>
          </a:p>
        </p:txBody>
      </p:sp>
      <p:sp>
        <p:nvSpPr>
          <p:cNvPr id="30728" name="TextBox 5"/>
          <p:cNvSpPr txBox="1">
            <a:spLocks noChangeArrowheads="1"/>
          </p:cNvSpPr>
          <p:nvPr/>
        </p:nvSpPr>
        <p:spPr bwMode="auto">
          <a:xfrm>
            <a:off x="4659787" y="1006498"/>
            <a:ext cx="3505200" cy="692493"/>
          </a:xfrm>
          <a:prstGeom prst="rect">
            <a:avLst/>
          </a:prstGeom>
          <a:noFill/>
          <a:ln w="9525">
            <a:noFill/>
            <a:miter lim="800000"/>
            <a:headEnd/>
            <a:tailEnd/>
          </a:ln>
        </p:spPr>
        <p:txBody>
          <a:bodyPr wrap="square" lIns="76197" tIns="38098" rIns="76197" bIns="38098">
            <a:spAutoFit/>
          </a:bodyPr>
          <a:lstStyle/>
          <a:p>
            <a:r>
              <a:rPr lang="en-US" sz="2000" b="1" i="1" dirty="0" smtClean="0">
                <a:solidFill>
                  <a:srgbClr val="FFFFFF"/>
                </a:solidFill>
              </a:rPr>
              <a:t>OpenACC Main Calling CUBLAS</a:t>
            </a:r>
            <a:endParaRPr lang="en-US" sz="2000" b="1" i="1" dirty="0">
              <a:solidFill>
                <a:srgbClr val="FFFFFF"/>
              </a:solidFill>
            </a:endParaRPr>
          </a:p>
        </p:txBody>
      </p:sp>
      <p:sp>
        <p:nvSpPr>
          <p:cNvPr id="3" name="TextBox 2"/>
          <p:cNvSpPr txBox="1"/>
          <p:nvPr/>
        </p:nvSpPr>
        <p:spPr>
          <a:xfrm>
            <a:off x="304800" y="1622971"/>
            <a:ext cx="3505200" cy="3139321"/>
          </a:xfrm>
          <a:prstGeom prst="rect">
            <a:avLst/>
          </a:prstGeom>
          <a:noFill/>
        </p:spPr>
        <p:txBody>
          <a:bodyPr wrap="square" rtlCol="0">
            <a:spAutoFit/>
          </a:bodyPr>
          <a:lstStyle/>
          <a:p>
            <a:r>
              <a:rPr lang="en-US" dirty="0" smtClean="0">
                <a:solidFill>
                  <a:srgbClr val="FFFFFF"/>
                </a:solidFill>
              </a:rPr>
              <a:t>OpenACC can interface with existing GPU-optimized libraries (from C/C++ or Fortran).</a:t>
            </a:r>
          </a:p>
          <a:p>
            <a:endParaRPr lang="en-US" dirty="0">
              <a:solidFill>
                <a:srgbClr val="FFFFFF"/>
              </a:solidFill>
            </a:endParaRPr>
          </a:p>
          <a:p>
            <a:r>
              <a:rPr lang="en-US" dirty="0" smtClean="0">
                <a:solidFill>
                  <a:srgbClr val="FFFFFF"/>
                </a:solidFill>
              </a:rPr>
              <a:t>This includes…</a:t>
            </a:r>
          </a:p>
          <a:p>
            <a:pPr marL="285750" indent="-285750">
              <a:buFont typeface="Arial" charset="0"/>
              <a:buChar char="•"/>
            </a:pPr>
            <a:r>
              <a:rPr lang="en-US" dirty="0" smtClean="0">
                <a:solidFill>
                  <a:srgbClr val="FFFFFF"/>
                </a:solidFill>
              </a:rPr>
              <a:t>CUBLAS</a:t>
            </a:r>
          </a:p>
          <a:p>
            <a:pPr marL="285750" indent="-285750">
              <a:buFont typeface="Arial" charset="0"/>
              <a:buChar char="•"/>
            </a:pPr>
            <a:r>
              <a:rPr lang="en-US" dirty="0" err="1" smtClean="0">
                <a:solidFill>
                  <a:srgbClr val="FFFFFF"/>
                </a:solidFill>
              </a:rPr>
              <a:t>Libsci_acc</a:t>
            </a:r>
            <a:endParaRPr lang="en-US" dirty="0" smtClean="0">
              <a:solidFill>
                <a:srgbClr val="FFFFFF"/>
              </a:solidFill>
            </a:endParaRPr>
          </a:p>
          <a:p>
            <a:pPr marL="285750" indent="-285750">
              <a:buFont typeface="Arial" charset="0"/>
              <a:buChar char="•"/>
            </a:pPr>
            <a:r>
              <a:rPr lang="en-US" dirty="0" smtClean="0">
                <a:solidFill>
                  <a:srgbClr val="FFFFFF"/>
                </a:solidFill>
              </a:rPr>
              <a:t>CUFFT</a:t>
            </a:r>
          </a:p>
          <a:p>
            <a:pPr marL="285750" indent="-285750">
              <a:buFont typeface="Arial" charset="0"/>
              <a:buChar char="•"/>
            </a:pPr>
            <a:r>
              <a:rPr lang="en-US" dirty="0" smtClean="0">
                <a:solidFill>
                  <a:srgbClr val="FFFFFF"/>
                </a:solidFill>
              </a:rPr>
              <a:t>MAGMA</a:t>
            </a:r>
          </a:p>
          <a:p>
            <a:pPr marL="285750" indent="-285750">
              <a:buFont typeface="Arial" charset="0"/>
              <a:buChar char="•"/>
            </a:pPr>
            <a:r>
              <a:rPr lang="en-US" dirty="0" smtClean="0">
                <a:solidFill>
                  <a:srgbClr val="FFFFFF"/>
                </a:solidFill>
              </a:rPr>
              <a:t>CULA</a:t>
            </a:r>
          </a:p>
          <a:p>
            <a:pPr marL="285750" indent="-285750">
              <a:buFont typeface="Arial" charset="0"/>
              <a:buChar char="•"/>
            </a:pPr>
            <a:r>
              <a:rPr lang="en-US" dirty="0" smtClean="0">
                <a:solidFill>
                  <a:srgbClr val="FFFFFF"/>
                </a:solidFill>
              </a:rPr>
              <a:t>…</a:t>
            </a:r>
            <a:endParaRPr lang="en-US" dirty="0">
              <a:solidFill>
                <a:srgbClr val="FFFFFF"/>
              </a:solidFill>
            </a:endParaRPr>
          </a:p>
        </p:txBody>
      </p:sp>
    </p:spTree>
    <p:extLst>
      <p:ext uri="{BB962C8B-B14F-4D97-AF65-F5344CB8AC3E}">
        <p14:creationId xmlns:p14="http://schemas.microsoft.com/office/powerpoint/2010/main" val="129583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72310" y="1533179"/>
            <a:ext cx="8033783" cy="5020783"/>
            <a:chOff x="666132" y="231849"/>
            <a:chExt cx="9640539" cy="4518705"/>
          </a:xfrm>
        </p:grpSpPr>
        <p:sp>
          <p:nvSpPr>
            <p:cNvPr id="88" name="Rounded Rectangle 87"/>
            <p:cNvSpPr/>
            <p:nvPr/>
          </p:nvSpPr>
          <p:spPr>
            <a:xfrm>
              <a:off x="666132" y="231849"/>
              <a:ext cx="2334964" cy="1404452"/>
            </a:xfrm>
            <a:prstGeom prst="roundRect">
              <a:avLst>
                <a:gd name="adj" fmla="val 7396"/>
              </a:avLst>
            </a:prstGeom>
            <a:solidFill>
              <a:schemeClr val="tx1"/>
            </a:solidFill>
            <a:ln w="12700">
              <a:gradFill>
                <a:gsLst>
                  <a:gs pos="0">
                    <a:schemeClr val="bg2"/>
                  </a:gs>
                  <a:gs pos="100000">
                    <a:schemeClr val="bg2">
                      <a:lumMod val="50000"/>
                      <a:alpha val="0"/>
                    </a:schemeClr>
                  </a:gs>
                </a:gsLst>
                <a:lin ang="5400000" scaled="0"/>
              </a:gradFill>
            </a:ln>
            <a:effectLst>
              <a:glow rad="203200">
                <a:schemeClr val="tx2">
                  <a:lumMod val="60000"/>
                  <a:lumOff val="40000"/>
                  <a:alpha val="60000"/>
                </a:schemeClr>
              </a:glow>
              <a:outerShdw blurRad="76200" dist="38100" dir="2700000" sx="101000" sy="101000" algn="tl"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00" tIns="45642" rIns="91300" bIns="45642" rtlCol="0" anchor="ctr"/>
            <a:lstStyle/>
            <a:p>
              <a:pPr algn="ctr"/>
              <a:endParaRPr lang="en-US">
                <a:solidFill>
                  <a:srgbClr val="FFFFFF"/>
                </a:solidFill>
              </a:endParaRPr>
            </a:p>
          </p:txBody>
        </p:sp>
        <p:sp>
          <p:nvSpPr>
            <p:cNvPr id="90" name="Rounded Rectangle 89"/>
            <p:cNvSpPr/>
            <p:nvPr/>
          </p:nvSpPr>
          <p:spPr>
            <a:xfrm>
              <a:off x="5536517" y="231849"/>
              <a:ext cx="2334964" cy="1404452"/>
            </a:xfrm>
            <a:prstGeom prst="roundRect">
              <a:avLst>
                <a:gd name="adj" fmla="val 7396"/>
              </a:avLst>
            </a:prstGeom>
            <a:solidFill>
              <a:schemeClr val="tx1"/>
            </a:solidFill>
            <a:ln w="12700">
              <a:gradFill>
                <a:gsLst>
                  <a:gs pos="0">
                    <a:schemeClr val="bg2"/>
                  </a:gs>
                  <a:gs pos="100000">
                    <a:schemeClr val="bg2">
                      <a:lumMod val="50000"/>
                      <a:alpha val="0"/>
                    </a:schemeClr>
                  </a:gs>
                </a:gsLst>
                <a:lin ang="5400000" scaled="0"/>
              </a:gradFill>
            </a:ln>
            <a:effectLst>
              <a:glow rad="203200">
                <a:schemeClr val="tx2">
                  <a:lumMod val="60000"/>
                  <a:lumOff val="40000"/>
                  <a:alpha val="60000"/>
                </a:schemeClr>
              </a:glow>
              <a:outerShdw blurRad="76200" dist="38100" dir="2700000" sx="101000" sy="101000" algn="tl"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00" tIns="45642" rIns="91300" bIns="45642" rtlCol="0" anchor="ctr"/>
            <a:lstStyle/>
            <a:p>
              <a:pPr algn="ctr"/>
              <a:endParaRPr lang="en-US">
                <a:solidFill>
                  <a:srgbClr val="FFFFFF"/>
                </a:solidFill>
              </a:endParaRPr>
            </a:p>
          </p:txBody>
        </p:sp>
        <p:sp>
          <p:nvSpPr>
            <p:cNvPr id="91" name="Rounded Rectangle 90"/>
            <p:cNvSpPr/>
            <p:nvPr/>
          </p:nvSpPr>
          <p:spPr>
            <a:xfrm>
              <a:off x="7971707" y="231849"/>
              <a:ext cx="2334964" cy="1404452"/>
            </a:xfrm>
            <a:prstGeom prst="roundRect">
              <a:avLst>
                <a:gd name="adj" fmla="val 7396"/>
              </a:avLst>
            </a:prstGeom>
            <a:solidFill>
              <a:schemeClr val="tx1"/>
            </a:solidFill>
            <a:ln w="12700">
              <a:gradFill>
                <a:gsLst>
                  <a:gs pos="0">
                    <a:schemeClr val="bg2"/>
                  </a:gs>
                  <a:gs pos="100000">
                    <a:schemeClr val="bg2">
                      <a:lumMod val="50000"/>
                      <a:alpha val="0"/>
                    </a:schemeClr>
                  </a:gs>
                </a:gsLst>
                <a:lin ang="5400000" scaled="0"/>
              </a:gradFill>
            </a:ln>
            <a:effectLst>
              <a:glow rad="203200">
                <a:schemeClr val="tx2">
                  <a:lumMod val="60000"/>
                  <a:lumOff val="40000"/>
                  <a:alpha val="60000"/>
                </a:schemeClr>
              </a:glow>
              <a:outerShdw blurRad="76200" dist="38100" dir="2700000" sx="101000" sy="101000" algn="tl"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00" tIns="45642" rIns="91300" bIns="45642" rtlCol="0" anchor="ctr"/>
            <a:lstStyle/>
            <a:p>
              <a:pPr algn="ctr"/>
              <a:endParaRPr lang="en-US">
                <a:solidFill>
                  <a:srgbClr val="FFFFFF"/>
                </a:solidFill>
              </a:endParaRPr>
            </a:p>
          </p:txBody>
        </p:sp>
        <p:sp>
          <p:nvSpPr>
            <p:cNvPr id="92" name="Rounded Rectangle 91"/>
            <p:cNvSpPr/>
            <p:nvPr/>
          </p:nvSpPr>
          <p:spPr>
            <a:xfrm>
              <a:off x="666132" y="1743015"/>
              <a:ext cx="2334964" cy="1404452"/>
            </a:xfrm>
            <a:prstGeom prst="roundRect">
              <a:avLst>
                <a:gd name="adj" fmla="val 7396"/>
              </a:avLst>
            </a:prstGeom>
            <a:solidFill>
              <a:schemeClr val="tx1"/>
            </a:solidFill>
            <a:ln w="12700">
              <a:gradFill>
                <a:gsLst>
                  <a:gs pos="0">
                    <a:schemeClr val="bg2"/>
                  </a:gs>
                  <a:gs pos="100000">
                    <a:schemeClr val="bg2">
                      <a:lumMod val="50000"/>
                      <a:alpha val="0"/>
                    </a:schemeClr>
                  </a:gs>
                </a:gsLst>
                <a:lin ang="5400000" scaled="0"/>
              </a:gradFill>
            </a:ln>
            <a:effectLst>
              <a:outerShdw blurRad="76200" dist="38100" dir="2700000" sx="101000" sy="101000" algn="tl"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00" tIns="45642" rIns="91300" bIns="45642" rtlCol="0" anchor="ctr"/>
            <a:lstStyle/>
            <a:p>
              <a:pPr algn="ctr"/>
              <a:endParaRPr lang="en-US">
                <a:solidFill>
                  <a:srgbClr val="FFFFFF"/>
                </a:solidFill>
              </a:endParaRPr>
            </a:p>
          </p:txBody>
        </p:sp>
        <p:sp>
          <p:nvSpPr>
            <p:cNvPr id="93" name="Rounded Rectangle 92"/>
            <p:cNvSpPr/>
            <p:nvPr/>
          </p:nvSpPr>
          <p:spPr>
            <a:xfrm>
              <a:off x="3101327" y="1743015"/>
              <a:ext cx="2334964" cy="1404452"/>
            </a:xfrm>
            <a:prstGeom prst="roundRect">
              <a:avLst>
                <a:gd name="adj" fmla="val 7396"/>
              </a:avLst>
            </a:prstGeom>
            <a:solidFill>
              <a:schemeClr val="tx1"/>
            </a:solidFill>
            <a:ln w="12700">
              <a:gradFill>
                <a:gsLst>
                  <a:gs pos="0">
                    <a:schemeClr val="bg2"/>
                  </a:gs>
                  <a:gs pos="100000">
                    <a:schemeClr val="bg2">
                      <a:lumMod val="50000"/>
                      <a:alpha val="0"/>
                    </a:schemeClr>
                  </a:gs>
                </a:gsLst>
                <a:lin ang="5400000" scaled="0"/>
              </a:gradFill>
            </a:ln>
            <a:effectLst>
              <a:outerShdw blurRad="76200" dist="38100" dir="2700000" sx="101000" sy="101000" algn="tl"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00" tIns="45642" rIns="91300" bIns="45642" rtlCol="0" anchor="ctr"/>
            <a:lstStyle/>
            <a:p>
              <a:pPr algn="ctr"/>
              <a:endParaRPr lang="en-US">
                <a:solidFill>
                  <a:srgbClr val="FFFFFF"/>
                </a:solidFill>
              </a:endParaRPr>
            </a:p>
          </p:txBody>
        </p:sp>
        <p:sp>
          <p:nvSpPr>
            <p:cNvPr id="94" name="Rounded Rectangle 93"/>
            <p:cNvSpPr/>
            <p:nvPr/>
          </p:nvSpPr>
          <p:spPr>
            <a:xfrm>
              <a:off x="5536517" y="1743015"/>
              <a:ext cx="2334964" cy="1404452"/>
            </a:xfrm>
            <a:prstGeom prst="roundRect">
              <a:avLst>
                <a:gd name="adj" fmla="val 7396"/>
              </a:avLst>
            </a:prstGeom>
            <a:solidFill>
              <a:schemeClr val="tx1"/>
            </a:solidFill>
            <a:ln w="12700">
              <a:gradFill>
                <a:gsLst>
                  <a:gs pos="0">
                    <a:schemeClr val="bg2"/>
                  </a:gs>
                  <a:gs pos="100000">
                    <a:schemeClr val="bg2">
                      <a:lumMod val="50000"/>
                      <a:alpha val="0"/>
                    </a:schemeClr>
                  </a:gs>
                </a:gsLst>
                <a:lin ang="5400000" scaled="0"/>
              </a:gradFill>
            </a:ln>
            <a:effectLst>
              <a:outerShdw blurRad="76200" dist="38100" dir="2700000" sx="101000" sy="101000" algn="tl"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00" tIns="45642" rIns="91300" bIns="45642" rtlCol="0" anchor="ctr"/>
            <a:lstStyle/>
            <a:p>
              <a:pPr algn="ctr"/>
              <a:endParaRPr lang="en-US">
                <a:solidFill>
                  <a:srgbClr val="FFFFFF"/>
                </a:solidFill>
              </a:endParaRPr>
            </a:p>
          </p:txBody>
        </p:sp>
        <p:sp>
          <p:nvSpPr>
            <p:cNvPr id="95" name="Rounded Rectangle 94"/>
            <p:cNvSpPr/>
            <p:nvPr/>
          </p:nvSpPr>
          <p:spPr>
            <a:xfrm>
              <a:off x="7971707" y="1743015"/>
              <a:ext cx="2334964" cy="1404452"/>
            </a:xfrm>
            <a:prstGeom prst="roundRect">
              <a:avLst>
                <a:gd name="adj" fmla="val 7396"/>
              </a:avLst>
            </a:prstGeom>
            <a:solidFill>
              <a:schemeClr val="tx1"/>
            </a:solidFill>
            <a:ln w="12700">
              <a:gradFill>
                <a:gsLst>
                  <a:gs pos="0">
                    <a:schemeClr val="bg2"/>
                  </a:gs>
                  <a:gs pos="100000">
                    <a:schemeClr val="bg2">
                      <a:lumMod val="50000"/>
                      <a:alpha val="0"/>
                    </a:schemeClr>
                  </a:gs>
                </a:gsLst>
                <a:lin ang="5400000" scaled="0"/>
              </a:gradFill>
            </a:ln>
            <a:effectLst>
              <a:glow rad="203200">
                <a:schemeClr val="tx2">
                  <a:lumMod val="60000"/>
                  <a:lumOff val="40000"/>
                  <a:alpha val="60000"/>
                </a:schemeClr>
              </a:glow>
              <a:outerShdw blurRad="76200" dist="38100" dir="2700000" sx="101000" sy="101000" algn="tl"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00" tIns="45642" rIns="91300" bIns="45642" rtlCol="0" anchor="ctr"/>
            <a:lstStyle/>
            <a:p>
              <a:pPr algn="ctr"/>
              <a:endParaRPr lang="en-US">
                <a:solidFill>
                  <a:srgbClr val="FFFFFF"/>
                </a:solidFill>
              </a:endParaRPr>
            </a:p>
          </p:txBody>
        </p:sp>
        <p:sp>
          <p:nvSpPr>
            <p:cNvPr id="96" name="Rounded Rectangle 95"/>
            <p:cNvSpPr/>
            <p:nvPr/>
          </p:nvSpPr>
          <p:spPr>
            <a:xfrm>
              <a:off x="666132" y="3263805"/>
              <a:ext cx="2334964" cy="1404452"/>
            </a:xfrm>
            <a:prstGeom prst="roundRect">
              <a:avLst>
                <a:gd name="adj" fmla="val 7396"/>
              </a:avLst>
            </a:prstGeom>
            <a:solidFill>
              <a:schemeClr val="tx1"/>
            </a:solidFill>
            <a:ln w="12700">
              <a:gradFill>
                <a:gsLst>
                  <a:gs pos="0">
                    <a:schemeClr val="bg2"/>
                  </a:gs>
                  <a:gs pos="100000">
                    <a:schemeClr val="bg2">
                      <a:lumMod val="50000"/>
                      <a:alpha val="0"/>
                    </a:schemeClr>
                  </a:gs>
                </a:gsLst>
                <a:lin ang="5400000" scaled="0"/>
              </a:gradFill>
            </a:ln>
            <a:effectLst>
              <a:outerShdw blurRad="76200" dist="38100" dir="2700000" sx="101000" sy="101000" algn="tl"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00" tIns="45642" rIns="91300" bIns="45642" rtlCol="0" anchor="ctr"/>
            <a:lstStyle/>
            <a:p>
              <a:pPr algn="ctr"/>
              <a:endParaRPr lang="en-US">
                <a:solidFill>
                  <a:srgbClr val="FFFFFF"/>
                </a:solidFill>
              </a:endParaRPr>
            </a:p>
          </p:txBody>
        </p:sp>
        <p:sp>
          <p:nvSpPr>
            <p:cNvPr id="99" name="Rounded Rectangle 98"/>
            <p:cNvSpPr/>
            <p:nvPr/>
          </p:nvSpPr>
          <p:spPr>
            <a:xfrm>
              <a:off x="7971707" y="3263805"/>
              <a:ext cx="2334964" cy="1404452"/>
            </a:xfrm>
            <a:prstGeom prst="roundRect">
              <a:avLst>
                <a:gd name="adj" fmla="val 7396"/>
              </a:avLst>
            </a:prstGeom>
            <a:solidFill>
              <a:schemeClr val="tx1"/>
            </a:solidFill>
            <a:ln w="12700">
              <a:gradFill>
                <a:gsLst>
                  <a:gs pos="0">
                    <a:schemeClr val="bg2"/>
                  </a:gs>
                  <a:gs pos="100000">
                    <a:schemeClr val="bg2">
                      <a:lumMod val="50000"/>
                      <a:alpha val="0"/>
                    </a:schemeClr>
                  </a:gs>
                </a:gsLst>
                <a:lin ang="5400000" scaled="0"/>
              </a:gradFill>
            </a:ln>
            <a:effectLst>
              <a:glow rad="203200">
                <a:schemeClr val="tx2">
                  <a:lumMod val="60000"/>
                  <a:lumOff val="40000"/>
                  <a:alpha val="60000"/>
                </a:schemeClr>
              </a:glow>
              <a:outerShdw blurRad="76200" dist="38100" dir="2700000" sx="101000" sy="101000" algn="tl"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00" tIns="45642" rIns="91300" bIns="45642" rtlCol="0" anchor="ctr"/>
            <a:lstStyle/>
            <a:p>
              <a:pPr algn="ctr"/>
              <a:endParaRPr lang="en-US">
                <a:solidFill>
                  <a:srgbClr val="FFFFFF"/>
                </a:solidFill>
              </a:endParaRPr>
            </a:p>
          </p:txBody>
        </p:sp>
        <p:sp>
          <p:nvSpPr>
            <p:cNvPr id="100" name="Rectangle 99"/>
            <p:cNvSpPr/>
            <p:nvPr/>
          </p:nvSpPr>
          <p:spPr>
            <a:xfrm>
              <a:off x="913164" y="1336515"/>
              <a:ext cx="1840898" cy="282398"/>
            </a:xfrm>
            <a:prstGeom prst="rect">
              <a:avLst/>
            </a:prstGeom>
            <a:noFill/>
            <a:ln>
              <a:noFill/>
            </a:ln>
          </p:spPr>
          <p:txBody>
            <a:bodyPr wrap="square" lIns="91300" tIns="45642" rIns="91300" bIns="45642" anchor="ctr">
              <a:spAutoFit/>
            </a:bodyPr>
            <a:lstStyle/>
            <a:p>
              <a:pPr algn="ctr" defTabSz="912996">
                <a:lnSpc>
                  <a:spcPct val="90000"/>
                </a:lnSpc>
                <a:defRPr/>
              </a:pPr>
              <a:r>
                <a:rPr lang="en-US" sz="1600" kern="0" dirty="0" smtClean="0">
                  <a:solidFill>
                    <a:srgbClr val="000000">
                      <a:lumMod val="75000"/>
                      <a:lumOff val="25000"/>
                    </a:srgbClr>
                  </a:solidFill>
                  <a:latin typeface="Trebuchet MS" pitchFamily="34" charset="0"/>
                </a:rPr>
                <a:t>NVIDIA </a:t>
              </a:r>
              <a:r>
                <a:rPr lang="en-US" sz="1600" kern="0" dirty="0" err="1" smtClean="0">
                  <a:solidFill>
                    <a:srgbClr val="000000">
                      <a:lumMod val="75000"/>
                      <a:lumOff val="25000"/>
                    </a:srgbClr>
                  </a:solidFill>
                  <a:latin typeface="Trebuchet MS" pitchFamily="34" charset="0"/>
                </a:rPr>
                <a:t>cuBLAS</a:t>
              </a:r>
              <a:endParaRPr lang="en-US" sz="1600" kern="0" dirty="0">
                <a:solidFill>
                  <a:srgbClr val="000000">
                    <a:lumMod val="75000"/>
                    <a:lumOff val="25000"/>
                  </a:srgbClr>
                </a:solidFill>
                <a:latin typeface="Trebuchet MS" pitchFamily="34" charset="0"/>
              </a:endParaRPr>
            </a:p>
          </p:txBody>
        </p:sp>
        <p:pic>
          <p:nvPicPr>
            <p:cNvPr id="101" name="Picture 8" descr="http://developer.nvidia.com/sites/default/files/imagecache/250-250/akamai/cuda/images/HPC_SDK_220x125.jpg"/>
            <p:cNvPicPr>
              <a:picLocks noChangeAspect="1" noChangeArrowheads="1"/>
            </p:cNvPicPr>
            <p:nvPr/>
          </p:nvPicPr>
          <p:blipFill>
            <a:blip r:embed="rId3"/>
            <a:stretch>
              <a:fillRect/>
            </a:stretch>
          </p:blipFill>
          <p:spPr bwMode="auto">
            <a:xfrm>
              <a:off x="899962" y="281572"/>
              <a:ext cx="1867302" cy="1060968"/>
            </a:xfrm>
            <a:prstGeom prst="roundRect">
              <a:avLst>
                <a:gd name="adj" fmla="val 8594"/>
              </a:avLst>
            </a:prstGeom>
            <a:solidFill>
              <a:srgbClr val="FFFFFF">
                <a:shade val="85000"/>
              </a:srgbClr>
            </a:solidFill>
            <a:ln>
              <a:noFill/>
            </a:ln>
            <a:effectLst/>
          </p:spPr>
        </p:pic>
        <p:pic>
          <p:nvPicPr>
            <p:cNvPr id="102" name="Picture 6" descr="http://developer.nvidia.com/sites/default/files/akamai/cuda/images/cusparse_image.jpg"/>
            <p:cNvPicPr>
              <a:picLocks noChangeAspect="1" noChangeArrowheads="1"/>
            </p:cNvPicPr>
            <p:nvPr/>
          </p:nvPicPr>
          <p:blipFill rotWithShape="1">
            <a:blip r:embed="rId4"/>
            <a:srcRect l="9120" t="6128" r="4907" b="8829"/>
            <a:stretch/>
          </p:blipFill>
          <p:spPr bwMode="auto">
            <a:xfrm>
              <a:off x="6160323" y="271950"/>
              <a:ext cx="1087346" cy="1075591"/>
            </a:xfrm>
            <a:prstGeom prst="rect">
              <a:avLst/>
            </a:prstGeom>
            <a:noFill/>
            <a:ln>
              <a:noFill/>
            </a:ln>
          </p:spPr>
        </p:pic>
        <p:pic>
          <p:nvPicPr>
            <p:cNvPr id="104" name="Picture 12" descr="http://developer.nvidia.com/sites/default/files/akamai/cuda/images/nppeye.jpg"/>
            <p:cNvPicPr>
              <a:picLocks noChangeAspect="1" noChangeArrowheads="1"/>
            </p:cNvPicPr>
            <p:nvPr/>
          </p:nvPicPr>
          <p:blipFill>
            <a:blip r:embed="rId5"/>
            <a:stretch>
              <a:fillRect/>
            </a:stretch>
          </p:blipFill>
          <p:spPr bwMode="auto">
            <a:xfrm>
              <a:off x="8286945" y="281580"/>
              <a:ext cx="1704482" cy="1056779"/>
            </a:xfrm>
            <a:prstGeom prst="roundRect">
              <a:avLst>
                <a:gd name="adj" fmla="val 8594"/>
              </a:avLst>
            </a:prstGeom>
            <a:solidFill>
              <a:srgbClr val="FFFFFF">
                <a:shade val="85000"/>
              </a:srgbClr>
            </a:solidFill>
            <a:ln>
              <a:noFill/>
            </a:ln>
            <a:effectLst/>
          </p:spPr>
        </p:pic>
        <p:grpSp>
          <p:nvGrpSpPr>
            <p:cNvPr id="4" name="Group 3"/>
            <p:cNvGrpSpPr/>
            <p:nvPr/>
          </p:nvGrpSpPr>
          <p:grpSpPr>
            <a:xfrm>
              <a:off x="3101327" y="231849"/>
              <a:ext cx="2334964" cy="1486784"/>
              <a:chOff x="3101327" y="231849"/>
              <a:chExt cx="2334964" cy="1486784"/>
            </a:xfrm>
          </p:grpSpPr>
          <p:sp>
            <p:nvSpPr>
              <p:cNvPr id="89" name="Rounded Rectangle 88"/>
              <p:cNvSpPr/>
              <p:nvPr/>
            </p:nvSpPr>
            <p:spPr>
              <a:xfrm>
                <a:off x="3101327" y="231849"/>
                <a:ext cx="2334964" cy="1404452"/>
              </a:xfrm>
              <a:prstGeom prst="roundRect">
                <a:avLst>
                  <a:gd name="adj" fmla="val 7396"/>
                </a:avLst>
              </a:prstGeom>
              <a:solidFill>
                <a:schemeClr val="tx1"/>
              </a:solidFill>
              <a:ln w="12700">
                <a:gradFill>
                  <a:gsLst>
                    <a:gs pos="0">
                      <a:schemeClr val="bg2"/>
                    </a:gs>
                    <a:gs pos="100000">
                      <a:schemeClr val="bg2">
                        <a:lumMod val="50000"/>
                        <a:alpha val="0"/>
                      </a:schemeClr>
                    </a:gs>
                  </a:gsLst>
                  <a:lin ang="5400000" scaled="0"/>
                </a:gradFill>
              </a:ln>
              <a:effectLst>
                <a:glow rad="203200">
                  <a:schemeClr val="tx2">
                    <a:lumMod val="60000"/>
                    <a:lumOff val="40000"/>
                    <a:alpha val="60000"/>
                  </a:schemeClr>
                </a:glow>
                <a:outerShdw blurRad="76200" dist="38100" dir="2700000" sx="101000" sy="101000" algn="tl"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00" tIns="45642" rIns="91300" bIns="45642" rtlCol="0" anchor="ctr"/>
              <a:lstStyle/>
              <a:p>
                <a:pPr algn="ctr"/>
                <a:endParaRPr lang="en-US">
                  <a:solidFill>
                    <a:srgbClr val="FFFFFF"/>
                  </a:solidFill>
                </a:endParaRPr>
              </a:p>
            </p:txBody>
          </p:sp>
          <p:pic>
            <p:nvPicPr>
              <p:cNvPr id="103" name="Picture 10" descr="http://developer.nvidia.com/sites/default/files/akamai/cuda/images/cuRandImage.png"/>
              <p:cNvPicPr>
                <a:picLocks noChangeAspect="1" noChangeArrowheads="1"/>
              </p:cNvPicPr>
              <p:nvPr/>
            </p:nvPicPr>
            <p:blipFill>
              <a:blip r:embed="rId6"/>
              <a:stretch>
                <a:fillRect/>
              </a:stretch>
            </p:blipFill>
            <p:spPr bwMode="auto">
              <a:xfrm>
                <a:off x="3397991" y="281575"/>
                <a:ext cx="1741626" cy="1056341"/>
              </a:xfrm>
              <a:prstGeom prst="roundRect">
                <a:avLst>
                  <a:gd name="adj" fmla="val 8594"/>
                </a:avLst>
              </a:prstGeom>
              <a:solidFill>
                <a:srgbClr val="FFFFFF">
                  <a:shade val="85000"/>
                </a:srgbClr>
              </a:solidFill>
              <a:ln>
                <a:noFill/>
              </a:ln>
              <a:effectLst/>
            </p:spPr>
          </p:pic>
          <p:sp>
            <p:nvSpPr>
              <p:cNvPr id="105" name="Rectangle 104"/>
              <p:cNvSpPr/>
              <p:nvPr/>
            </p:nvSpPr>
            <p:spPr>
              <a:xfrm>
                <a:off x="3348355" y="1236796"/>
                <a:ext cx="1840898" cy="481837"/>
              </a:xfrm>
              <a:prstGeom prst="rect">
                <a:avLst/>
              </a:prstGeom>
              <a:noFill/>
              <a:ln>
                <a:noFill/>
              </a:ln>
            </p:spPr>
            <p:txBody>
              <a:bodyPr wrap="square" lIns="91300" tIns="45642" rIns="91300" bIns="45642" anchor="ctr">
                <a:spAutoFit/>
              </a:bodyPr>
              <a:lstStyle/>
              <a:p>
                <a:pPr algn="ctr" defTabSz="912996">
                  <a:lnSpc>
                    <a:spcPct val="90000"/>
                  </a:lnSpc>
                  <a:defRPr/>
                </a:pPr>
                <a:r>
                  <a:rPr lang="en-US" sz="1600" kern="0" dirty="0" smtClean="0">
                    <a:solidFill>
                      <a:srgbClr val="000000">
                        <a:lumMod val="75000"/>
                        <a:lumOff val="25000"/>
                      </a:srgbClr>
                    </a:solidFill>
                    <a:latin typeface="Trebuchet MS" pitchFamily="34" charset="0"/>
                  </a:rPr>
                  <a:t>NVIDIA </a:t>
                </a:r>
                <a:r>
                  <a:rPr lang="en-US" sz="1600" kern="0" dirty="0" err="1" smtClean="0">
                    <a:solidFill>
                      <a:srgbClr val="000000">
                        <a:lumMod val="75000"/>
                        <a:lumOff val="25000"/>
                      </a:srgbClr>
                    </a:solidFill>
                    <a:latin typeface="Trebuchet MS" pitchFamily="34" charset="0"/>
                  </a:rPr>
                  <a:t>cuRAND</a:t>
                </a:r>
                <a:endParaRPr lang="en-US" sz="1600" kern="0" dirty="0">
                  <a:solidFill>
                    <a:srgbClr val="000000">
                      <a:lumMod val="75000"/>
                      <a:lumOff val="25000"/>
                    </a:srgbClr>
                  </a:solidFill>
                  <a:latin typeface="Trebuchet MS" pitchFamily="34" charset="0"/>
                </a:endParaRPr>
              </a:p>
            </p:txBody>
          </p:sp>
        </p:grpSp>
        <p:sp>
          <p:nvSpPr>
            <p:cNvPr id="106" name="Rectangle 105"/>
            <p:cNvSpPr/>
            <p:nvPr/>
          </p:nvSpPr>
          <p:spPr>
            <a:xfrm>
              <a:off x="5783547" y="1236796"/>
              <a:ext cx="1840898" cy="481837"/>
            </a:xfrm>
            <a:prstGeom prst="rect">
              <a:avLst/>
            </a:prstGeom>
            <a:noFill/>
            <a:ln>
              <a:noFill/>
            </a:ln>
          </p:spPr>
          <p:txBody>
            <a:bodyPr wrap="square" lIns="91300" tIns="45642" rIns="91300" bIns="45642" anchor="ctr">
              <a:spAutoFit/>
            </a:bodyPr>
            <a:lstStyle/>
            <a:p>
              <a:pPr algn="ctr" defTabSz="912996">
                <a:lnSpc>
                  <a:spcPct val="90000"/>
                </a:lnSpc>
                <a:defRPr/>
              </a:pPr>
              <a:r>
                <a:rPr lang="en-US" sz="1600" kern="0" dirty="0" smtClean="0">
                  <a:solidFill>
                    <a:srgbClr val="000000">
                      <a:lumMod val="75000"/>
                      <a:lumOff val="25000"/>
                    </a:srgbClr>
                  </a:solidFill>
                  <a:latin typeface="Trebuchet MS" pitchFamily="34" charset="0"/>
                </a:rPr>
                <a:t>NVIDIA </a:t>
              </a:r>
              <a:r>
                <a:rPr lang="en-US" sz="1600" kern="0" dirty="0" err="1" smtClean="0">
                  <a:solidFill>
                    <a:srgbClr val="000000">
                      <a:lumMod val="75000"/>
                      <a:lumOff val="25000"/>
                    </a:srgbClr>
                  </a:solidFill>
                  <a:latin typeface="Trebuchet MS" pitchFamily="34" charset="0"/>
                </a:rPr>
                <a:t>cuSPARSE</a:t>
              </a:r>
              <a:endParaRPr lang="en-US" sz="1600" kern="0" dirty="0">
                <a:solidFill>
                  <a:srgbClr val="000000">
                    <a:lumMod val="75000"/>
                    <a:lumOff val="25000"/>
                  </a:srgbClr>
                </a:solidFill>
                <a:latin typeface="Trebuchet MS" pitchFamily="34" charset="0"/>
              </a:endParaRPr>
            </a:p>
          </p:txBody>
        </p:sp>
        <p:sp>
          <p:nvSpPr>
            <p:cNvPr id="107" name="Rectangle 106"/>
            <p:cNvSpPr/>
            <p:nvPr/>
          </p:nvSpPr>
          <p:spPr>
            <a:xfrm>
              <a:off x="8218737" y="1336515"/>
              <a:ext cx="1840898" cy="282398"/>
            </a:xfrm>
            <a:prstGeom prst="rect">
              <a:avLst/>
            </a:prstGeom>
            <a:noFill/>
            <a:ln>
              <a:noFill/>
            </a:ln>
          </p:spPr>
          <p:txBody>
            <a:bodyPr wrap="square" lIns="91300" tIns="45642" rIns="91300" bIns="45642" anchor="ctr">
              <a:spAutoFit/>
            </a:bodyPr>
            <a:lstStyle/>
            <a:p>
              <a:pPr algn="ctr" defTabSz="912996">
                <a:lnSpc>
                  <a:spcPct val="90000"/>
                </a:lnSpc>
                <a:defRPr/>
              </a:pPr>
              <a:r>
                <a:rPr lang="en-US" sz="1600" kern="0" dirty="0">
                  <a:solidFill>
                    <a:srgbClr val="000000">
                      <a:lumMod val="75000"/>
                      <a:lumOff val="25000"/>
                    </a:srgbClr>
                  </a:solidFill>
                  <a:latin typeface="Trebuchet MS" pitchFamily="34" charset="0"/>
                </a:rPr>
                <a:t>NVIDIA NPP</a:t>
              </a:r>
            </a:p>
          </p:txBody>
        </p:sp>
        <p:pic>
          <p:nvPicPr>
            <p:cNvPr id="108" name="Picture 107" descr="GPU_VSIPL_logo.gif"/>
            <p:cNvPicPr>
              <a:picLocks noChangeAspect="1"/>
            </p:cNvPicPr>
            <p:nvPr/>
          </p:nvPicPr>
          <p:blipFill>
            <a:blip r:embed="rId7" cstate="print"/>
            <a:stretch>
              <a:fillRect/>
            </a:stretch>
          </p:blipFill>
          <p:spPr>
            <a:xfrm>
              <a:off x="741145" y="1975306"/>
              <a:ext cx="2184938" cy="499098"/>
            </a:xfrm>
            <a:prstGeom prst="roundRect">
              <a:avLst>
                <a:gd name="adj" fmla="val 8594"/>
              </a:avLst>
            </a:prstGeom>
            <a:solidFill>
              <a:srgbClr val="FFFFFF">
                <a:shade val="85000"/>
              </a:srgbClr>
            </a:solidFill>
            <a:ln>
              <a:noFill/>
            </a:ln>
            <a:effectLst/>
          </p:spPr>
        </p:pic>
        <p:pic>
          <p:nvPicPr>
            <p:cNvPr id="109" name="Picture 2"/>
            <p:cNvPicPr>
              <a:picLocks noChangeAspect="1" noChangeArrowheads="1"/>
            </p:cNvPicPr>
            <p:nvPr/>
          </p:nvPicPr>
          <p:blipFill>
            <a:blip r:embed="rId8"/>
            <a:stretch>
              <a:fillRect/>
            </a:stretch>
          </p:blipFill>
          <p:spPr bwMode="auto">
            <a:xfrm>
              <a:off x="3152065" y="2018470"/>
              <a:ext cx="2233481" cy="412770"/>
            </a:xfrm>
            <a:prstGeom prst="roundRect">
              <a:avLst>
                <a:gd name="adj" fmla="val 8594"/>
              </a:avLst>
            </a:prstGeom>
            <a:solidFill>
              <a:srgbClr val="FFFFFF">
                <a:shade val="85000"/>
              </a:srgbClr>
            </a:solidFill>
            <a:ln>
              <a:noFill/>
            </a:ln>
            <a:effectLst/>
          </p:spPr>
        </p:pic>
        <p:pic>
          <p:nvPicPr>
            <p:cNvPr id="110" name="Picture 2" descr="http://developer.nvidia.com/sites/default/files/imagecache/250-250/akamai/cuda/images/cuff_ampchart.jpg"/>
            <p:cNvPicPr>
              <a:picLocks noChangeAspect="1" noChangeArrowheads="1"/>
            </p:cNvPicPr>
            <p:nvPr/>
          </p:nvPicPr>
          <p:blipFill>
            <a:blip r:embed="rId9"/>
            <a:stretch>
              <a:fillRect/>
            </a:stretch>
          </p:blipFill>
          <p:spPr bwMode="auto">
            <a:xfrm>
              <a:off x="8390404" y="1803560"/>
              <a:ext cx="1497564" cy="850889"/>
            </a:xfrm>
            <a:prstGeom prst="roundRect">
              <a:avLst>
                <a:gd name="adj" fmla="val 8594"/>
              </a:avLst>
            </a:prstGeom>
            <a:solidFill>
              <a:srgbClr val="FFFFFF">
                <a:shade val="85000"/>
              </a:srgbClr>
            </a:solidFill>
            <a:ln>
              <a:noFill/>
            </a:ln>
            <a:effectLst/>
          </p:spPr>
        </p:pic>
        <p:pic>
          <p:nvPicPr>
            <p:cNvPr id="111" name="Picture 4" descr="http://developer.nvidia.com/sites/default/files/imagecache/250-250/akamai/cuda/images/MAGMA-Logo.jpg"/>
            <p:cNvPicPr>
              <a:picLocks noChangeAspect="1" noChangeArrowheads="1"/>
            </p:cNvPicPr>
            <p:nvPr/>
          </p:nvPicPr>
          <p:blipFill rotWithShape="1">
            <a:blip r:embed="rId10"/>
            <a:srcRect l="2968" r="3330"/>
            <a:stretch/>
          </p:blipFill>
          <p:spPr bwMode="auto">
            <a:xfrm>
              <a:off x="6001355" y="1798798"/>
              <a:ext cx="1405288" cy="852114"/>
            </a:xfrm>
            <a:prstGeom prst="roundRect">
              <a:avLst>
                <a:gd name="adj" fmla="val 8594"/>
              </a:avLst>
            </a:prstGeom>
            <a:solidFill>
              <a:srgbClr val="FFFFFF">
                <a:shade val="85000"/>
              </a:srgbClr>
            </a:solidFill>
            <a:ln>
              <a:noFill/>
            </a:ln>
            <a:effectLst/>
          </p:spPr>
        </p:pic>
        <p:sp>
          <p:nvSpPr>
            <p:cNvPr id="112" name="Rectangle 111"/>
            <p:cNvSpPr/>
            <p:nvPr/>
          </p:nvSpPr>
          <p:spPr>
            <a:xfrm>
              <a:off x="913164" y="2604529"/>
              <a:ext cx="1840898" cy="614795"/>
            </a:xfrm>
            <a:prstGeom prst="rect">
              <a:avLst/>
            </a:prstGeom>
            <a:noFill/>
            <a:ln>
              <a:noFill/>
            </a:ln>
          </p:spPr>
          <p:txBody>
            <a:bodyPr wrap="square" lIns="91300" tIns="45642" rIns="91300" bIns="45642" anchor="ctr">
              <a:spAutoFit/>
            </a:bodyPr>
            <a:lstStyle/>
            <a:p>
              <a:pPr algn="ctr" defTabSz="912996">
                <a:lnSpc>
                  <a:spcPct val="80000"/>
                </a:lnSpc>
                <a:defRPr/>
              </a:pPr>
              <a:r>
                <a:rPr lang="en-US" sz="1600" kern="0" dirty="0">
                  <a:solidFill>
                    <a:srgbClr val="000000">
                      <a:lumMod val="75000"/>
                      <a:lumOff val="25000"/>
                    </a:srgbClr>
                  </a:solidFill>
                  <a:latin typeface="Trebuchet MS" pitchFamily="34" charset="0"/>
                </a:rPr>
                <a:t>Vector Signal</a:t>
              </a:r>
              <a:br>
                <a:rPr lang="en-US" sz="1600" kern="0" dirty="0">
                  <a:solidFill>
                    <a:srgbClr val="000000">
                      <a:lumMod val="75000"/>
                      <a:lumOff val="25000"/>
                    </a:srgbClr>
                  </a:solidFill>
                  <a:latin typeface="Trebuchet MS" pitchFamily="34" charset="0"/>
                </a:rPr>
              </a:br>
              <a:r>
                <a:rPr lang="en-US" sz="1600" kern="0" dirty="0">
                  <a:solidFill>
                    <a:srgbClr val="000000">
                      <a:lumMod val="75000"/>
                      <a:lumOff val="25000"/>
                    </a:srgbClr>
                  </a:solidFill>
                  <a:latin typeface="Trebuchet MS" pitchFamily="34" charset="0"/>
                </a:rPr>
                <a:t>Image Processing</a:t>
              </a:r>
            </a:p>
          </p:txBody>
        </p:sp>
        <p:sp>
          <p:nvSpPr>
            <p:cNvPr id="113" name="Rectangle 112"/>
            <p:cNvSpPr/>
            <p:nvPr/>
          </p:nvSpPr>
          <p:spPr>
            <a:xfrm>
              <a:off x="3348355" y="2604529"/>
              <a:ext cx="1840898" cy="614795"/>
            </a:xfrm>
            <a:prstGeom prst="rect">
              <a:avLst/>
            </a:prstGeom>
            <a:noFill/>
            <a:ln>
              <a:noFill/>
            </a:ln>
          </p:spPr>
          <p:txBody>
            <a:bodyPr wrap="square" lIns="91300" tIns="45642" rIns="91300" bIns="45642" anchor="ctr">
              <a:spAutoFit/>
            </a:bodyPr>
            <a:lstStyle/>
            <a:p>
              <a:pPr algn="ctr" defTabSz="912996">
                <a:lnSpc>
                  <a:spcPct val="80000"/>
                </a:lnSpc>
                <a:defRPr/>
              </a:pPr>
              <a:r>
                <a:rPr lang="en-US" sz="1600" kern="0" dirty="0">
                  <a:solidFill>
                    <a:srgbClr val="000000">
                      <a:lumMod val="75000"/>
                      <a:lumOff val="25000"/>
                    </a:srgbClr>
                  </a:solidFill>
                  <a:latin typeface="Trebuchet MS" pitchFamily="34" charset="0"/>
                </a:rPr>
                <a:t>GPU Accelerated</a:t>
              </a:r>
            </a:p>
            <a:p>
              <a:pPr algn="ctr" defTabSz="912996">
                <a:lnSpc>
                  <a:spcPct val="80000"/>
                </a:lnSpc>
                <a:defRPr/>
              </a:pPr>
              <a:r>
                <a:rPr lang="en-US" sz="1600" kern="0" dirty="0">
                  <a:solidFill>
                    <a:srgbClr val="000000">
                      <a:lumMod val="75000"/>
                      <a:lumOff val="25000"/>
                    </a:srgbClr>
                  </a:solidFill>
                  <a:latin typeface="Trebuchet MS" pitchFamily="34" charset="0"/>
                </a:rPr>
                <a:t>Linear Algebra</a:t>
              </a:r>
            </a:p>
          </p:txBody>
        </p:sp>
        <p:sp>
          <p:nvSpPr>
            <p:cNvPr id="114" name="Rectangle 113"/>
            <p:cNvSpPr/>
            <p:nvPr/>
          </p:nvSpPr>
          <p:spPr>
            <a:xfrm>
              <a:off x="5512435" y="2604529"/>
              <a:ext cx="1955165" cy="614795"/>
            </a:xfrm>
            <a:prstGeom prst="rect">
              <a:avLst/>
            </a:prstGeom>
            <a:noFill/>
            <a:ln>
              <a:noFill/>
            </a:ln>
          </p:spPr>
          <p:txBody>
            <a:bodyPr wrap="square" lIns="91300" tIns="45642" rIns="91300" bIns="45642" anchor="ctr">
              <a:spAutoFit/>
            </a:bodyPr>
            <a:lstStyle/>
            <a:p>
              <a:pPr algn="ctr" defTabSz="912996">
                <a:lnSpc>
                  <a:spcPct val="80000"/>
                </a:lnSpc>
                <a:defRPr/>
              </a:pPr>
              <a:r>
                <a:rPr lang="en-US" sz="1600" kern="0" dirty="0">
                  <a:solidFill>
                    <a:srgbClr val="000000">
                      <a:lumMod val="75000"/>
                      <a:lumOff val="25000"/>
                    </a:srgbClr>
                  </a:solidFill>
                  <a:latin typeface="Trebuchet MS" pitchFamily="34" charset="0"/>
                </a:rPr>
                <a:t>Matrix Algebra on GPU and Multicore</a:t>
              </a:r>
            </a:p>
          </p:txBody>
        </p:sp>
        <p:sp>
          <p:nvSpPr>
            <p:cNvPr id="115" name="Rectangle 114"/>
            <p:cNvSpPr/>
            <p:nvPr/>
          </p:nvSpPr>
          <p:spPr>
            <a:xfrm>
              <a:off x="8161604" y="2880250"/>
              <a:ext cx="1955165" cy="260237"/>
            </a:xfrm>
            <a:prstGeom prst="rect">
              <a:avLst/>
            </a:prstGeom>
            <a:noFill/>
            <a:ln>
              <a:noFill/>
            </a:ln>
          </p:spPr>
          <p:txBody>
            <a:bodyPr wrap="square" lIns="91300" tIns="45642" rIns="91300" bIns="45642" anchor="ctr">
              <a:spAutoFit/>
            </a:bodyPr>
            <a:lstStyle/>
            <a:p>
              <a:pPr algn="ctr" defTabSz="912996">
                <a:lnSpc>
                  <a:spcPct val="80000"/>
                </a:lnSpc>
                <a:defRPr/>
              </a:pPr>
              <a:r>
                <a:rPr lang="en-US" sz="1600" kern="0" dirty="0" smtClean="0">
                  <a:solidFill>
                    <a:srgbClr val="000000">
                      <a:lumMod val="75000"/>
                      <a:lumOff val="25000"/>
                    </a:srgbClr>
                  </a:solidFill>
                  <a:latin typeface="Trebuchet MS" pitchFamily="34" charset="0"/>
                </a:rPr>
                <a:t>NVIDIA </a:t>
              </a:r>
              <a:r>
                <a:rPr lang="en-US" sz="1600" kern="0" dirty="0" err="1" smtClean="0">
                  <a:solidFill>
                    <a:srgbClr val="000000">
                      <a:lumMod val="75000"/>
                      <a:lumOff val="25000"/>
                    </a:srgbClr>
                  </a:solidFill>
                  <a:latin typeface="Trebuchet MS" pitchFamily="34" charset="0"/>
                </a:rPr>
                <a:t>cuFFT</a:t>
              </a:r>
              <a:endParaRPr lang="en-US" sz="1600" kern="0" dirty="0">
                <a:solidFill>
                  <a:srgbClr val="000000">
                    <a:lumMod val="75000"/>
                    <a:lumOff val="25000"/>
                  </a:srgbClr>
                </a:solidFill>
                <a:latin typeface="Trebuchet MS" pitchFamily="34" charset="0"/>
              </a:endParaRPr>
            </a:p>
          </p:txBody>
        </p:sp>
        <p:pic>
          <p:nvPicPr>
            <p:cNvPr id="117" name="Picture 6" descr="thrust_logo">
              <a:hlinkClick r:id="rId11"/>
            </p:cNvPr>
            <p:cNvPicPr>
              <a:picLocks noChangeAspect="1" noChangeArrowheads="1"/>
            </p:cNvPicPr>
            <p:nvPr/>
          </p:nvPicPr>
          <p:blipFill>
            <a:blip r:embed="rId12"/>
            <a:stretch>
              <a:fillRect/>
            </a:stretch>
          </p:blipFill>
          <p:spPr bwMode="auto">
            <a:xfrm>
              <a:off x="8257259" y="3403253"/>
              <a:ext cx="1763860" cy="696724"/>
            </a:xfrm>
            <a:prstGeom prst="rect">
              <a:avLst/>
            </a:prstGeom>
            <a:noFill/>
            <a:ln>
              <a:noFill/>
            </a:ln>
          </p:spPr>
        </p:pic>
        <p:sp>
          <p:nvSpPr>
            <p:cNvPr id="119" name="Rectangle 118"/>
            <p:cNvSpPr/>
            <p:nvPr/>
          </p:nvSpPr>
          <p:spPr>
            <a:xfrm>
              <a:off x="8047070" y="4135759"/>
              <a:ext cx="1840898" cy="614795"/>
            </a:xfrm>
            <a:prstGeom prst="rect">
              <a:avLst/>
            </a:prstGeom>
            <a:noFill/>
            <a:ln>
              <a:noFill/>
            </a:ln>
          </p:spPr>
          <p:txBody>
            <a:bodyPr wrap="square" lIns="91300" tIns="45642" rIns="91300" bIns="45642" anchor="ctr">
              <a:spAutoFit/>
            </a:bodyPr>
            <a:lstStyle/>
            <a:p>
              <a:pPr algn="ctr" defTabSz="912996">
                <a:lnSpc>
                  <a:spcPct val="80000"/>
                </a:lnSpc>
                <a:defRPr/>
              </a:pPr>
              <a:r>
                <a:rPr lang="en-US" sz="1600" kern="0" dirty="0">
                  <a:solidFill>
                    <a:srgbClr val="000000">
                      <a:lumMod val="75000"/>
                      <a:lumOff val="25000"/>
                    </a:srgbClr>
                  </a:solidFill>
                  <a:latin typeface="Trebuchet MS" pitchFamily="34" charset="0"/>
                </a:rPr>
                <a:t>C++ STL Features for CUDA</a:t>
              </a:r>
            </a:p>
          </p:txBody>
        </p:sp>
        <p:grpSp>
          <p:nvGrpSpPr>
            <p:cNvPr id="3" name="Group 2"/>
            <p:cNvGrpSpPr/>
            <p:nvPr/>
          </p:nvGrpSpPr>
          <p:grpSpPr>
            <a:xfrm>
              <a:off x="5536517" y="3263805"/>
              <a:ext cx="2334964" cy="1404452"/>
              <a:chOff x="5534025" y="3263805"/>
              <a:chExt cx="2334964" cy="1404452"/>
            </a:xfrm>
            <a:effectLst>
              <a:glow rad="203200">
                <a:schemeClr val="tx2">
                  <a:lumMod val="60000"/>
                  <a:lumOff val="40000"/>
                  <a:alpha val="60000"/>
                </a:schemeClr>
              </a:glow>
            </a:effectLst>
          </p:grpSpPr>
          <p:sp>
            <p:nvSpPr>
              <p:cNvPr id="97" name="Rounded Rectangle 96"/>
              <p:cNvSpPr/>
              <p:nvPr/>
            </p:nvSpPr>
            <p:spPr>
              <a:xfrm>
                <a:off x="5534025" y="3263805"/>
                <a:ext cx="2334964" cy="1404452"/>
              </a:xfrm>
              <a:prstGeom prst="roundRect">
                <a:avLst>
                  <a:gd name="adj" fmla="val 7396"/>
                </a:avLst>
              </a:prstGeom>
              <a:solidFill>
                <a:schemeClr val="tx1"/>
              </a:solidFill>
              <a:ln w="12700">
                <a:gradFill>
                  <a:gsLst>
                    <a:gs pos="0">
                      <a:schemeClr val="bg2"/>
                    </a:gs>
                    <a:gs pos="100000">
                      <a:schemeClr val="bg2">
                        <a:lumMod val="50000"/>
                        <a:alpha val="0"/>
                      </a:schemeClr>
                    </a:gs>
                  </a:gsLst>
                  <a:lin ang="5400000" scaled="0"/>
                </a:gradFill>
              </a:ln>
              <a:effectLst>
                <a:outerShdw blurRad="76200" dist="38100" dir="2700000" sx="101000" sy="101000" algn="tl"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00" tIns="45642" rIns="91300" bIns="45642" rtlCol="0" anchor="ctr"/>
              <a:lstStyle/>
              <a:p>
                <a:pPr algn="ctr"/>
                <a:endParaRPr lang="en-US">
                  <a:solidFill>
                    <a:srgbClr val="FFFFFF"/>
                  </a:solidFill>
                </a:endParaRPr>
              </a:p>
            </p:txBody>
          </p:sp>
          <p:pic>
            <p:nvPicPr>
              <p:cNvPr id="116" name="Picture 115" descr="cusp_logo.png"/>
              <p:cNvPicPr>
                <a:picLocks noChangeAspect="1"/>
              </p:cNvPicPr>
              <p:nvPr/>
            </p:nvPicPr>
            <p:blipFill>
              <a:blip r:embed="rId13" cstate="print"/>
              <a:stretch>
                <a:fillRect/>
              </a:stretch>
            </p:blipFill>
            <p:spPr>
              <a:xfrm>
                <a:off x="5714912" y="3510233"/>
                <a:ext cx="1973180" cy="502012"/>
              </a:xfrm>
              <a:prstGeom prst="roundRect">
                <a:avLst>
                  <a:gd name="adj" fmla="val 8594"/>
                </a:avLst>
              </a:prstGeom>
              <a:solidFill>
                <a:srgbClr val="FFFFFF">
                  <a:shade val="85000"/>
                </a:srgbClr>
              </a:solidFill>
              <a:ln>
                <a:noFill/>
              </a:ln>
              <a:effectLst/>
            </p:spPr>
          </p:pic>
          <p:sp>
            <p:nvSpPr>
              <p:cNvPr id="120" name="Rectangle 119"/>
              <p:cNvSpPr/>
              <p:nvPr/>
            </p:nvSpPr>
            <p:spPr>
              <a:xfrm>
                <a:off x="5781053" y="4213933"/>
                <a:ext cx="1840898" cy="437516"/>
              </a:xfrm>
              <a:prstGeom prst="rect">
                <a:avLst/>
              </a:prstGeom>
              <a:noFill/>
              <a:ln>
                <a:noFill/>
              </a:ln>
            </p:spPr>
            <p:txBody>
              <a:bodyPr wrap="square" lIns="91300" tIns="45642" rIns="91300" bIns="45642" anchor="ctr">
                <a:spAutoFit/>
              </a:bodyPr>
              <a:lstStyle/>
              <a:p>
                <a:pPr algn="ctr" defTabSz="912996">
                  <a:lnSpc>
                    <a:spcPct val="80000"/>
                  </a:lnSpc>
                  <a:defRPr/>
                </a:pPr>
                <a:r>
                  <a:rPr lang="en-US" sz="1600" kern="0" dirty="0">
                    <a:solidFill>
                      <a:srgbClr val="000000">
                        <a:lumMod val="75000"/>
                        <a:lumOff val="25000"/>
                      </a:srgbClr>
                    </a:solidFill>
                    <a:latin typeface="Trebuchet MS" pitchFamily="34" charset="0"/>
                  </a:rPr>
                  <a:t>Sparse Linear Algebra</a:t>
                </a:r>
              </a:p>
            </p:txBody>
          </p:sp>
        </p:grpSp>
        <p:sp>
          <p:nvSpPr>
            <p:cNvPr id="122" name="Rectangle 121"/>
            <p:cNvSpPr/>
            <p:nvPr/>
          </p:nvSpPr>
          <p:spPr>
            <a:xfrm>
              <a:off x="856033" y="4401041"/>
              <a:ext cx="1955165" cy="260237"/>
            </a:xfrm>
            <a:prstGeom prst="rect">
              <a:avLst/>
            </a:prstGeom>
            <a:noFill/>
            <a:ln>
              <a:noFill/>
            </a:ln>
          </p:spPr>
          <p:txBody>
            <a:bodyPr wrap="square" lIns="91300" tIns="45642" rIns="91300" bIns="45642" anchor="ctr">
              <a:spAutoFit/>
            </a:bodyPr>
            <a:lstStyle/>
            <a:p>
              <a:pPr algn="ctr" defTabSz="912996">
                <a:lnSpc>
                  <a:spcPct val="80000"/>
                </a:lnSpc>
                <a:defRPr/>
              </a:pPr>
              <a:r>
                <a:rPr lang="en-US" sz="1600" kern="0" dirty="0">
                  <a:solidFill>
                    <a:srgbClr val="000000">
                      <a:lumMod val="75000"/>
                      <a:lumOff val="25000"/>
                    </a:srgbClr>
                  </a:solidFill>
                  <a:latin typeface="Trebuchet MS" pitchFamily="34" charset="0"/>
                </a:rPr>
                <a:t>IMSL Library</a:t>
              </a:r>
            </a:p>
          </p:txBody>
        </p:sp>
        <p:pic>
          <p:nvPicPr>
            <p:cNvPr id="123" name="Picture 2" descr="C:\Documents and Settings\lbailey\Desktop\big_Rogue Wave Software01.gif"/>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9729" b="12435"/>
            <a:stretch/>
          </p:blipFill>
          <p:spPr bwMode="auto">
            <a:xfrm>
              <a:off x="1178211" y="3330342"/>
              <a:ext cx="1310804" cy="1020278"/>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p:cNvSpPr/>
            <p:nvPr/>
          </p:nvSpPr>
          <p:spPr>
            <a:xfrm>
              <a:off x="3220935" y="4125294"/>
              <a:ext cx="2095746" cy="614795"/>
            </a:xfrm>
            <a:prstGeom prst="rect">
              <a:avLst/>
            </a:prstGeom>
            <a:noFill/>
            <a:ln>
              <a:noFill/>
            </a:ln>
          </p:spPr>
          <p:txBody>
            <a:bodyPr wrap="square" lIns="91300" tIns="45642" rIns="91300" bIns="45642" anchor="ctr">
              <a:spAutoFit/>
            </a:bodyPr>
            <a:lstStyle/>
            <a:p>
              <a:pPr algn="ctr" defTabSz="912996">
                <a:lnSpc>
                  <a:spcPct val="80000"/>
                </a:lnSpc>
                <a:defRPr/>
              </a:pPr>
              <a:r>
                <a:rPr lang="en-US" sz="1600" kern="0" dirty="0">
                  <a:solidFill>
                    <a:srgbClr val="000000">
                      <a:lumMod val="75000"/>
                      <a:lumOff val="25000"/>
                    </a:srgbClr>
                  </a:solidFill>
                  <a:latin typeface="Trebuchet MS" pitchFamily="34" charset="0"/>
                </a:rPr>
                <a:t>Building-block Algorithms for CUDA</a:t>
              </a:r>
            </a:p>
          </p:txBody>
        </p:sp>
        <p:pic>
          <p:nvPicPr>
            <p:cNvPr id="1026" name="Picture 2" descr="The Standard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856707" y="4131349"/>
              <a:ext cx="431733" cy="49409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The Standard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391399" y="4131349"/>
              <a:ext cx="431733" cy="494094"/>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The Standard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391400" y="2628900"/>
              <a:ext cx="431733" cy="494094"/>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itle 5"/>
          <p:cNvSpPr>
            <a:spLocks noGrp="1"/>
          </p:cNvSpPr>
          <p:nvPr>
            <p:ph type="title"/>
          </p:nvPr>
        </p:nvSpPr>
        <p:spPr/>
        <p:txBody>
          <a:bodyPr/>
          <a:lstStyle/>
          <a:p>
            <a:r>
              <a:rPr lang="en-US" dirty="0" smtClean="0"/>
              <a:t>Some GPU-accelerated Libraries</a:t>
            </a:r>
            <a:endParaRPr lang="en-US" dirty="0"/>
          </a:p>
        </p:txBody>
      </p:sp>
      <p:grpSp>
        <p:nvGrpSpPr>
          <p:cNvPr id="61" name="Group 60"/>
          <p:cNvGrpSpPr/>
          <p:nvPr/>
        </p:nvGrpSpPr>
        <p:grpSpPr>
          <a:xfrm>
            <a:off x="2401640" y="4895339"/>
            <a:ext cx="1846129" cy="1573930"/>
            <a:chOff x="3348355" y="3751614"/>
            <a:chExt cx="2334963" cy="1404452"/>
          </a:xfrm>
          <a:solidFill>
            <a:schemeClr val="bg2"/>
          </a:solidFill>
        </p:grpSpPr>
        <p:sp>
          <p:nvSpPr>
            <p:cNvPr id="62" name="Rounded Rectangle 61"/>
            <p:cNvSpPr/>
            <p:nvPr/>
          </p:nvSpPr>
          <p:spPr>
            <a:xfrm>
              <a:off x="3348355" y="3751614"/>
              <a:ext cx="2334963" cy="1404452"/>
            </a:xfrm>
            <a:prstGeom prst="roundRect">
              <a:avLst>
                <a:gd name="adj" fmla="val 7396"/>
              </a:avLst>
            </a:prstGeom>
            <a:solidFill>
              <a:schemeClr val="tx1"/>
            </a:solidFill>
            <a:ln w="12700">
              <a:gradFill>
                <a:gsLst>
                  <a:gs pos="0">
                    <a:schemeClr val="bg2"/>
                  </a:gs>
                  <a:gs pos="100000">
                    <a:schemeClr val="bg2">
                      <a:lumMod val="50000"/>
                      <a:alpha val="0"/>
                    </a:schemeClr>
                  </a:gs>
                </a:gsLst>
                <a:lin ang="5400000" scaled="0"/>
              </a:gradFill>
            </a:ln>
            <a:effectLst>
              <a:outerShdw blurRad="76200" dist="38100" dir="2700000" sx="101000" sy="101000" algn="tl"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3" name="Rectangle 62"/>
            <p:cNvSpPr/>
            <p:nvPr/>
          </p:nvSpPr>
          <p:spPr>
            <a:xfrm>
              <a:off x="3595387" y="4736474"/>
              <a:ext cx="1840899" cy="368012"/>
            </a:xfrm>
            <a:prstGeom prst="rect">
              <a:avLst/>
            </a:prstGeom>
            <a:solidFill>
              <a:schemeClr val="tx1"/>
            </a:solidFill>
            <a:ln>
              <a:noFill/>
            </a:ln>
          </p:spPr>
          <p:txBody>
            <a:bodyPr wrap="square" anchor="ctr">
              <a:spAutoFit/>
            </a:bodyPr>
            <a:lstStyle/>
            <a:p>
              <a:pPr algn="ctr" defTabSz="761970">
                <a:lnSpc>
                  <a:spcPct val="80000"/>
                </a:lnSpc>
                <a:defRPr/>
              </a:pPr>
              <a:r>
                <a:rPr lang="en-US" sz="1300" b="1" kern="0" dirty="0" err="1">
                  <a:solidFill>
                    <a:srgbClr val="000000">
                      <a:lumMod val="75000"/>
                      <a:lumOff val="25000"/>
                    </a:srgbClr>
                  </a:solidFill>
                  <a:latin typeface="Trebuchet MS" pitchFamily="34" charset="0"/>
                </a:rPr>
                <a:t>ArrayFire</a:t>
              </a:r>
              <a:r>
                <a:rPr lang="en-US" sz="1300" b="1" kern="0" dirty="0">
                  <a:solidFill>
                    <a:srgbClr val="000000">
                      <a:lumMod val="75000"/>
                      <a:lumOff val="25000"/>
                    </a:srgbClr>
                  </a:solidFill>
                  <a:latin typeface="Trebuchet MS" pitchFamily="34" charset="0"/>
                </a:rPr>
                <a:t> Matrix Computations</a:t>
              </a:r>
            </a:p>
          </p:txBody>
        </p:sp>
        <p:pic>
          <p:nvPicPr>
            <p:cNvPr id="64" name="Picture 8"/>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a:stretch/>
          </p:blipFill>
          <p:spPr bwMode="auto">
            <a:xfrm>
              <a:off x="3994229" y="3858185"/>
              <a:ext cx="1043214" cy="861786"/>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4189531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729" y="275176"/>
            <a:ext cx="7670271" cy="1200329"/>
          </a:xfrm>
        </p:spPr>
        <p:txBody>
          <a:bodyPr/>
          <a:lstStyle/>
          <a:p>
            <a:r>
              <a:rPr lang="en-US" dirty="0" smtClean="0"/>
              <a:t>Explore the CUDA (Libraries) Ecosystem</a:t>
            </a:r>
            <a:endParaRPr lang="en-US" dirty="0"/>
          </a:p>
        </p:txBody>
      </p:sp>
      <p:sp>
        <p:nvSpPr>
          <p:cNvPr id="5" name="Content Placeholder 4"/>
          <p:cNvSpPr>
            <a:spLocks noGrp="1"/>
          </p:cNvSpPr>
          <p:nvPr>
            <p:ph sz="half" idx="1"/>
          </p:nvPr>
        </p:nvSpPr>
        <p:spPr/>
        <p:txBody>
          <a:bodyPr/>
          <a:lstStyle/>
          <a:p>
            <a:r>
              <a:rPr lang="en-US" dirty="0" smtClean="0"/>
              <a:t>CUDA Tools and Ecosystem described in detail on NVIDIA Developer Zone:</a:t>
            </a:r>
          </a:p>
          <a:p>
            <a:pPr>
              <a:buNone/>
            </a:pPr>
            <a:endParaRPr lang="en-US" dirty="0" smtClean="0"/>
          </a:p>
          <a:p>
            <a:pPr marL="574675" indent="-234950">
              <a:buNone/>
            </a:pPr>
            <a:r>
              <a:rPr lang="en-US" dirty="0" smtClean="0">
                <a:hlinkClick r:id="rId3"/>
              </a:rPr>
              <a:t>developer.nvidia.com/cuda-tools-ecosystem</a:t>
            </a:r>
            <a:r>
              <a:rPr lang="en-US" dirty="0" smtClean="0"/>
              <a:t> </a:t>
            </a:r>
          </a:p>
          <a:p>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1" y="1227667"/>
            <a:ext cx="3778250" cy="5324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7970789"/>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01852" y="1827228"/>
            <a:ext cx="4174205" cy="4524944"/>
          </a:xfrm>
          <a:prstGeom prst="roundRect">
            <a:avLst/>
          </a:prstGeom>
          <a:solidFill>
            <a:schemeClr val="bg1">
              <a:lumMod val="85000"/>
              <a:lumOff val="15000"/>
            </a:schemeClr>
          </a:solidFill>
          <a:ln w="38100">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76197" tIns="38098" rIns="76197" bIns="38098" rtlCol="0" anchor="t"/>
          <a:lstStyle/>
          <a:p>
            <a:pPr eaLnBrk="0" fontAlgn="ctr" hangingPunct="0">
              <a:spcBef>
                <a:spcPct val="10000"/>
              </a:spcBef>
              <a:spcAft>
                <a:spcPct val="0"/>
              </a:spcAft>
              <a:buSzPct val="180000"/>
            </a:pPr>
            <a:r>
              <a:rPr lang="en-US" sz="1200" b="1" noProof="1">
                <a:solidFill>
                  <a:srgbClr val="FFFFFF"/>
                </a:solidFill>
                <a:latin typeface="Lucida Console" pitchFamily="49" charset="0"/>
              </a:rPr>
              <a:t>int N = 1&lt;&lt;20;</a:t>
            </a:r>
          </a:p>
          <a:p>
            <a:pPr eaLnBrk="0" fontAlgn="ctr" hangingPunct="0">
              <a:spcBef>
                <a:spcPct val="10000"/>
              </a:spcBef>
              <a:spcAft>
                <a:spcPct val="0"/>
              </a:spcAft>
              <a:buSzPct val="180000"/>
            </a:pPr>
            <a:r>
              <a:rPr lang="en-US" sz="1200" b="1" noProof="1">
                <a:solidFill>
                  <a:srgbClr val="00B0F0"/>
                </a:solidFill>
                <a:latin typeface="Lucida Console" pitchFamily="49" charset="0"/>
              </a:rPr>
              <a:t>std::vector</a:t>
            </a:r>
            <a:r>
              <a:rPr lang="en-US" sz="1200" b="1" noProof="1">
                <a:solidFill>
                  <a:srgbClr val="FFFFFF"/>
                </a:solidFill>
                <a:latin typeface="Lucida Console" pitchFamily="49" charset="0"/>
              </a:rPr>
              <a:t>&lt;float&gt; x(N), y(N);</a:t>
            </a:r>
          </a:p>
          <a:p>
            <a:pPr eaLnBrk="0" fontAlgn="ctr" hangingPunct="0">
              <a:spcBef>
                <a:spcPct val="10000"/>
              </a:spcBef>
              <a:spcAft>
                <a:spcPct val="0"/>
              </a:spcAft>
              <a:buSzPct val="180000"/>
            </a:pPr>
            <a:endParaRPr lang="en-US" sz="1200" b="1" noProof="1">
              <a:solidFill>
                <a:srgbClr val="FFC000"/>
              </a:solidFill>
              <a:latin typeface="Lucida Console" pitchFamily="49" charset="0"/>
            </a:endParaRPr>
          </a:p>
          <a:p>
            <a:pPr eaLnBrk="0" fontAlgn="ctr" hangingPunct="0">
              <a:spcBef>
                <a:spcPct val="10000"/>
              </a:spcBef>
              <a:spcAft>
                <a:spcPct val="0"/>
              </a:spcAft>
              <a:buSzPct val="180000"/>
            </a:pPr>
            <a:r>
              <a:rPr lang="en-US" sz="1200" b="1" noProof="1">
                <a:solidFill>
                  <a:srgbClr val="FFFFFF"/>
                </a:solidFill>
                <a:latin typeface="Lucida Console" pitchFamily="49" charset="0"/>
              </a:rPr>
              <a:t>...</a:t>
            </a:r>
          </a:p>
          <a:p>
            <a:pPr eaLnBrk="0" fontAlgn="ctr" hangingPunct="0">
              <a:spcBef>
                <a:spcPct val="10000"/>
              </a:spcBef>
              <a:spcAft>
                <a:spcPct val="0"/>
              </a:spcAft>
              <a:buSzPct val="180000"/>
            </a:pPr>
            <a:endParaRPr lang="en-US" sz="1200" b="1" noProof="1">
              <a:solidFill>
                <a:srgbClr val="FFC000"/>
              </a:solidFill>
              <a:latin typeface="Lucida Console" pitchFamily="49" charset="0"/>
            </a:endParaRPr>
          </a:p>
          <a:p>
            <a:pPr eaLnBrk="0" fontAlgn="ctr" hangingPunct="0">
              <a:spcBef>
                <a:spcPct val="10000"/>
              </a:spcBef>
              <a:spcAft>
                <a:spcPct val="0"/>
              </a:spcAft>
              <a:buSzPct val="180000"/>
            </a:pPr>
            <a:endParaRPr lang="en-US" sz="1200" b="1" noProof="1">
              <a:solidFill>
                <a:srgbClr val="FFC000"/>
              </a:solidFill>
              <a:latin typeface="Lucida Console" pitchFamily="49" charset="0"/>
            </a:endParaRPr>
          </a:p>
          <a:p>
            <a:pPr eaLnBrk="0" fontAlgn="ctr" hangingPunct="0">
              <a:spcBef>
                <a:spcPct val="10000"/>
              </a:spcBef>
              <a:spcAft>
                <a:spcPct val="0"/>
              </a:spcAft>
              <a:buSzPct val="180000"/>
            </a:pPr>
            <a:endParaRPr lang="en-US" sz="1200" b="1" noProof="1">
              <a:solidFill>
                <a:srgbClr val="FFC000"/>
              </a:solidFill>
              <a:latin typeface="Lucida Console" pitchFamily="49" charset="0"/>
            </a:endParaRPr>
          </a:p>
          <a:p>
            <a:pPr eaLnBrk="0" fontAlgn="ctr" hangingPunct="0">
              <a:spcBef>
                <a:spcPct val="10000"/>
              </a:spcBef>
              <a:spcAft>
                <a:spcPct val="0"/>
              </a:spcAft>
              <a:buSzPct val="180000"/>
            </a:pPr>
            <a:endParaRPr lang="en-US" sz="1200" b="1" noProof="1">
              <a:solidFill>
                <a:srgbClr val="FFC000"/>
              </a:solidFill>
              <a:latin typeface="Lucida Console" pitchFamily="49" charset="0"/>
            </a:endParaRPr>
          </a:p>
          <a:p>
            <a:pPr eaLnBrk="0" fontAlgn="ctr" hangingPunct="0">
              <a:spcBef>
                <a:spcPct val="10000"/>
              </a:spcBef>
              <a:spcAft>
                <a:spcPct val="0"/>
              </a:spcAft>
              <a:buSzPct val="180000"/>
            </a:pPr>
            <a:endParaRPr lang="en-US" sz="1200" b="1" noProof="1">
              <a:solidFill>
                <a:srgbClr val="FFC000"/>
              </a:solidFill>
              <a:latin typeface="Lucida Console" pitchFamily="49" charset="0"/>
            </a:endParaRPr>
          </a:p>
          <a:p>
            <a:pPr eaLnBrk="0" fontAlgn="ctr" hangingPunct="0">
              <a:spcBef>
                <a:spcPct val="10000"/>
              </a:spcBef>
              <a:spcAft>
                <a:spcPct val="0"/>
              </a:spcAft>
              <a:buSzPct val="180000"/>
            </a:pPr>
            <a:r>
              <a:rPr lang="en-US" sz="1200" b="1" noProof="1">
                <a:solidFill>
                  <a:srgbClr val="FFC000"/>
                </a:solidFill>
                <a:latin typeface="Lucida Console" pitchFamily="49" charset="0"/>
              </a:rPr>
              <a:t>// Perform SAXPY on 1M elements</a:t>
            </a:r>
          </a:p>
          <a:p>
            <a:pPr eaLnBrk="0" fontAlgn="ctr" hangingPunct="0">
              <a:spcBef>
                <a:spcPct val="10000"/>
              </a:spcBef>
              <a:spcAft>
                <a:spcPct val="0"/>
              </a:spcAft>
              <a:buSzPct val="180000"/>
            </a:pPr>
            <a:r>
              <a:rPr lang="en-US" sz="1200" b="1" noProof="1">
                <a:solidFill>
                  <a:srgbClr val="00B0F0"/>
                </a:solidFill>
                <a:latin typeface="Lucida Console" pitchFamily="49" charset="0"/>
              </a:rPr>
              <a:t>std::transform</a:t>
            </a:r>
            <a:r>
              <a:rPr lang="en-US" sz="1200" b="1" noProof="1">
                <a:solidFill>
                  <a:srgbClr val="FFFFFF"/>
                </a:solidFill>
                <a:latin typeface="Lucida Console" pitchFamily="49" charset="0"/>
              </a:rPr>
              <a:t>(x.begin(), x.end(),</a:t>
            </a:r>
          </a:p>
          <a:p>
            <a:pPr eaLnBrk="0" fontAlgn="ctr" hangingPunct="0">
              <a:spcBef>
                <a:spcPct val="10000"/>
              </a:spcBef>
              <a:spcAft>
                <a:spcPct val="0"/>
              </a:spcAft>
              <a:buSzPct val="180000"/>
            </a:pPr>
            <a:r>
              <a:rPr lang="en-US" sz="1200" b="1" noProof="1">
                <a:solidFill>
                  <a:srgbClr val="FFFFFF"/>
                </a:solidFill>
                <a:latin typeface="Lucida Console" pitchFamily="49" charset="0"/>
              </a:rPr>
              <a:t>               y.begin(), y.end(),</a:t>
            </a:r>
          </a:p>
          <a:p>
            <a:pPr eaLnBrk="0" fontAlgn="ctr" hangingPunct="0">
              <a:spcBef>
                <a:spcPct val="10000"/>
              </a:spcBef>
              <a:spcAft>
                <a:spcPct val="0"/>
              </a:spcAft>
              <a:buSzPct val="180000"/>
            </a:pPr>
            <a:r>
              <a:rPr lang="en-US" sz="1200" b="1" noProof="1">
                <a:solidFill>
                  <a:srgbClr val="FFFFFF"/>
                </a:solidFill>
                <a:latin typeface="Lucida Console" pitchFamily="49" charset="0"/>
              </a:rPr>
              <a:t>	      </a:t>
            </a:r>
            <a:r>
              <a:rPr lang="en-US" sz="1200" b="1" noProof="1">
                <a:solidFill>
                  <a:srgbClr val="FF6699"/>
                </a:solidFill>
                <a:latin typeface="Lucida Console" pitchFamily="49" charset="0"/>
              </a:rPr>
              <a:t>2.0f * _1 + _2</a:t>
            </a:r>
            <a:r>
              <a:rPr lang="en-US" sz="1200" b="1" noProof="1">
                <a:solidFill>
                  <a:srgbClr val="FFFFFF"/>
                </a:solidFill>
                <a:latin typeface="Lucida Console" pitchFamily="49" charset="0"/>
              </a:rPr>
              <a:t>);</a:t>
            </a:r>
          </a:p>
          <a:p>
            <a:pPr eaLnBrk="0" fontAlgn="ctr" hangingPunct="0">
              <a:spcBef>
                <a:spcPct val="10000"/>
              </a:spcBef>
              <a:spcAft>
                <a:spcPct val="0"/>
              </a:spcAft>
              <a:buSzPct val="180000"/>
            </a:pPr>
            <a:endParaRPr lang="en-US" sz="1200" b="1" noProof="1">
              <a:solidFill>
                <a:srgbClr val="FFFFFF"/>
              </a:solidFill>
              <a:latin typeface="Lucida Console" pitchFamily="49" charset="0"/>
            </a:endParaRPr>
          </a:p>
        </p:txBody>
      </p:sp>
      <p:sp>
        <p:nvSpPr>
          <p:cNvPr id="7" name="Rounded Rectangle 6"/>
          <p:cNvSpPr/>
          <p:nvPr/>
        </p:nvSpPr>
        <p:spPr>
          <a:xfrm>
            <a:off x="4553345" y="1827228"/>
            <a:ext cx="4375353" cy="4513128"/>
          </a:xfrm>
          <a:prstGeom prst="roundRect">
            <a:avLst/>
          </a:prstGeom>
          <a:solidFill>
            <a:schemeClr val="bg1">
              <a:lumMod val="85000"/>
              <a:lumOff val="15000"/>
            </a:schemeClr>
          </a:solidFill>
          <a:ln w="38100">
            <a:solidFill>
              <a:srgbClr val="73B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0" tIns="38098" rIns="0" bIns="38098" rtlCol="0" anchor="t"/>
          <a:lstStyle/>
          <a:p>
            <a:pPr eaLnBrk="0" fontAlgn="ctr" hangingPunct="0">
              <a:spcBef>
                <a:spcPct val="10000"/>
              </a:spcBef>
              <a:spcAft>
                <a:spcPct val="0"/>
              </a:spcAft>
              <a:buSzPct val="180000"/>
            </a:pPr>
            <a:r>
              <a:rPr lang="en-US" sz="1200" b="1" noProof="1">
                <a:solidFill>
                  <a:srgbClr val="FFFFFF"/>
                </a:solidFill>
                <a:latin typeface="Lucida Console" pitchFamily="49" charset="0"/>
              </a:rPr>
              <a:t>int N = 1&lt;&lt;20;</a:t>
            </a:r>
          </a:p>
          <a:p>
            <a:pPr eaLnBrk="0" fontAlgn="ctr" hangingPunct="0">
              <a:spcBef>
                <a:spcPct val="10000"/>
              </a:spcBef>
              <a:spcAft>
                <a:spcPct val="0"/>
              </a:spcAft>
              <a:buSzPct val="180000"/>
            </a:pPr>
            <a:r>
              <a:rPr lang="en-US" sz="1200" b="1" noProof="1">
                <a:solidFill>
                  <a:srgbClr val="73B900"/>
                </a:solidFill>
                <a:latin typeface="Lucida Console" pitchFamily="49" charset="0"/>
              </a:rPr>
              <a:t>thrust::host_vector</a:t>
            </a:r>
            <a:r>
              <a:rPr lang="en-US" sz="1200" b="1" noProof="1">
                <a:solidFill>
                  <a:srgbClr val="FFFFFF"/>
                </a:solidFill>
                <a:latin typeface="Lucida Console" pitchFamily="49" charset="0"/>
              </a:rPr>
              <a:t>&lt;float&gt; x(N), y(N);</a:t>
            </a:r>
          </a:p>
          <a:p>
            <a:pPr eaLnBrk="0" fontAlgn="ctr" hangingPunct="0">
              <a:spcBef>
                <a:spcPct val="10000"/>
              </a:spcBef>
              <a:spcAft>
                <a:spcPct val="0"/>
              </a:spcAft>
              <a:buSzPct val="180000"/>
            </a:pPr>
            <a:endParaRPr lang="en-US" sz="1200" b="1" noProof="1">
              <a:solidFill>
                <a:srgbClr val="FFFFFF"/>
              </a:solidFill>
              <a:latin typeface="Lucida Console" pitchFamily="49" charset="0"/>
            </a:endParaRPr>
          </a:p>
          <a:p>
            <a:pPr eaLnBrk="0" fontAlgn="ctr" hangingPunct="0">
              <a:spcBef>
                <a:spcPct val="10000"/>
              </a:spcBef>
              <a:spcAft>
                <a:spcPct val="0"/>
              </a:spcAft>
              <a:buSzPct val="180000"/>
            </a:pPr>
            <a:r>
              <a:rPr lang="en-US" sz="1200" b="1" noProof="1">
                <a:solidFill>
                  <a:srgbClr val="FFFFFF"/>
                </a:solidFill>
                <a:latin typeface="Lucida Console" pitchFamily="49" charset="0"/>
              </a:rPr>
              <a:t>...</a:t>
            </a:r>
          </a:p>
          <a:p>
            <a:pPr eaLnBrk="0" fontAlgn="ctr" hangingPunct="0">
              <a:spcBef>
                <a:spcPct val="10000"/>
              </a:spcBef>
              <a:spcAft>
                <a:spcPct val="0"/>
              </a:spcAft>
              <a:buSzPct val="180000"/>
            </a:pPr>
            <a:endParaRPr lang="en-US" sz="1200" b="1" noProof="1">
              <a:solidFill>
                <a:srgbClr val="FFFFFF"/>
              </a:solidFill>
              <a:latin typeface="Lucida Console" pitchFamily="49" charset="0"/>
            </a:endParaRPr>
          </a:p>
          <a:p>
            <a:pPr eaLnBrk="0" fontAlgn="ctr" hangingPunct="0">
              <a:spcBef>
                <a:spcPct val="10000"/>
              </a:spcBef>
              <a:spcAft>
                <a:spcPct val="0"/>
              </a:spcAft>
              <a:buSzPct val="180000"/>
            </a:pPr>
            <a:r>
              <a:rPr lang="en-US" sz="1200" b="1" noProof="1">
                <a:solidFill>
                  <a:srgbClr val="73B900"/>
                </a:solidFill>
                <a:latin typeface="Lucida Console" pitchFamily="49" charset="0"/>
              </a:rPr>
              <a:t>thrust::device_vector</a:t>
            </a:r>
            <a:r>
              <a:rPr lang="en-US" sz="1200" b="1" noProof="1">
                <a:solidFill>
                  <a:srgbClr val="FFFFFF"/>
                </a:solidFill>
                <a:latin typeface="Lucida Console" pitchFamily="49" charset="0"/>
              </a:rPr>
              <a:t>&lt;float&gt; d_x = x;</a:t>
            </a:r>
          </a:p>
          <a:p>
            <a:pPr eaLnBrk="0" fontAlgn="ctr" hangingPunct="0">
              <a:spcBef>
                <a:spcPct val="10000"/>
              </a:spcBef>
              <a:spcAft>
                <a:spcPct val="0"/>
              </a:spcAft>
              <a:buSzPct val="180000"/>
            </a:pPr>
            <a:r>
              <a:rPr lang="en-US" sz="1200" b="1" noProof="1">
                <a:solidFill>
                  <a:srgbClr val="73B900"/>
                </a:solidFill>
                <a:latin typeface="Lucida Console" pitchFamily="49" charset="0"/>
              </a:rPr>
              <a:t>thrust::device_vector</a:t>
            </a:r>
            <a:r>
              <a:rPr lang="en-US" sz="1200" b="1" noProof="1">
                <a:solidFill>
                  <a:srgbClr val="FFFFFF"/>
                </a:solidFill>
                <a:latin typeface="Lucida Console" pitchFamily="49" charset="0"/>
              </a:rPr>
              <a:t>&lt;float&gt; d_y = y;</a:t>
            </a:r>
          </a:p>
          <a:p>
            <a:pPr eaLnBrk="0" fontAlgn="ctr" hangingPunct="0">
              <a:spcBef>
                <a:spcPct val="10000"/>
              </a:spcBef>
              <a:spcAft>
                <a:spcPct val="0"/>
              </a:spcAft>
              <a:buSzPct val="180000"/>
            </a:pPr>
            <a:endParaRPr lang="en-US" sz="1200" b="1" noProof="1">
              <a:solidFill>
                <a:srgbClr val="0F5582"/>
              </a:solidFill>
              <a:latin typeface="Lucida Console" pitchFamily="49" charset="0"/>
            </a:endParaRPr>
          </a:p>
          <a:p>
            <a:pPr eaLnBrk="0" fontAlgn="ctr" hangingPunct="0">
              <a:spcBef>
                <a:spcPct val="10000"/>
              </a:spcBef>
              <a:spcAft>
                <a:spcPct val="0"/>
              </a:spcAft>
              <a:buSzPct val="180000"/>
            </a:pPr>
            <a:endParaRPr lang="en-US" sz="1200" b="1" noProof="1">
              <a:solidFill>
                <a:srgbClr val="0F5582"/>
              </a:solidFill>
              <a:latin typeface="Lucida Console" pitchFamily="49" charset="0"/>
            </a:endParaRPr>
          </a:p>
          <a:p>
            <a:pPr eaLnBrk="0" fontAlgn="ctr" hangingPunct="0">
              <a:spcBef>
                <a:spcPct val="10000"/>
              </a:spcBef>
              <a:spcAft>
                <a:spcPct val="0"/>
              </a:spcAft>
              <a:buSzPct val="180000"/>
            </a:pPr>
            <a:r>
              <a:rPr lang="en-US" sz="1200" b="1" noProof="1">
                <a:solidFill>
                  <a:srgbClr val="FFC000"/>
                </a:solidFill>
                <a:latin typeface="Lucida Console" pitchFamily="49" charset="0"/>
              </a:rPr>
              <a:t>// Perform SAXPY on 1M elements</a:t>
            </a:r>
          </a:p>
          <a:p>
            <a:pPr eaLnBrk="0" fontAlgn="ctr" hangingPunct="0">
              <a:spcBef>
                <a:spcPct val="10000"/>
              </a:spcBef>
              <a:spcAft>
                <a:spcPct val="0"/>
              </a:spcAft>
              <a:buSzPct val="180000"/>
            </a:pPr>
            <a:r>
              <a:rPr lang="en-US" sz="1200" b="1" noProof="1">
                <a:solidFill>
                  <a:srgbClr val="73B900"/>
                </a:solidFill>
                <a:latin typeface="Lucida Console" pitchFamily="49" charset="0"/>
              </a:rPr>
              <a:t>thrust::</a:t>
            </a:r>
            <a:r>
              <a:rPr lang="en-US" sz="1200" b="1" noProof="1" smtClean="0">
                <a:solidFill>
                  <a:srgbClr val="73B900"/>
                </a:solidFill>
                <a:latin typeface="Lucida Console" pitchFamily="49" charset="0"/>
              </a:rPr>
              <a:t>transform</a:t>
            </a:r>
            <a:r>
              <a:rPr lang="en-US" sz="1200" b="1" noProof="1" smtClean="0">
                <a:solidFill>
                  <a:srgbClr val="FFFFFF"/>
                </a:solidFill>
                <a:latin typeface="Lucida Console" pitchFamily="49" charset="0"/>
              </a:rPr>
              <a:t>(d_x.begin</a:t>
            </a:r>
            <a:r>
              <a:rPr lang="en-US" sz="1200" b="1" noProof="1">
                <a:solidFill>
                  <a:srgbClr val="FFFFFF"/>
                </a:solidFill>
                <a:latin typeface="Lucida Console" pitchFamily="49" charset="0"/>
              </a:rPr>
              <a:t>(), </a:t>
            </a:r>
            <a:r>
              <a:rPr lang="en-US" sz="1200" b="1" noProof="1" smtClean="0">
                <a:solidFill>
                  <a:srgbClr val="FFFFFF"/>
                </a:solidFill>
                <a:latin typeface="Lucida Console" pitchFamily="49" charset="0"/>
              </a:rPr>
              <a:t>d_x.end</a:t>
            </a:r>
            <a:r>
              <a:rPr lang="en-US" sz="1200" b="1" noProof="1">
                <a:solidFill>
                  <a:srgbClr val="FFFFFF"/>
                </a:solidFill>
                <a:latin typeface="Lucida Console" pitchFamily="49" charset="0"/>
              </a:rPr>
              <a:t>(), </a:t>
            </a:r>
          </a:p>
          <a:p>
            <a:pPr eaLnBrk="0" fontAlgn="ctr" hangingPunct="0">
              <a:spcBef>
                <a:spcPct val="10000"/>
              </a:spcBef>
              <a:spcAft>
                <a:spcPct val="0"/>
              </a:spcAft>
              <a:buSzPct val="180000"/>
            </a:pPr>
            <a:r>
              <a:rPr lang="en-US" sz="1200" b="1" noProof="1">
                <a:solidFill>
                  <a:srgbClr val="FFFFFF"/>
                </a:solidFill>
                <a:latin typeface="Lucida Console" pitchFamily="49" charset="0"/>
              </a:rPr>
              <a:t>                  </a:t>
            </a:r>
            <a:r>
              <a:rPr lang="en-US" sz="1200" b="1" noProof="1" smtClean="0">
                <a:solidFill>
                  <a:srgbClr val="FFFFFF"/>
                </a:solidFill>
                <a:latin typeface="Lucida Console" pitchFamily="49" charset="0"/>
              </a:rPr>
              <a:t>d_y.begin</a:t>
            </a:r>
            <a:r>
              <a:rPr lang="en-US" sz="1200" b="1" noProof="1">
                <a:solidFill>
                  <a:srgbClr val="FFFFFF"/>
                </a:solidFill>
                <a:latin typeface="Lucida Console" pitchFamily="49" charset="0"/>
              </a:rPr>
              <a:t>(), </a:t>
            </a:r>
            <a:r>
              <a:rPr lang="en-US" sz="1200" b="1" noProof="1" smtClean="0">
                <a:solidFill>
                  <a:srgbClr val="FFFFFF"/>
                </a:solidFill>
                <a:latin typeface="Lucida Console" pitchFamily="49" charset="0"/>
              </a:rPr>
              <a:t>d_y.begin</a:t>
            </a:r>
            <a:r>
              <a:rPr lang="en-US" sz="1200" b="1" noProof="1">
                <a:solidFill>
                  <a:srgbClr val="FFFFFF"/>
                </a:solidFill>
                <a:latin typeface="Lucida Console" pitchFamily="49" charset="0"/>
              </a:rPr>
              <a:t>(), </a:t>
            </a:r>
          </a:p>
          <a:p>
            <a:pPr eaLnBrk="0" fontAlgn="ctr" hangingPunct="0">
              <a:spcBef>
                <a:spcPct val="10000"/>
              </a:spcBef>
              <a:spcAft>
                <a:spcPct val="0"/>
              </a:spcAft>
              <a:buSzPct val="180000"/>
            </a:pPr>
            <a:r>
              <a:rPr lang="en-US" sz="1200" b="1" noProof="1">
                <a:solidFill>
                  <a:srgbClr val="FFFFFF"/>
                </a:solidFill>
                <a:latin typeface="Lucida Console" pitchFamily="49" charset="0"/>
              </a:rPr>
              <a:t>                  </a:t>
            </a:r>
            <a:r>
              <a:rPr lang="en-US" sz="1200" b="1" noProof="1">
                <a:solidFill>
                  <a:srgbClr val="FF6699"/>
                </a:solidFill>
                <a:latin typeface="Lucida Console" pitchFamily="49" charset="0"/>
              </a:rPr>
              <a:t>2.0f * _1 + _2</a:t>
            </a:r>
            <a:r>
              <a:rPr lang="en-US" sz="1200" b="1" noProof="1">
                <a:solidFill>
                  <a:srgbClr val="FFFFFF"/>
                </a:solidFill>
                <a:latin typeface="Lucida Console" pitchFamily="49" charset="0"/>
              </a:rPr>
              <a:t>);</a:t>
            </a:r>
          </a:p>
          <a:p>
            <a:pPr eaLnBrk="0" fontAlgn="ctr" hangingPunct="0">
              <a:spcBef>
                <a:spcPct val="10000"/>
              </a:spcBef>
              <a:spcAft>
                <a:spcPct val="0"/>
              </a:spcAft>
              <a:buSzPct val="180000"/>
            </a:pPr>
            <a:endParaRPr lang="en-US" sz="1200" b="1" noProof="1">
              <a:solidFill>
                <a:srgbClr val="73B900"/>
              </a:solidFill>
              <a:latin typeface="Lucida Console" pitchFamily="49" charset="0"/>
            </a:endParaRPr>
          </a:p>
        </p:txBody>
      </p:sp>
      <p:sp>
        <p:nvSpPr>
          <p:cNvPr id="30722" name="Rectangle 2"/>
          <p:cNvSpPr>
            <a:spLocks noGrp="1" noChangeArrowheads="1"/>
          </p:cNvSpPr>
          <p:nvPr>
            <p:ph type="title"/>
          </p:nvPr>
        </p:nvSpPr>
        <p:spPr>
          <a:xfrm>
            <a:off x="2" y="275167"/>
            <a:ext cx="9143999" cy="538605"/>
          </a:xfrm>
        </p:spPr>
        <p:txBody>
          <a:bodyPr/>
          <a:lstStyle/>
          <a:p>
            <a:pPr algn="ctr" eaLnBrk="1" hangingPunct="1"/>
            <a:r>
              <a:rPr lang="en-US" dirty="0"/>
              <a:t>Thrust C++ Template Library</a:t>
            </a:r>
          </a:p>
        </p:txBody>
      </p:sp>
      <p:sp>
        <p:nvSpPr>
          <p:cNvPr id="30727" name="TextBox 4"/>
          <p:cNvSpPr txBox="1">
            <a:spLocks noChangeArrowheads="1"/>
          </p:cNvSpPr>
          <p:nvPr/>
        </p:nvSpPr>
        <p:spPr bwMode="auto">
          <a:xfrm>
            <a:off x="1122834" y="985468"/>
            <a:ext cx="2332240" cy="661716"/>
          </a:xfrm>
          <a:prstGeom prst="rect">
            <a:avLst/>
          </a:prstGeom>
          <a:noFill/>
          <a:ln w="9525">
            <a:noFill/>
            <a:miter lim="800000"/>
            <a:headEnd/>
            <a:tailEnd/>
          </a:ln>
        </p:spPr>
        <p:txBody>
          <a:bodyPr wrap="square" lIns="76197" tIns="38098" rIns="76197" bIns="38098">
            <a:spAutoFit/>
          </a:bodyPr>
          <a:lstStyle/>
          <a:p>
            <a:pPr algn="ctr" fontAlgn="base">
              <a:spcBef>
                <a:spcPct val="0"/>
              </a:spcBef>
              <a:spcAft>
                <a:spcPct val="0"/>
              </a:spcAft>
            </a:pPr>
            <a:r>
              <a:rPr lang="en-US" sz="2000" b="1" i="1" dirty="0">
                <a:solidFill>
                  <a:srgbClr val="FFFFFF"/>
                </a:solidFill>
                <a:cs typeface="Arial" charset="0"/>
              </a:rPr>
              <a:t>Serial C++ Code</a:t>
            </a:r>
          </a:p>
          <a:p>
            <a:pPr algn="ctr" fontAlgn="base">
              <a:spcBef>
                <a:spcPct val="0"/>
              </a:spcBef>
              <a:spcAft>
                <a:spcPct val="0"/>
              </a:spcAft>
            </a:pPr>
            <a:r>
              <a:rPr lang="en-US" b="1" i="1" dirty="0" smtClean="0">
                <a:solidFill>
                  <a:srgbClr val="FFFFFF"/>
                </a:solidFill>
                <a:cs typeface="Arial" charset="0"/>
              </a:rPr>
              <a:t>with STL and Boost</a:t>
            </a:r>
            <a:endParaRPr lang="en-US" sz="1300" b="1" i="1" dirty="0">
              <a:solidFill>
                <a:srgbClr val="FFFFFF"/>
              </a:solidFill>
              <a:cs typeface="Arial" charset="0"/>
            </a:endParaRPr>
          </a:p>
        </p:txBody>
      </p:sp>
      <p:sp>
        <p:nvSpPr>
          <p:cNvPr id="30728" name="TextBox 5"/>
          <p:cNvSpPr txBox="1">
            <a:spLocks noChangeArrowheads="1"/>
          </p:cNvSpPr>
          <p:nvPr/>
        </p:nvSpPr>
        <p:spPr bwMode="auto">
          <a:xfrm>
            <a:off x="5346200" y="1170141"/>
            <a:ext cx="2789630" cy="384717"/>
          </a:xfrm>
          <a:prstGeom prst="rect">
            <a:avLst/>
          </a:prstGeom>
          <a:noFill/>
          <a:ln w="9525">
            <a:noFill/>
            <a:miter lim="800000"/>
            <a:headEnd/>
            <a:tailEnd/>
          </a:ln>
        </p:spPr>
        <p:txBody>
          <a:bodyPr wrap="square" lIns="76197" tIns="38098" rIns="76197" bIns="38098">
            <a:spAutoFit/>
          </a:bodyPr>
          <a:lstStyle/>
          <a:p>
            <a:pPr algn="ctr" fontAlgn="base">
              <a:spcBef>
                <a:spcPct val="0"/>
              </a:spcBef>
              <a:spcAft>
                <a:spcPct val="0"/>
              </a:spcAft>
            </a:pPr>
            <a:r>
              <a:rPr lang="en-US" sz="2000" b="1" i="1" dirty="0">
                <a:solidFill>
                  <a:srgbClr val="FFFFFF"/>
                </a:solidFill>
                <a:cs typeface="Arial" charset="0"/>
              </a:rPr>
              <a:t>Parallel C++ Code</a:t>
            </a:r>
          </a:p>
        </p:txBody>
      </p:sp>
      <p:sp>
        <p:nvSpPr>
          <p:cNvPr id="8" name="TextBox 7"/>
          <p:cNvSpPr txBox="1"/>
          <p:nvPr/>
        </p:nvSpPr>
        <p:spPr>
          <a:xfrm>
            <a:off x="5589260" y="6380018"/>
            <a:ext cx="2245802" cy="323161"/>
          </a:xfrm>
          <a:prstGeom prst="rect">
            <a:avLst/>
          </a:prstGeom>
          <a:noFill/>
        </p:spPr>
        <p:txBody>
          <a:bodyPr wrap="none" lIns="76197" tIns="38098" rIns="76197" bIns="38098" rtlCol="0">
            <a:spAutoFit/>
          </a:bodyPr>
          <a:lstStyle/>
          <a:p>
            <a:pPr fontAlgn="base">
              <a:spcBef>
                <a:spcPct val="0"/>
              </a:spcBef>
              <a:spcAft>
                <a:spcPct val="0"/>
              </a:spcAft>
            </a:pPr>
            <a:r>
              <a:rPr lang="en-US" sz="1600" dirty="0">
                <a:solidFill>
                  <a:srgbClr val="FFFFFF">
                    <a:lumMod val="75000"/>
                  </a:srgbClr>
                </a:solidFill>
                <a:cs typeface="Arial" charset="0"/>
                <a:hlinkClick r:id="rId3"/>
              </a:rPr>
              <a:t>http</a:t>
            </a:r>
            <a:r>
              <a:rPr lang="en-US" sz="1600" dirty="0" smtClean="0">
                <a:solidFill>
                  <a:srgbClr val="FFFFFF">
                    <a:lumMod val="75000"/>
                  </a:srgbClr>
                </a:solidFill>
                <a:cs typeface="Arial" charset="0"/>
                <a:hlinkClick r:id="rId3"/>
              </a:rPr>
              <a:t>://thrust.github.com</a:t>
            </a:r>
            <a:endParaRPr lang="en-US" sz="1600" dirty="0">
              <a:solidFill>
                <a:srgbClr val="FFFFFF">
                  <a:lumMod val="75000"/>
                </a:srgbClr>
              </a:solidFill>
              <a:cs typeface="Arial" charset="0"/>
            </a:endParaRPr>
          </a:p>
        </p:txBody>
      </p:sp>
      <p:sp>
        <p:nvSpPr>
          <p:cNvPr id="9" name="TextBox 8"/>
          <p:cNvSpPr txBox="1"/>
          <p:nvPr/>
        </p:nvSpPr>
        <p:spPr>
          <a:xfrm>
            <a:off x="964139" y="6380017"/>
            <a:ext cx="2591922" cy="323161"/>
          </a:xfrm>
          <a:prstGeom prst="rect">
            <a:avLst/>
          </a:prstGeom>
          <a:noFill/>
        </p:spPr>
        <p:txBody>
          <a:bodyPr wrap="none" lIns="76197" tIns="38098" rIns="76197" bIns="38098" rtlCol="0">
            <a:spAutoFit/>
          </a:bodyPr>
          <a:lstStyle/>
          <a:p>
            <a:pPr fontAlgn="base">
              <a:spcBef>
                <a:spcPct val="0"/>
              </a:spcBef>
              <a:spcAft>
                <a:spcPct val="0"/>
              </a:spcAft>
            </a:pPr>
            <a:r>
              <a:rPr lang="en-US" sz="1600" dirty="0" smtClean="0">
                <a:solidFill>
                  <a:srgbClr val="FFFFFF">
                    <a:lumMod val="75000"/>
                  </a:srgbClr>
                </a:solidFill>
                <a:cs typeface="Arial" charset="0"/>
                <a:hlinkClick r:id="rId4"/>
              </a:rPr>
              <a:t>www.boost.org/libs/lambda</a:t>
            </a:r>
            <a:endParaRPr lang="en-US" sz="1600" dirty="0">
              <a:solidFill>
                <a:srgbClr val="FFFFFF">
                  <a:lumMod val="75000"/>
                </a:srgbClr>
              </a:solidFill>
              <a:cs typeface="Arial" charset="0"/>
            </a:endParaRPr>
          </a:p>
        </p:txBody>
      </p:sp>
    </p:spTree>
    <p:extLst>
      <p:ext uri="{BB962C8B-B14F-4D97-AF65-F5344CB8AC3E}">
        <p14:creationId xmlns:p14="http://schemas.microsoft.com/office/powerpoint/2010/main" val="425870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01852" y="1827228"/>
            <a:ext cx="4174205" cy="4524944"/>
          </a:xfrm>
          <a:prstGeom prst="roundRect">
            <a:avLst/>
          </a:prstGeom>
          <a:solidFill>
            <a:schemeClr val="bg1">
              <a:lumMod val="85000"/>
              <a:lumOff val="15000"/>
            </a:schemeClr>
          </a:solidFill>
          <a:ln w="38100">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76197" tIns="38098" rIns="76197" bIns="38098" rtlCol="0" anchor="t"/>
          <a:lstStyle/>
          <a:p>
            <a:pPr eaLnBrk="0" fontAlgn="ctr" hangingPunct="0">
              <a:spcBef>
                <a:spcPct val="10000"/>
              </a:spcBef>
              <a:spcAft>
                <a:spcPct val="0"/>
              </a:spcAft>
              <a:buSzPct val="180000"/>
            </a:pPr>
            <a:r>
              <a:rPr lang="en-US" sz="1200" b="1" noProof="1">
                <a:solidFill>
                  <a:srgbClr val="FFFFFF"/>
                </a:solidFill>
                <a:latin typeface="Lucida Console" pitchFamily="49" charset="0"/>
              </a:rPr>
              <a:t>void saxpy(int n, float a, float * restrict x, float * restrict y)</a:t>
            </a:r>
          </a:p>
          <a:p>
            <a:pPr eaLnBrk="0" fontAlgn="ctr" hangingPunct="0">
              <a:spcBef>
                <a:spcPct val="10000"/>
              </a:spcBef>
              <a:spcAft>
                <a:spcPct val="0"/>
              </a:spcAft>
              <a:buSzPct val="180000"/>
            </a:pPr>
            <a:r>
              <a:rPr lang="en-US" sz="1200" b="1" noProof="1">
                <a:solidFill>
                  <a:srgbClr val="FFFFFF"/>
                </a:solidFill>
                <a:latin typeface="Lucida Console" pitchFamily="49" charset="0"/>
              </a:rPr>
              <a:t>{</a:t>
            </a:r>
          </a:p>
          <a:p>
            <a:pPr eaLnBrk="0" fontAlgn="ctr" hangingPunct="0">
              <a:spcBef>
                <a:spcPct val="10000"/>
              </a:spcBef>
              <a:spcAft>
                <a:spcPct val="0"/>
              </a:spcAft>
              <a:buSzPct val="180000"/>
            </a:pPr>
            <a:r>
              <a:rPr lang="en-US" sz="1200" b="1" noProof="1">
                <a:solidFill>
                  <a:srgbClr val="73B900"/>
                </a:solidFill>
                <a:latin typeface="Lucida Console" pitchFamily="49" charset="0"/>
              </a:rPr>
              <a:t>#pragma acc kernels deviceptr(x[0:n],y[0:n])</a:t>
            </a:r>
          </a:p>
          <a:p>
            <a:pPr eaLnBrk="0" fontAlgn="ctr" hangingPunct="0">
              <a:spcBef>
                <a:spcPct val="10000"/>
              </a:spcBef>
              <a:spcAft>
                <a:spcPct val="0"/>
              </a:spcAft>
              <a:buSzPct val="180000"/>
            </a:pPr>
            <a:r>
              <a:rPr lang="en-US" sz="1200" b="1" noProof="1">
                <a:solidFill>
                  <a:srgbClr val="FFFFFF"/>
                </a:solidFill>
                <a:latin typeface="Lucida Console" pitchFamily="49" charset="0"/>
              </a:rPr>
              <a:t>  {</a:t>
            </a:r>
          </a:p>
          <a:p>
            <a:pPr eaLnBrk="0" fontAlgn="ctr" hangingPunct="0">
              <a:spcBef>
                <a:spcPct val="10000"/>
              </a:spcBef>
              <a:spcAft>
                <a:spcPct val="0"/>
              </a:spcAft>
              <a:buSzPct val="180000"/>
            </a:pPr>
            <a:r>
              <a:rPr lang="en-US" sz="1200" b="1" noProof="1">
                <a:solidFill>
                  <a:srgbClr val="FFFFFF"/>
                </a:solidFill>
                <a:latin typeface="Lucida Console" pitchFamily="49" charset="0"/>
              </a:rPr>
              <a:t>    for(int i=0; i&lt;n; i++)</a:t>
            </a:r>
          </a:p>
          <a:p>
            <a:pPr eaLnBrk="0" fontAlgn="ctr" hangingPunct="0">
              <a:spcBef>
                <a:spcPct val="10000"/>
              </a:spcBef>
              <a:spcAft>
                <a:spcPct val="0"/>
              </a:spcAft>
              <a:buSzPct val="180000"/>
            </a:pPr>
            <a:r>
              <a:rPr lang="en-US" sz="1200" b="1" noProof="1">
                <a:solidFill>
                  <a:srgbClr val="FFFFFF"/>
                </a:solidFill>
                <a:latin typeface="Lucida Console" pitchFamily="49" charset="0"/>
              </a:rPr>
              <a:t>    {</a:t>
            </a:r>
          </a:p>
          <a:p>
            <a:pPr eaLnBrk="0" fontAlgn="ctr" hangingPunct="0">
              <a:spcBef>
                <a:spcPct val="10000"/>
              </a:spcBef>
              <a:spcAft>
                <a:spcPct val="0"/>
              </a:spcAft>
              <a:buSzPct val="180000"/>
            </a:pPr>
            <a:r>
              <a:rPr lang="en-US" sz="1200" b="1" noProof="1">
                <a:solidFill>
                  <a:srgbClr val="FFFFFF"/>
                </a:solidFill>
                <a:latin typeface="Lucida Console" pitchFamily="49" charset="0"/>
              </a:rPr>
              <a:t>      y[i] += 2.0*x[i];</a:t>
            </a:r>
          </a:p>
          <a:p>
            <a:pPr eaLnBrk="0" fontAlgn="ctr" hangingPunct="0">
              <a:spcBef>
                <a:spcPct val="10000"/>
              </a:spcBef>
              <a:spcAft>
                <a:spcPct val="0"/>
              </a:spcAft>
              <a:buSzPct val="180000"/>
            </a:pPr>
            <a:r>
              <a:rPr lang="en-US" sz="1200" b="1" noProof="1">
                <a:solidFill>
                  <a:srgbClr val="FFFFFF"/>
                </a:solidFill>
                <a:latin typeface="Lucida Console" pitchFamily="49" charset="0"/>
              </a:rPr>
              <a:t>    }</a:t>
            </a:r>
          </a:p>
          <a:p>
            <a:pPr eaLnBrk="0" fontAlgn="ctr" hangingPunct="0">
              <a:spcBef>
                <a:spcPct val="10000"/>
              </a:spcBef>
              <a:spcAft>
                <a:spcPct val="0"/>
              </a:spcAft>
              <a:buSzPct val="180000"/>
            </a:pPr>
            <a:r>
              <a:rPr lang="en-US" sz="1200" b="1" noProof="1">
                <a:solidFill>
                  <a:srgbClr val="FFFFFF"/>
                </a:solidFill>
                <a:latin typeface="Lucida Console" pitchFamily="49" charset="0"/>
              </a:rPr>
              <a:t>  }</a:t>
            </a:r>
          </a:p>
          <a:p>
            <a:pPr eaLnBrk="0" fontAlgn="ctr" hangingPunct="0">
              <a:spcBef>
                <a:spcPct val="10000"/>
              </a:spcBef>
              <a:spcAft>
                <a:spcPct val="0"/>
              </a:spcAft>
              <a:buSzPct val="180000"/>
            </a:pPr>
            <a:r>
              <a:rPr lang="en-US" sz="1200" b="1" noProof="1">
                <a:solidFill>
                  <a:srgbClr val="FFFFFF"/>
                </a:solidFill>
                <a:latin typeface="Lucida Console" pitchFamily="49" charset="0"/>
              </a:rPr>
              <a:t>}</a:t>
            </a:r>
          </a:p>
          <a:p>
            <a:pPr eaLnBrk="0" fontAlgn="ctr" hangingPunct="0">
              <a:spcBef>
                <a:spcPct val="10000"/>
              </a:spcBef>
              <a:spcAft>
                <a:spcPct val="0"/>
              </a:spcAft>
              <a:buSzPct val="180000"/>
            </a:pPr>
            <a:endParaRPr lang="en-US" sz="1200" b="1" noProof="1">
              <a:solidFill>
                <a:srgbClr val="FFFFFF"/>
              </a:solidFill>
              <a:latin typeface="Lucida Console" pitchFamily="49" charset="0"/>
            </a:endParaRPr>
          </a:p>
        </p:txBody>
      </p:sp>
      <p:sp>
        <p:nvSpPr>
          <p:cNvPr id="7" name="Rounded Rectangle 6"/>
          <p:cNvSpPr/>
          <p:nvPr/>
        </p:nvSpPr>
        <p:spPr>
          <a:xfrm>
            <a:off x="4553345" y="1827228"/>
            <a:ext cx="4375353" cy="4513128"/>
          </a:xfrm>
          <a:prstGeom prst="roundRect">
            <a:avLst/>
          </a:prstGeom>
          <a:solidFill>
            <a:schemeClr val="bg1">
              <a:lumMod val="85000"/>
              <a:lumOff val="15000"/>
            </a:schemeClr>
          </a:solidFill>
          <a:ln w="38100">
            <a:solidFill>
              <a:srgbClr val="73B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0" tIns="38098" rIns="0" bIns="38098" rtlCol="0" anchor="t"/>
          <a:lstStyle/>
          <a:p>
            <a:pPr eaLnBrk="0" fontAlgn="ctr" hangingPunct="0">
              <a:spcBef>
                <a:spcPct val="10000"/>
              </a:spcBef>
              <a:spcAft>
                <a:spcPct val="0"/>
              </a:spcAft>
              <a:buSzPct val="180000"/>
            </a:pPr>
            <a:r>
              <a:rPr lang="en-US" sz="1200" b="1" noProof="1">
                <a:solidFill>
                  <a:srgbClr val="FFFFFF"/>
                </a:solidFill>
                <a:latin typeface="Lucida Console" pitchFamily="49" charset="0"/>
              </a:rPr>
              <a:t>int main(int argc, char **argv)</a:t>
            </a:r>
          </a:p>
          <a:p>
            <a:pPr eaLnBrk="0" fontAlgn="ctr" hangingPunct="0">
              <a:spcBef>
                <a:spcPct val="10000"/>
              </a:spcBef>
              <a:spcAft>
                <a:spcPct val="0"/>
              </a:spcAft>
              <a:buSzPct val="180000"/>
            </a:pPr>
            <a:r>
              <a:rPr lang="en-US" sz="1200" b="1" noProof="1">
                <a:solidFill>
                  <a:srgbClr val="FFFFFF"/>
                </a:solidFill>
                <a:latin typeface="Lucida Console" pitchFamily="49" charset="0"/>
              </a:rPr>
              <a:t>{</a:t>
            </a:r>
          </a:p>
          <a:p>
            <a:pPr eaLnBrk="0" fontAlgn="ctr" hangingPunct="0">
              <a:spcBef>
                <a:spcPct val="10000"/>
              </a:spcBef>
              <a:spcAft>
                <a:spcPct val="0"/>
              </a:spcAft>
              <a:buSzPct val="180000"/>
            </a:pPr>
            <a:r>
              <a:rPr lang="en-US" sz="1200" b="1" noProof="1">
                <a:solidFill>
                  <a:srgbClr val="FFFFFF"/>
                </a:solidFill>
                <a:latin typeface="Lucida Console" pitchFamily="49" charset="0"/>
              </a:rPr>
              <a:t>  int N = 1&lt;&lt;20;</a:t>
            </a:r>
          </a:p>
          <a:p>
            <a:pPr eaLnBrk="0" fontAlgn="ctr" hangingPunct="0">
              <a:spcBef>
                <a:spcPct val="10000"/>
              </a:spcBef>
              <a:spcAft>
                <a:spcPct val="0"/>
              </a:spcAft>
              <a:buSzPct val="180000"/>
            </a:pPr>
            <a:r>
              <a:rPr lang="en-US" sz="1200" b="1" noProof="1">
                <a:solidFill>
                  <a:srgbClr val="FFFFFF"/>
                </a:solidFill>
                <a:latin typeface="Lucida Console" pitchFamily="49" charset="0"/>
              </a:rPr>
              <a:t>  </a:t>
            </a:r>
            <a:r>
              <a:rPr lang="en-US" sz="1200" b="1" noProof="1">
                <a:solidFill>
                  <a:srgbClr val="73B900"/>
                </a:solidFill>
                <a:latin typeface="Lucida Console" pitchFamily="49" charset="0"/>
              </a:rPr>
              <a:t>thrust::host_vector</a:t>
            </a:r>
            <a:r>
              <a:rPr lang="en-US" sz="1200" b="1" noProof="1">
                <a:solidFill>
                  <a:srgbClr val="FFFFFF"/>
                </a:solidFill>
                <a:latin typeface="Lucida Console" pitchFamily="49" charset="0"/>
              </a:rPr>
              <a:t>&lt;float&gt; x(N), y(N);</a:t>
            </a:r>
          </a:p>
          <a:p>
            <a:pPr eaLnBrk="0" fontAlgn="ctr" hangingPunct="0">
              <a:spcBef>
                <a:spcPct val="10000"/>
              </a:spcBef>
              <a:spcAft>
                <a:spcPct val="0"/>
              </a:spcAft>
              <a:buSzPct val="180000"/>
            </a:pPr>
            <a:r>
              <a:rPr lang="en-US" sz="1200" b="1" noProof="1">
                <a:solidFill>
                  <a:srgbClr val="FFFFFF"/>
                </a:solidFill>
                <a:latin typeface="Lucida Console" pitchFamily="49" charset="0"/>
              </a:rPr>
              <a:t>  for(int i=0; i&lt;N; i++)</a:t>
            </a:r>
          </a:p>
          <a:p>
            <a:pPr eaLnBrk="0" fontAlgn="ctr" hangingPunct="0">
              <a:spcBef>
                <a:spcPct val="10000"/>
              </a:spcBef>
              <a:spcAft>
                <a:spcPct val="0"/>
              </a:spcAft>
              <a:buSzPct val="180000"/>
            </a:pPr>
            <a:r>
              <a:rPr lang="en-US" sz="1200" b="1" noProof="1">
                <a:solidFill>
                  <a:srgbClr val="FFFFFF"/>
                </a:solidFill>
                <a:latin typeface="Lucida Console" pitchFamily="49" charset="0"/>
              </a:rPr>
              <a:t>  {</a:t>
            </a:r>
          </a:p>
          <a:p>
            <a:pPr eaLnBrk="0" fontAlgn="ctr" hangingPunct="0">
              <a:spcBef>
                <a:spcPct val="10000"/>
              </a:spcBef>
              <a:spcAft>
                <a:spcPct val="0"/>
              </a:spcAft>
              <a:buSzPct val="180000"/>
            </a:pPr>
            <a:r>
              <a:rPr lang="en-US" sz="1200" b="1" noProof="1">
                <a:solidFill>
                  <a:srgbClr val="FFFFFF"/>
                </a:solidFill>
                <a:latin typeface="Lucida Console" pitchFamily="49" charset="0"/>
              </a:rPr>
              <a:t>    x[i] = 1.0f;</a:t>
            </a:r>
          </a:p>
          <a:p>
            <a:pPr eaLnBrk="0" fontAlgn="ctr" hangingPunct="0">
              <a:spcBef>
                <a:spcPct val="10000"/>
              </a:spcBef>
              <a:spcAft>
                <a:spcPct val="0"/>
              </a:spcAft>
              <a:buSzPct val="180000"/>
            </a:pPr>
            <a:r>
              <a:rPr lang="en-US" sz="1200" b="1" noProof="1">
                <a:solidFill>
                  <a:srgbClr val="FFFFFF"/>
                </a:solidFill>
                <a:latin typeface="Lucida Console" pitchFamily="49" charset="0"/>
              </a:rPr>
              <a:t>    y[i] = 1.0f;</a:t>
            </a:r>
          </a:p>
          <a:p>
            <a:pPr eaLnBrk="0" fontAlgn="ctr" hangingPunct="0">
              <a:spcBef>
                <a:spcPct val="10000"/>
              </a:spcBef>
              <a:spcAft>
                <a:spcPct val="0"/>
              </a:spcAft>
              <a:buSzPct val="180000"/>
            </a:pPr>
            <a:r>
              <a:rPr lang="en-US" sz="1200" b="1" noProof="1">
                <a:solidFill>
                  <a:srgbClr val="FFFFFF"/>
                </a:solidFill>
                <a:latin typeface="Lucida Console" pitchFamily="49" charset="0"/>
              </a:rPr>
              <a:t>  }</a:t>
            </a:r>
          </a:p>
          <a:p>
            <a:pPr eaLnBrk="0" fontAlgn="ctr" hangingPunct="0">
              <a:spcBef>
                <a:spcPct val="10000"/>
              </a:spcBef>
              <a:spcAft>
                <a:spcPct val="0"/>
              </a:spcAft>
              <a:buSzPct val="180000"/>
            </a:pPr>
            <a:endParaRPr lang="en-US" sz="1200" b="1" noProof="1">
              <a:solidFill>
                <a:srgbClr val="FFFFFF"/>
              </a:solidFill>
              <a:latin typeface="Lucida Console" pitchFamily="49" charset="0"/>
            </a:endParaRPr>
          </a:p>
          <a:p>
            <a:pPr eaLnBrk="0" fontAlgn="ctr" hangingPunct="0">
              <a:spcBef>
                <a:spcPct val="10000"/>
              </a:spcBef>
              <a:spcAft>
                <a:spcPct val="0"/>
              </a:spcAft>
              <a:buSzPct val="180000"/>
            </a:pPr>
            <a:r>
              <a:rPr lang="en-US" sz="1200" b="1" noProof="1">
                <a:solidFill>
                  <a:srgbClr val="FFFFFF"/>
                </a:solidFill>
                <a:latin typeface="Lucida Console" pitchFamily="49" charset="0"/>
              </a:rPr>
              <a:t>  </a:t>
            </a:r>
            <a:r>
              <a:rPr lang="en-US" sz="1200" b="1" noProof="1">
                <a:solidFill>
                  <a:srgbClr val="73B900"/>
                </a:solidFill>
                <a:latin typeface="Lucida Console" pitchFamily="49" charset="0"/>
              </a:rPr>
              <a:t>thrust::device_vector</a:t>
            </a:r>
            <a:r>
              <a:rPr lang="en-US" sz="1200" b="1" noProof="1">
                <a:solidFill>
                  <a:srgbClr val="FFFFFF"/>
                </a:solidFill>
                <a:latin typeface="Lucida Console" pitchFamily="49" charset="0"/>
              </a:rPr>
              <a:t>&lt;float&gt; d_x = x;</a:t>
            </a:r>
          </a:p>
          <a:p>
            <a:pPr eaLnBrk="0" fontAlgn="ctr" hangingPunct="0">
              <a:spcBef>
                <a:spcPct val="10000"/>
              </a:spcBef>
              <a:spcAft>
                <a:spcPct val="0"/>
              </a:spcAft>
              <a:buSzPct val="180000"/>
            </a:pPr>
            <a:r>
              <a:rPr lang="en-US" sz="1200" b="1" noProof="1">
                <a:solidFill>
                  <a:srgbClr val="FFFFFF"/>
                </a:solidFill>
                <a:latin typeface="Lucida Console" pitchFamily="49" charset="0"/>
              </a:rPr>
              <a:t>  </a:t>
            </a:r>
            <a:r>
              <a:rPr lang="en-US" sz="1200" b="1" noProof="1">
                <a:solidFill>
                  <a:srgbClr val="73B900"/>
                </a:solidFill>
                <a:latin typeface="Lucida Console" pitchFamily="49" charset="0"/>
              </a:rPr>
              <a:t>thrust::device_vector</a:t>
            </a:r>
            <a:r>
              <a:rPr lang="en-US" sz="1200" b="1" noProof="1">
                <a:solidFill>
                  <a:srgbClr val="FFFFFF"/>
                </a:solidFill>
                <a:latin typeface="Lucida Console" pitchFamily="49" charset="0"/>
              </a:rPr>
              <a:t>&lt;float&gt; d_y = y;</a:t>
            </a:r>
          </a:p>
          <a:p>
            <a:pPr eaLnBrk="0" fontAlgn="ctr" hangingPunct="0">
              <a:spcBef>
                <a:spcPct val="10000"/>
              </a:spcBef>
              <a:spcAft>
                <a:spcPct val="0"/>
              </a:spcAft>
              <a:buSzPct val="180000"/>
            </a:pPr>
            <a:r>
              <a:rPr lang="en-US" sz="1200" b="1" noProof="1">
                <a:solidFill>
                  <a:srgbClr val="FFFFFF"/>
                </a:solidFill>
                <a:latin typeface="Lucida Console" pitchFamily="49" charset="0"/>
              </a:rPr>
              <a:t>  </a:t>
            </a:r>
            <a:r>
              <a:rPr lang="en-US" sz="1200" b="1" noProof="1">
                <a:solidFill>
                  <a:srgbClr val="73B900"/>
                </a:solidFill>
                <a:latin typeface="Lucida Console" pitchFamily="49" charset="0"/>
              </a:rPr>
              <a:t>thrust::device_ptr</a:t>
            </a:r>
            <a:r>
              <a:rPr lang="en-US" sz="1200" b="1" noProof="1">
                <a:solidFill>
                  <a:srgbClr val="FFFFFF"/>
                </a:solidFill>
                <a:latin typeface="Lucida Console" pitchFamily="49" charset="0"/>
              </a:rPr>
              <a:t>&lt;float&gt; p_x = &amp;d_x[0];</a:t>
            </a:r>
          </a:p>
          <a:p>
            <a:pPr eaLnBrk="0" fontAlgn="ctr" hangingPunct="0">
              <a:spcBef>
                <a:spcPct val="10000"/>
              </a:spcBef>
              <a:spcAft>
                <a:spcPct val="0"/>
              </a:spcAft>
              <a:buSzPct val="180000"/>
            </a:pPr>
            <a:r>
              <a:rPr lang="en-US" sz="1200" b="1" noProof="1">
                <a:solidFill>
                  <a:srgbClr val="FFFFFF"/>
                </a:solidFill>
                <a:latin typeface="Lucida Console" pitchFamily="49" charset="0"/>
              </a:rPr>
              <a:t>  </a:t>
            </a:r>
            <a:r>
              <a:rPr lang="en-US" sz="1200" b="1" noProof="1">
                <a:solidFill>
                  <a:srgbClr val="73B900"/>
                </a:solidFill>
                <a:latin typeface="Lucida Console" pitchFamily="49" charset="0"/>
              </a:rPr>
              <a:t>thrust::device_ptr</a:t>
            </a:r>
            <a:r>
              <a:rPr lang="en-US" sz="1200" b="1" noProof="1">
                <a:solidFill>
                  <a:srgbClr val="FFFFFF"/>
                </a:solidFill>
                <a:latin typeface="Lucida Console" pitchFamily="49" charset="0"/>
              </a:rPr>
              <a:t>&lt;float&gt; p_y = &amp;d_y[0];</a:t>
            </a:r>
          </a:p>
          <a:p>
            <a:pPr eaLnBrk="0" fontAlgn="ctr" hangingPunct="0">
              <a:spcBef>
                <a:spcPct val="10000"/>
              </a:spcBef>
              <a:spcAft>
                <a:spcPct val="0"/>
              </a:spcAft>
              <a:buSzPct val="180000"/>
            </a:pPr>
            <a:endParaRPr lang="en-US" sz="1200" b="1" noProof="1">
              <a:solidFill>
                <a:srgbClr val="FFFFFF"/>
              </a:solidFill>
              <a:latin typeface="Lucida Console" pitchFamily="49" charset="0"/>
            </a:endParaRPr>
          </a:p>
          <a:p>
            <a:pPr eaLnBrk="0" fontAlgn="ctr" hangingPunct="0">
              <a:spcBef>
                <a:spcPct val="10000"/>
              </a:spcBef>
              <a:spcAft>
                <a:spcPct val="0"/>
              </a:spcAft>
              <a:buSzPct val="180000"/>
            </a:pPr>
            <a:r>
              <a:rPr lang="en-US" sz="1200" b="1" noProof="1">
                <a:solidFill>
                  <a:srgbClr val="FFFFFF"/>
                </a:solidFill>
                <a:latin typeface="Lucida Console" pitchFamily="49" charset="0"/>
              </a:rPr>
              <a:t>  saxpy(N,2.0,</a:t>
            </a:r>
            <a:r>
              <a:rPr lang="en-US" sz="1200" b="1" noProof="1">
                <a:solidFill>
                  <a:srgbClr val="73B900"/>
                </a:solidFill>
                <a:latin typeface="Lucida Console" pitchFamily="49" charset="0"/>
              </a:rPr>
              <a:t>p_x.get()</a:t>
            </a:r>
            <a:r>
              <a:rPr lang="en-US" sz="1200" b="1" noProof="1">
                <a:solidFill>
                  <a:srgbClr val="FFFFFF"/>
                </a:solidFill>
                <a:latin typeface="Lucida Console" pitchFamily="49" charset="0"/>
              </a:rPr>
              <a:t>,</a:t>
            </a:r>
            <a:r>
              <a:rPr lang="en-US" sz="1200" b="1" noProof="1">
                <a:solidFill>
                  <a:srgbClr val="73B900"/>
                </a:solidFill>
                <a:latin typeface="Lucida Console" pitchFamily="49" charset="0"/>
              </a:rPr>
              <a:t>p_y.get()</a:t>
            </a:r>
            <a:r>
              <a:rPr lang="en-US" sz="1200" b="1" noProof="1">
                <a:solidFill>
                  <a:srgbClr val="FFFFFF"/>
                </a:solidFill>
                <a:latin typeface="Lucida Console" pitchFamily="49" charset="0"/>
              </a:rPr>
              <a:t>);</a:t>
            </a:r>
          </a:p>
          <a:p>
            <a:pPr eaLnBrk="0" fontAlgn="ctr" hangingPunct="0">
              <a:spcBef>
                <a:spcPct val="10000"/>
              </a:spcBef>
              <a:spcAft>
                <a:spcPct val="0"/>
              </a:spcAft>
              <a:buSzPct val="180000"/>
            </a:pPr>
            <a:endParaRPr lang="en-US" sz="1200" b="1" noProof="1">
              <a:solidFill>
                <a:srgbClr val="FFFFFF"/>
              </a:solidFill>
              <a:latin typeface="Lucida Console" pitchFamily="49" charset="0"/>
            </a:endParaRPr>
          </a:p>
          <a:p>
            <a:pPr eaLnBrk="0" fontAlgn="ctr" hangingPunct="0">
              <a:spcBef>
                <a:spcPct val="10000"/>
              </a:spcBef>
              <a:spcAft>
                <a:spcPct val="0"/>
              </a:spcAft>
              <a:buSzPct val="180000"/>
            </a:pPr>
            <a:r>
              <a:rPr lang="en-US" sz="1200" b="1" noProof="1">
                <a:solidFill>
                  <a:srgbClr val="FFFFFF"/>
                </a:solidFill>
                <a:latin typeface="Lucida Console" pitchFamily="49" charset="0"/>
              </a:rPr>
              <a:t>  y = d_y;</a:t>
            </a:r>
          </a:p>
          <a:p>
            <a:pPr eaLnBrk="0" fontAlgn="ctr" hangingPunct="0">
              <a:spcBef>
                <a:spcPct val="10000"/>
              </a:spcBef>
              <a:spcAft>
                <a:spcPct val="0"/>
              </a:spcAft>
              <a:buSzPct val="180000"/>
            </a:pPr>
            <a:r>
              <a:rPr lang="en-US" sz="1200" b="1" noProof="1" smtClean="0">
                <a:solidFill>
                  <a:srgbClr val="FFFFFF"/>
                </a:solidFill>
                <a:latin typeface="Lucida Console" pitchFamily="49" charset="0"/>
              </a:rPr>
              <a:t>  return 0;</a:t>
            </a:r>
          </a:p>
          <a:p>
            <a:pPr eaLnBrk="0" fontAlgn="ctr" hangingPunct="0">
              <a:spcBef>
                <a:spcPct val="10000"/>
              </a:spcBef>
              <a:spcAft>
                <a:spcPct val="0"/>
              </a:spcAft>
              <a:buSzPct val="180000"/>
            </a:pPr>
            <a:r>
              <a:rPr lang="en-US" sz="1200" b="1" noProof="1" smtClean="0">
                <a:solidFill>
                  <a:srgbClr val="FFFFFF"/>
                </a:solidFill>
                <a:latin typeface="Lucida Console" pitchFamily="49" charset="0"/>
              </a:rPr>
              <a:t>}</a:t>
            </a:r>
            <a:endParaRPr lang="en-US" sz="1200" b="1" noProof="1">
              <a:solidFill>
                <a:srgbClr val="FFFFFF"/>
              </a:solidFill>
              <a:latin typeface="Lucida Console" pitchFamily="49" charset="0"/>
            </a:endParaRPr>
          </a:p>
          <a:p>
            <a:pPr eaLnBrk="0" fontAlgn="ctr" hangingPunct="0">
              <a:spcBef>
                <a:spcPct val="10000"/>
              </a:spcBef>
              <a:spcAft>
                <a:spcPct val="0"/>
              </a:spcAft>
              <a:buSzPct val="180000"/>
            </a:pPr>
            <a:endParaRPr lang="en-US" sz="1200" b="1" noProof="1">
              <a:solidFill>
                <a:srgbClr val="73B900"/>
              </a:solidFill>
              <a:latin typeface="Lucida Console" pitchFamily="49" charset="0"/>
            </a:endParaRPr>
          </a:p>
        </p:txBody>
      </p:sp>
      <p:sp>
        <p:nvSpPr>
          <p:cNvPr id="30722" name="Rectangle 2"/>
          <p:cNvSpPr>
            <a:spLocks noGrp="1" noChangeArrowheads="1"/>
          </p:cNvSpPr>
          <p:nvPr>
            <p:ph type="title"/>
          </p:nvPr>
        </p:nvSpPr>
        <p:spPr>
          <a:xfrm>
            <a:off x="2" y="275167"/>
            <a:ext cx="9143999" cy="538605"/>
          </a:xfrm>
        </p:spPr>
        <p:txBody>
          <a:bodyPr/>
          <a:lstStyle/>
          <a:p>
            <a:pPr algn="ctr" eaLnBrk="1" hangingPunct="1"/>
            <a:r>
              <a:rPr lang="en-US" dirty="0"/>
              <a:t>Thrust C++ </a:t>
            </a:r>
            <a:r>
              <a:rPr lang="en-US" dirty="0" smtClean="0"/>
              <a:t>and OpenACC??</a:t>
            </a:r>
            <a:endParaRPr lang="en-US" dirty="0"/>
          </a:p>
        </p:txBody>
      </p:sp>
      <p:sp>
        <p:nvSpPr>
          <p:cNvPr id="30727" name="TextBox 4"/>
          <p:cNvSpPr txBox="1">
            <a:spLocks noChangeArrowheads="1"/>
          </p:cNvSpPr>
          <p:nvPr/>
        </p:nvSpPr>
        <p:spPr bwMode="auto">
          <a:xfrm>
            <a:off x="1122834" y="1170140"/>
            <a:ext cx="2332240" cy="384717"/>
          </a:xfrm>
          <a:prstGeom prst="rect">
            <a:avLst/>
          </a:prstGeom>
          <a:noFill/>
          <a:ln w="9525">
            <a:noFill/>
            <a:miter lim="800000"/>
            <a:headEnd/>
            <a:tailEnd/>
          </a:ln>
        </p:spPr>
        <p:txBody>
          <a:bodyPr wrap="square" lIns="76197" tIns="38098" rIns="76197" bIns="38098">
            <a:spAutoFit/>
          </a:bodyPr>
          <a:lstStyle/>
          <a:p>
            <a:pPr algn="ctr" fontAlgn="base">
              <a:spcBef>
                <a:spcPct val="0"/>
              </a:spcBef>
              <a:spcAft>
                <a:spcPct val="0"/>
              </a:spcAft>
            </a:pPr>
            <a:r>
              <a:rPr lang="en-US" sz="2000" b="1" i="1" dirty="0">
                <a:solidFill>
                  <a:srgbClr val="FFFFFF"/>
                </a:solidFill>
                <a:cs typeface="Arial" charset="0"/>
              </a:rPr>
              <a:t>OpenACC </a:t>
            </a:r>
            <a:r>
              <a:rPr lang="en-US" sz="2000" b="1" i="1" dirty="0" err="1" smtClean="0">
                <a:solidFill>
                  <a:srgbClr val="FFFFFF"/>
                </a:solidFill>
                <a:cs typeface="Arial" charset="0"/>
              </a:rPr>
              <a:t>Saxpy</a:t>
            </a:r>
            <a:endParaRPr lang="en-US" sz="2000" b="1" i="1" dirty="0">
              <a:solidFill>
                <a:srgbClr val="FFFFFF"/>
              </a:solidFill>
              <a:cs typeface="Arial" charset="0"/>
            </a:endParaRPr>
          </a:p>
        </p:txBody>
      </p:sp>
      <p:sp>
        <p:nvSpPr>
          <p:cNvPr id="30728" name="TextBox 5"/>
          <p:cNvSpPr txBox="1">
            <a:spLocks noChangeArrowheads="1"/>
          </p:cNvSpPr>
          <p:nvPr/>
        </p:nvSpPr>
        <p:spPr bwMode="auto">
          <a:xfrm>
            <a:off x="5346200" y="1170141"/>
            <a:ext cx="2789630" cy="384717"/>
          </a:xfrm>
          <a:prstGeom prst="rect">
            <a:avLst/>
          </a:prstGeom>
          <a:noFill/>
          <a:ln w="9525">
            <a:noFill/>
            <a:miter lim="800000"/>
            <a:headEnd/>
            <a:tailEnd/>
          </a:ln>
        </p:spPr>
        <p:txBody>
          <a:bodyPr wrap="square" lIns="76197" tIns="38098" rIns="76197" bIns="38098">
            <a:spAutoFit/>
          </a:bodyPr>
          <a:lstStyle/>
          <a:p>
            <a:pPr algn="ctr" fontAlgn="base">
              <a:spcBef>
                <a:spcPct val="0"/>
              </a:spcBef>
              <a:spcAft>
                <a:spcPct val="0"/>
              </a:spcAft>
            </a:pPr>
            <a:r>
              <a:rPr lang="en-US" sz="2000" b="1" i="1" dirty="0">
                <a:solidFill>
                  <a:srgbClr val="FFFFFF"/>
                </a:solidFill>
                <a:cs typeface="Arial" charset="0"/>
              </a:rPr>
              <a:t>Thrust Main</a:t>
            </a:r>
            <a:endParaRPr lang="en-US" sz="1300" b="1" i="1" dirty="0">
              <a:solidFill>
                <a:srgbClr val="FFFFFF"/>
              </a:solidFill>
              <a:cs typeface="Arial" charset="0"/>
            </a:endParaRPr>
          </a:p>
        </p:txBody>
      </p:sp>
    </p:spTree>
    <p:extLst>
      <p:ext uri="{BB962C8B-B14F-4D97-AF65-F5344CB8AC3E}">
        <p14:creationId xmlns:p14="http://schemas.microsoft.com/office/powerpoint/2010/main" val="1717797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play well with others</a:t>
            </a:r>
            <a:endParaRPr lang="en-US" dirty="0"/>
          </a:p>
        </p:txBody>
      </p:sp>
      <p:pic>
        <p:nvPicPr>
          <p:cNvPr id="4100" name="Picture 4" descr="C:\Users\jlarkin\AppData\Local\Microsoft\Windows\Temporary Internet Files\Content.IE5\6UTI3UR6\MC900436043[1].wmf"/>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bwMode="auto">
          <a:xfrm>
            <a:off x="5867400" y="2514600"/>
            <a:ext cx="3124200" cy="24574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57200" y="1600200"/>
            <a:ext cx="5257800" cy="4724400"/>
          </a:xfrm>
          <a:prstGeom prst="rect">
            <a:avLst/>
          </a:prstGeom>
        </p:spPr>
        <p:txBody>
          <a:bodyPr/>
          <a:lstStyle/>
          <a:p>
            <a:r>
              <a:rPr lang="en-US" dirty="0" smtClean="0">
                <a:solidFill>
                  <a:srgbClr val="FFFFFF"/>
                </a:solidFill>
              </a:rPr>
              <a:t>My advice is to do the following:</a:t>
            </a:r>
          </a:p>
          <a:p>
            <a:pPr marL="342900" indent="-342900">
              <a:buFont typeface="+mj-lt"/>
              <a:buAutoNum type="arabicPeriod"/>
            </a:pPr>
            <a:r>
              <a:rPr lang="en-US" dirty="0" smtClean="0">
                <a:solidFill>
                  <a:srgbClr val="FFFFFF"/>
                </a:solidFill>
              </a:rPr>
              <a:t>Start with OpenACC</a:t>
            </a:r>
          </a:p>
          <a:p>
            <a:pPr marL="800100" lvl="1" indent="-342900">
              <a:buFont typeface="Arial" pitchFamily="34" charset="0"/>
              <a:buChar char="•"/>
            </a:pPr>
            <a:r>
              <a:rPr lang="en-US" dirty="0" smtClean="0">
                <a:solidFill>
                  <a:srgbClr val="FFFFFF"/>
                </a:solidFill>
              </a:rPr>
              <a:t>Expose high-level parallelism</a:t>
            </a:r>
          </a:p>
          <a:p>
            <a:pPr marL="800100" lvl="1" indent="-342900">
              <a:buFont typeface="Arial" pitchFamily="34" charset="0"/>
              <a:buChar char="•"/>
            </a:pPr>
            <a:r>
              <a:rPr lang="en-US" dirty="0" smtClean="0">
                <a:solidFill>
                  <a:srgbClr val="FFFFFF"/>
                </a:solidFill>
              </a:rPr>
              <a:t>Ensure correctness</a:t>
            </a:r>
          </a:p>
          <a:p>
            <a:pPr marL="800100" lvl="1" indent="-342900">
              <a:buFont typeface="Arial" pitchFamily="34" charset="0"/>
              <a:buChar char="•"/>
            </a:pPr>
            <a:r>
              <a:rPr lang="en-US" dirty="0" smtClean="0">
                <a:solidFill>
                  <a:srgbClr val="FFFFFF"/>
                </a:solidFill>
              </a:rPr>
              <a:t>Optimize away data movement last</a:t>
            </a:r>
          </a:p>
          <a:p>
            <a:pPr marL="342900" indent="-342900">
              <a:buFont typeface="+mj-lt"/>
              <a:buAutoNum type="arabicPeriod"/>
            </a:pPr>
            <a:r>
              <a:rPr lang="en-US" dirty="0" smtClean="0">
                <a:solidFill>
                  <a:srgbClr val="FFFFFF"/>
                </a:solidFill>
              </a:rPr>
              <a:t>Leverage other work that’s available (even if it’s not OpenACC)</a:t>
            </a:r>
          </a:p>
          <a:p>
            <a:pPr marL="800100" lvl="1" indent="-342900">
              <a:buFont typeface="Arial" pitchFamily="34" charset="0"/>
              <a:buChar char="•"/>
            </a:pPr>
            <a:r>
              <a:rPr lang="en-US" dirty="0" smtClean="0">
                <a:solidFill>
                  <a:srgbClr val="FFFFFF"/>
                </a:solidFill>
              </a:rPr>
              <a:t>Common libraries (good software engineering practice)</a:t>
            </a:r>
          </a:p>
          <a:p>
            <a:pPr marL="800100" lvl="1" indent="-342900">
              <a:buFont typeface="Arial" pitchFamily="34" charset="0"/>
              <a:buChar char="•"/>
            </a:pPr>
            <a:r>
              <a:rPr lang="en-US" dirty="0" smtClean="0">
                <a:solidFill>
                  <a:srgbClr val="FFFFFF"/>
                </a:solidFill>
              </a:rPr>
              <a:t>Lots of CUDA already exists</a:t>
            </a:r>
          </a:p>
          <a:p>
            <a:pPr marL="342900" indent="-342900">
              <a:buFont typeface="+mj-lt"/>
              <a:buAutoNum type="arabicPeriod"/>
            </a:pPr>
            <a:r>
              <a:rPr lang="en-US" dirty="0" smtClean="0">
                <a:solidFill>
                  <a:srgbClr val="FFFFFF"/>
                </a:solidFill>
              </a:rPr>
              <a:t>Share your experiences</a:t>
            </a:r>
          </a:p>
          <a:p>
            <a:pPr marL="800100" lvl="1" indent="-342900">
              <a:buFont typeface="Arial" pitchFamily="34" charset="0"/>
              <a:buChar char="•"/>
            </a:pPr>
            <a:r>
              <a:rPr lang="en-US" dirty="0" smtClean="0">
                <a:solidFill>
                  <a:srgbClr val="FFFFFF"/>
                </a:solidFill>
              </a:rPr>
              <a:t>OpenACC is still very new, best practices are still forming.</a:t>
            </a:r>
          </a:p>
          <a:p>
            <a:pPr marL="800100" lvl="1" indent="-342900">
              <a:buFont typeface="Arial" pitchFamily="34" charset="0"/>
              <a:buChar char="•"/>
            </a:pPr>
            <a:r>
              <a:rPr lang="en-US" dirty="0" smtClean="0">
                <a:solidFill>
                  <a:srgbClr val="FFFFFF"/>
                </a:solidFill>
              </a:rPr>
              <a:t>Allow others to leverage your work.</a:t>
            </a:r>
            <a:endParaRPr lang="en-US" dirty="0">
              <a:solidFill>
                <a:srgbClr val="FFFFFF"/>
              </a:solidFill>
            </a:endParaRPr>
          </a:p>
        </p:txBody>
      </p:sp>
    </p:spTree>
    <p:extLst>
      <p:ext uri="{BB962C8B-B14F-4D97-AF65-F5344CB8AC3E}">
        <p14:creationId xmlns:p14="http://schemas.microsoft.com/office/powerpoint/2010/main" val="2086461857"/>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GPU Tools</a:t>
            </a:r>
            <a:endParaRPr lang="en-US" dirty="0"/>
          </a:p>
        </p:txBody>
      </p:sp>
      <p:sp>
        <p:nvSpPr>
          <p:cNvPr id="5" name="Subtitle 4"/>
          <p:cNvSpPr>
            <a:spLocks noGrp="1"/>
          </p:cNvSpPr>
          <p:nvPr>
            <p:ph type="subTitle" idx="1"/>
          </p:nvPr>
        </p:nvSpPr>
        <p:spPr/>
        <p:txBody>
          <a:bodyPr/>
          <a:lstStyle/>
          <a:p>
            <a:r>
              <a:rPr lang="en-US" dirty="0" smtClean="0"/>
              <a:t>I’m on the GPU, now what?</a:t>
            </a:r>
            <a:endParaRPr lang="en-US" dirty="0"/>
          </a:p>
        </p:txBody>
      </p:sp>
    </p:spTree>
    <p:extLst>
      <p:ext uri="{BB962C8B-B14F-4D97-AF65-F5344CB8AC3E}">
        <p14:creationId xmlns:p14="http://schemas.microsoft.com/office/powerpoint/2010/main" val="2424985332"/>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CUDA-</a:t>
            </a:r>
            <a:r>
              <a:rPr lang="en-US" dirty="0" err="1" smtClean="0"/>
              <a:t>Memcheck</a:t>
            </a:r>
            <a:r>
              <a:rPr lang="en-US" dirty="0" smtClean="0"/>
              <a:t> </a:t>
            </a:r>
            <a:endParaRPr lang="en-US" dirty="0"/>
          </a:p>
        </p:txBody>
      </p:sp>
      <p:sp>
        <p:nvSpPr>
          <p:cNvPr id="5" name="Content Placeholder 4"/>
          <p:cNvSpPr>
            <a:spLocks noGrp="1"/>
          </p:cNvSpPr>
          <p:nvPr>
            <p:ph idx="1"/>
          </p:nvPr>
        </p:nvSpPr>
        <p:spPr/>
        <p:txBody>
          <a:bodyPr/>
          <a:lstStyle/>
          <a:p>
            <a:r>
              <a:rPr lang="en-US" dirty="0" smtClean="0"/>
              <a:t>You’re hitting an error or getting wrong results, try </a:t>
            </a:r>
            <a:r>
              <a:rPr lang="en-US" dirty="0" err="1" smtClean="0"/>
              <a:t>cuda-memcheck</a:t>
            </a:r>
            <a:r>
              <a:rPr lang="en-US" dirty="0" smtClean="0"/>
              <a:t> first.</a:t>
            </a:r>
          </a:p>
          <a:p>
            <a:pPr lvl="1"/>
            <a:r>
              <a:rPr lang="en-US" dirty="0" smtClean="0"/>
              <a:t>Reports OOB memory accesses</a:t>
            </a:r>
          </a:p>
          <a:p>
            <a:pPr lvl="1"/>
            <a:r>
              <a:rPr lang="en-US" dirty="0" smtClean="0"/>
              <a:t>Reports errors from CUDA calls</a:t>
            </a:r>
          </a:p>
          <a:p>
            <a:pPr lvl="1"/>
            <a:r>
              <a:rPr lang="en-US" dirty="0">
                <a:hlinkClick r:id="rId3"/>
              </a:rPr>
              <a:t>https://</a:t>
            </a:r>
            <a:r>
              <a:rPr lang="en-US" dirty="0" smtClean="0">
                <a:hlinkClick r:id="rId3"/>
              </a:rPr>
              <a:t>developer.nvidia.com/cuda-memcheck</a:t>
            </a:r>
            <a:endParaRPr lang="en-US" dirty="0" smtClean="0"/>
          </a:p>
          <a:p>
            <a:r>
              <a:rPr lang="en-US" dirty="0" smtClean="0"/>
              <a:t>Works with CUDA and OpenACC</a:t>
            </a:r>
          </a:p>
          <a:p>
            <a:pPr marL="0" indent="0">
              <a:buNone/>
            </a:pPr>
            <a:endParaRPr lang="en-US" dirty="0"/>
          </a:p>
          <a:p>
            <a:pPr marL="0" indent="0">
              <a:buNone/>
            </a:pPr>
            <a:r>
              <a:rPr lang="en-US" dirty="0" smtClean="0">
                <a:latin typeface="Lucida Console" pitchFamily="49" charset="0"/>
              </a:rPr>
              <a:t>$ </a:t>
            </a:r>
            <a:r>
              <a:rPr lang="en-US" dirty="0" err="1" smtClean="0">
                <a:latin typeface="Lucida Console" pitchFamily="49" charset="0"/>
              </a:rPr>
              <a:t>aprun</a:t>
            </a:r>
            <a:r>
              <a:rPr lang="en-US" dirty="0" smtClean="0">
                <a:latin typeface="Lucida Console" pitchFamily="49" charset="0"/>
              </a:rPr>
              <a:t> </a:t>
            </a:r>
            <a:r>
              <a:rPr lang="en-US" dirty="0" err="1" smtClean="0">
                <a:latin typeface="Lucida Console" pitchFamily="49" charset="0"/>
              </a:rPr>
              <a:t>cuda-memcheck</a:t>
            </a:r>
            <a:r>
              <a:rPr lang="en-US" dirty="0">
                <a:latin typeface="Lucida Console" pitchFamily="49" charset="0"/>
              </a:rPr>
              <a:t> </a:t>
            </a:r>
            <a:r>
              <a:rPr lang="en-US" dirty="0" smtClean="0">
                <a:latin typeface="Lucida Console" pitchFamily="49" charset="0"/>
              </a:rPr>
              <a:t>app.exe</a:t>
            </a:r>
            <a:endParaRPr lang="en-US" dirty="0">
              <a:latin typeface="Lucida Console" pitchFamily="49" charset="0"/>
            </a:endParaRPr>
          </a:p>
        </p:txBody>
      </p:sp>
    </p:spTree>
    <p:extLst>
      <p:ext uri="{BB962C8B-B14F-4D97-AF65-F5344CB8AC3E}">
        <p14:creationId xmlns:p14="http://schemas.microsoft.com/office/powerpoint/2010/main" val="3854036499"/>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CUDA-</a:t>
            </a:r>
            <a:r>
              <a:rPr lang="en-US" dirty="0" err="1" smtClean="0"/>
              <a:t>memcheck</a:t>
            </a:r>
            <a:r>
              <a:rPr lang="en-US" dirty="0" smtClean="0"/>
              <a:t> Output</a:t>
            </a:r>
            <a:endParaRPr lang="en-US" dirty="0"/>
          </a:p>
        </p:txBody>
      </p:sp>
      <p:sp>
        <p:nvSpPr>
          <p:cNvPr id="3" name="Content Placeholder 2"/>
          <p:cNvSpPr>
            <a:spLocks noGrp="1"/>
          </p:cNvSpPr>
          <p:nvPr>
            <p:ph idx="1"/>
          </p:nvPr>
        </p:nvSpPr>
        <p:spPr>
          <a:xfrm>
            <a:off x="457731" y="1143001"/>
            <a:ext cx="8368771" cy="5182308"/>
          </a:xfrm>
        </p:spPr>
        <p:txBody>
          <a:bodyPr/>
          <a:lstStyle/>
          <a:p>
            <a:pPr marL="0" indent="0">
              <a:buNone/>
            </a:pPr>
            <a:r>
              <a:rPr lang="en-US" sz="1200" dirty="0">
                <a:latin typeface="Lucida Console" pitchFamily="49" charset="0"/>
              </a:rPr>
              <a:t>========= CUDA-MEMCHECK</a:t>
            </a:r>
          </a:p>
          <a:p>
            <a:pPr marL="0" indent="0">
              <a:buNone/>
            </a:pPr>
            <a:r>
              <a:rPr lang="en-US" sz="1200" dirty="0">
                <a:latin typeface="Lucida Console" pitchFamily="49" charset="0"/>
              </a:rPr>
              <a:t>0.000000</a:t>
            </a:r>
          </a:p>
          <a:p>
            <a:pPr marL="0" indent="0">
              <a:buNone/>
            </a:pPr>
            <a:r>
              <a:rPr lang="en-US" sz="1200" dirty="0" smtClean="0">
                <a:latin typeface="Lucida Console" pitchFamily="49" charset="0"/>
              </a:rPr>
              <a:t>========= </a:t>
            </a:r>
            <a:r>
              <a:rPr lang="en-US" sz="1200" dirty="0">
                <a:solidFill>
                  <a:schemeClr val="accent4"/>
                </a:solidFill>
                <a:latin typeface="Lucida Console" pitchFamily="49" charset="0"/>
              </a:rPr>
              <a:t>Invalid __global__ read of size 4</a:t>
            </a:r>
          </a:p>
          <a:p>
            <a:pPr marL="0" indent="0">
              <a:buNone/>
            </a:pPr>
            <a:r>
              <a:rPr lang="en-US" sz="1200" dirty="0">
                <a:latin typeface="Lucida Console" pitchFamily="49" charset="0"/>
              </a:rPr>
              <a:t>=========     at 0x00000098 in </a:t>
            </a:r>
            <a:r>
              <a:rPr lang="en-US" sz="1200" dirty="0">
                <a:solidFill>
                  <a:schemeClr val="accent4"/>
                </a:solidFill>
                <a:latin typeface="Lucida Console" pitchFamily="49" charset="0"/>
              </a:rPr>
              <a:t>saxpy$ck_L5_2</a:t>
            </a:r>
          </a:p>
          <a:p>
            <a:pPr marL="0" indent="0">
              <a:buNone/>
            </a:pPr>
            <a:r>
              <a:rPr lang="en-US" sz="1200" dirty="0">
                <a:latin typeface="Lucida Console" pitchFamily="49" charset="0"/>
              </a:rPr>
              <a:t>=========     by thread (0,0,0) in block (0,0,0)</a:t>
            </a:r>
          </a:p>
          <a:p>
            <a:pPr marL="0" indent="0">
              <a:buNone/>
            </a:pPr>
            <a:r>
              <a:rPr lang="en-US" sz="1200" dirty="0">
                <a:latin typeface="Lucida Console" pitchFamily="49" charset="0"/>
              </a:rPr>
              <a:t>=========     Address 0xb00c00000 is out of bounds</a:t>
            </a:r>
          </a:p>
          <a:p>
            <a:pPr marL="0" indent="0">
              <a:buNone/>
            </a:pPr>
            <a:r>
              <a:rPr lang="en-US" sz="1200" dirty="0">
                <a:latin typeface="Lucida Console" pitchFamily="49" charset="0"/>
              </a:rPr>
              <a:t>=========     Device Frame:&lt;1 frames were hidden&gt;</a:t>
            </a:r>
          </a:p>
          <a:p>
            <a:pPr marL="0" indent="0">
              <a:buNone/>
            </a:pPr>
            <a:r>
              <a:rPr lang="en-US" sz="1200" dirty="0">
                <a:latin typeface="Lucida Console" pitchFamily="49" charset="0"/>
              </a:rPr>
              <a:t>=========     Saved host </a:t>
            </a:r>
            <a:r>
              <a:rPr lang="en-US" sz="1200" dirty="0" err="1">
                <a:latin typeface="Lucida Console" pitchFamily="49" charset="0"/>
              </a:rPr>
              <a:t>backtrace</a:t>
            </a:r>
            <a:r>
              <a:rPr lang="en-US" sz="1200" dirty="0">
                <a:latin typeface="Lucida Console" pitchFamily="49" charset="0"/>
              </a:rPr>
              <a:t> up to driver entry point at kernel launch time</a:t>
            </a:r>
          </a:p>
          <a:p>
            <a:pPr marL="0" indent="0">
              <a:buNone/>
            </a:pPr>
            <a:r>
              <a:rPr lang="en-US" sz="1200" dirty="0">
                <a:latin typeface="Lucida Console" pitchFamily="49" charset="0"/>
              </a:rPr>
              <a:t>=========     Host Frame:&lt;9 frames were hidden&gt;</a:t>
            </a:r>
          </a:p>
          <a:p>
            <a:pPr marL="0" indent="0">
              <a:buNone/>
            </a:pPr>
            <a:r>
              <a:rPr lang="en-US" sz="1200" dirty="0">
                <a:latin typeface="Lucida Console" pitchFamily="49" charset="0"/>
              </a:rPr>
              <a:t>=========     Host Frame:/opt/</a:t>
            </a:r>
            <a:r>
              <a:rPr lang="en-US" sz="1200" dirty="0" err="1">
                <a:latin typeface="Lucida Console" pitchFamily="49" charset="0"/>
              </a:rPr>
              <a:t>cray</a:t>
            </a:r>
            <a:r>
              <a:rPr lang="en-US" sz="1200" dirty="0">
                <a:latin typeface="Lucida Console" pitchFamily="49" charset="0"/>
              </a:rPr>
              <a:t>/</a:t>
            </a:r>
            <a:r>
              <a:rPr lang="en-US" sz="1200" dirty="0" err="1">
                <a:latin typeface="Lucida Console" pitchFamily="49" charset="0"/>
              </a:rPr>
              <a:t>nvidia</a:t>
            </a:r>
            <a:r>
              <a:rPr lang="en-US" sz="1200" dirty="0">
                <a:latin typeface="Lucida Console" pitchFamily="49" charset="0"/>
              </a:rPr>
              <a:t>//default/lib64/libcuda.so.1 (</a:t>
            </a:r>
            <a:r>
              <a:rPr lang="en-US" sz="1200" dirty="0" err="1">
                <a:latin typeface="Lucida Console" pitchFamily="49" charset="0"/>
              </a:rPr>
              <a:t>cuLaunchKernel</a:t>
            </a:r>
            <a:r>
              <a:rPr lang="en-US" sz="1200" dirty="0">
                <a:latin typeface="Lucida Console" pitchFamily="49" charset="0"/>
              </a:rPr>
              <a:t> + 0x3ae) [0xc863e]</a:t>
            </a:r>
          </a:p>
          <a:p>
            <a:pPr marL="0" indent="0">
              <a:buNone/>
            </a:pPr>
            <a:r>
              <a:rPr lang="en-US" sz="1200" dirty="0">
                <a:latin typeface="Lucida Console" pitchFamily="49" charset="0"/>
              </a:rPr>
              <a:t>=========     Host Frame:/opt/</a:t>
            </a:r>
            <a:r>
              <a:rPr lang="en-US" sz="1200" dirty="0" err="1">
                <a:latin typeface="Lucida Console" pitchFamily="49" charset="0"/>
              </a:rPr>
              <a:t>cray</a:t>
            </a:r>
            <a:r>
              <a:rPr lang="en-US" sz="1200" dirty="0">
                <a:latin typeface="Lucida Console" pitchFamily="49" charset="0"/>
              </a:rPr>
              <a:t>/</a:t>
            </a:r>
            <a:r>
              <a:rPr lang="en-US" sz="1200" dirty="0" err="1">
                <a:latin typeface="Lucida Console" pitchFamily="49" charset="0"/>
              </a:rPr>
              <a:t>cce</a:t>
            </a:r>
            <a:r>
              <a:rPr lang="en-US" sz="1200" dirty="0">
                <a:latin typeface="Lucida Console" pitchFamily="49" charset="0"/>
              </a:rPr>
              <a:t>/8.1.7/</a:t>
            </a:r>
            <a:r>
              <a:rPr lang="en-US" sz="1200" dirty="0" err="1">
                <a:latin typeface="Lucida Console" pitchFamily="49" charset="0"/>
              </a:rPr>
              <a:t>craylibs</a:t>
            </a:r>
            <a:r>
              <a:rPr lang="en-US" sz="1200" dirty="0">
                <a:latin typeface="Lucida Console" pitchFamily="49" charset="0"/>
              </a:rPr>
              <a:t>/x86-64/libcrayacc.so.0 (__</a:t>
            </a:r>
            <a:r>
              <a:rPr lang="en-US" sz="1200" dirty="0" err="1">
                <a:latin typeface="Lucida Console" pitchFamily="49" charset="0"/>
              </a:rPr>
              <a:t>cray_acc_hw_start_kernel</a:t>
            </a:r>
            <a:r>
              <a:rPr lang="en-US" sz="1200" dirty="0">
                <a:latin typeface="Lucida Console" pitchFamily="49" charset="0"/>
              </a:rPr>
              <a:t> + 0x1072) [0x1b0a6]</a:t>
            </a:r>
          </a:p>
          <a:p>
            <a:pPr marL="0" indent="0">
              <a:buNone/>
            </a:pPr>
            <a:r>
              <a:rPr lang="en-US" sz="1200" dirty="0">
                <a:latin typeface="Lucida Console" pitchFamily="49" charset="0"/>
              </a:rPr>
              <a:t>=========     Host Frame:/opt/</a:t>
            </a:r>
            <a:r>
              <a:rPr lang="en-US" sz="1200" dirty="0" err="1">
                <a:latin typeface="Lucida Console" pitchFamily="49" charset="0"/>
              </a:rPr>
              <a:t>cray</a:t>
            </a:r>
            <a:r>
              <a:rPr lang="en-US" sz="1200" dirty="0">
                <a:latin typeface="Lucida Console" pitchFamily="49" charset="0"/>
              </a:rPr>
              <a:t>/</a:t>
            </a:r>
            <a:r>
              <a:rPr lang="en-US" sz="1200" dirty="0" err="1">
                <a:latin typeface="Lucida Console" pitchFamily="49" charset="0"/>
              </a:rPr>
              <a:t>cce</a:t>
            </a:r>
            <a:r>
              <a:rPr lang="en-US" sz="1200" dirty="0">
                <a:latin typeface="Lucida Console" pitchFamily="49" charset="0"/>
              </a:rPr>
              <a:t>/8.1.7/</a:t>
            </a:r>
            <a:r>
              <a:rPr lang="en-US" sz="1200" dirty="0" err="1">
                <a:latin typeface="Lucida Console" pitchFamily="49" charset="0"/>
              </a:rPr>
              <a:t>craylibs</a:t>
            </a:r>
            <a:r>
              <a:rPr lang="en-US" sz="1200" dirty="0">
                <a:latin typeface="Lucida Console" pitchFamily="49" charset="0"/>
              </a:rPr>
              <a:t>/x86-64/libcrayacc.so.0 [0x7c47]</a:t>
            </a:r>
          </a:p>
          <a:p>
            <a:pPr marL="0" indent="0">
              <a:buNone/>
            </a:pPr>
            <a:r>
              <a:rPr lang="en-US" sz="1200" dirty="0">
                <a:latin typeface="Lucida Console" pitchFamily="49" charset="0"/>
              </a:rPr>
              <a:t>=========     Host Frame:/opt/</a:t>
            </a:r>
            <a:r>
              <a:rPr lang="en-US" sz="1200" dirty="0" err="1">
                <a:latin typeface="Lucida Console" pitchFamily="49" charset="0"/>
              </a:rPr>
              <a:t>cray</a:t>
            </a:r>
            <a:r>
              <a:rPr lang="en-US" sz="1200" dirty="0">
                <a:latin typeface="Lucida Console" pitchFamily="49" charset="0"/>
              </a:rPr>
              <a:t>/</a:t>
            </a:r>
            <a:r>
              <a:rPr lang="en-US" sz="1200" dirty="0" err="1">
                <a:latin typeface="Lucida Console" pitchFamily="49" charset="0"/>
              </a:rPr>
              <a:t>cce</a:t>
            </a:r>
            <a:r>
              <a:rPr lang="en-US" sz="1200" dirty="0">
                <a:latin typeface="Lucida Console" pitchFamily="49" charset="0"/>
              </a:rPr>
              <a:t>/8.1.7/</a:t>
            </a:r>
            <a:r>
              <a:rPr lang="en-US" sz="1200" dirty="0" err="1">
                <a:latin typeface="Lucida Console" pitchFamily="49" charset="0"/>
              </a:rPr>
              <a:t>craylibs</a:t>
            </a:r>
            <a:r>
              <a:rPr lang="en-US" sz="1200" dirty="0">
                <a:latin typeface="Lucida Console" pitchFamily="49" charset="0"/>
              </a:rPr>
              <a:t>/x86-64/libcrayacc.so.0 (</a:t>
            </a:r>
            <a:r>
              <a:rPr lang="en-US" sz="1200" dirty="0" err="1">
                <a:latin typeface="Lucida Console" pitchFamily="49" charset="0"/>
              </a:rPr>
              <a:t>cray_start_acc_kernel</a:t>
            </a:r>
            <a:r>
              <a:rPr lang="en-US" sz="1200" dirty="0">
                <a:latin typeface="Lucida Console" pitchFamily="49" charset="0"/>
              </a:rPr>
              <a:t> + 0x114) [0x807e]</a:t>
            </a:r>
          </a:p>
          <a:p>
            <a:pPr marL="0" indent="0">
              <a:buNone/>
            </a:pPr>
            <a:r>
              <a:rPr lang="en-US" sz="1200" dirty="0">
                <a:latin typeface="Lucida Console" pitchFamily="49" charset="0"/>
              </a:rPr>
              <a:t>=========     Host Frame:./</a:t>
            </a:r>
            <a:r>
              <a:rPr lang="en-US" sz="1200" dirty="0" err="1">
                <a:latin typeface="Lucida Console" pitchFamily="49" charset="0"/>
              </a:rPr>
              <a:t>a.out</a:t>
            </a:r>
            <a:r>
              <a:rPr lang="en-US" sz="1200" dirty="0">
                <a:latin typeface="Lucida Console" pitchFamily="49" charset="0"/>
              </a:rPr>
              <a:t> [0xf01]</a:t>
            </a:r>
          </a:p>
          <a:p>
            <a:pPr marL="0" indent="0">
              <a:buNone/>
            </a:pPr>
            <a:r>
              <a:rPr lang="en-US" sz="1200" dirty="0">
                <a:latin typeface="Lucida Console" pitchFamily="49" charset="0"/>
              </a:rPr>
              <a:t>=========     Host Frame:./</a:t>
            </a:r>
            <a:r>
              <a:rPr lang="en-US" sz="1200" dirty="0" err="1">
                <a:latin typeface="Lucida Console" pitchFamily="49" charset="0"/>
              </a:rPr>
              <a:t>a.out</a:t>
            </a:r>
            <a:r>
              <a:rPr lang="en-US" sz="1200" dirty="0">
                <a:latin typeface="Lucida Console" pitchFamily="49" charset="0"/>
              </a:rPr>
              <a:t> [0xd81]</a:t>
            </a:r>
          </a:p>
          <a:p>
            <a:pPr marL="0" indent="0">
              <a:buNone/>
            </a:pPr>
            <a:r>
              <a:rPr lang="en-US" sz="1200" dirty="0">
                <a:latin typeface="Lucida Console" pitchFamily="49" charset="0"/>
              </a:rPr>
              <a:t>=========     Host Frame:/lib64/libc.so.6 (__</a:t>
            </a:r>
            <a:r>
              <a:rPr lang="en-US" sz="1200" dirty="0" err="1">
                <a:latin typeface="Lucida Console" pitchFamily="49" charset="0"/>
              </a:rPr>
              <a:t>libc_start_main</a:t>
            </a:r>
            <a:r>
              <a:rPr lang="en-US" sz="1200" dirty="0">
                <a:latin typeface="Lucida Console" pitchFamily="49" charset="0"/>
              </a:rPr>
              <a:t> + 0xe6) [0x1ec36]</a:t>
            </a:r>
          </a:p>
          <a:p>
            <a:pPr marL="0" indent="0">
              <a:buNone/>
            </a:pPr>
            <a:r>
              <a:rPr lang="en-US" sz="1200" dirty="0">
                <a:latin typeface="Lucida Console" pitchFamily="49" charset="0"/>
              </a:rPr>
              <a:t>=========     Host Frame:./</a:t>
            </a:r>
            <a:r>
              <a:rPr lang="en-US" sz="1200" dirty="0" err="1">
                <a:latin typeface="Lucida Console" pitchFamily="49" charset="0"/>
              </a:rPr>
              <a:t>a.out</a:t>
            </a:r>
            <a:r>
              <a:rPr lang="en-US" sz="1200" dirty="0">
                <a:latin typeface="Lucida Console" pitchFamily="49" charset="0"/>
              </a:rPr>
              <a:t> [0xac9]</a:t>
            </a:r>
          </a:p>
          <a:p>
            <a:pPr marL="0" indent="0">
              <a:buNone/>
            </a:pPr>
            <a:r>
              <a:rPr lang="en-US" sz="1200" dirty="0" smtClean="0">
                <a:latin typeface="Lucida Console" pitchFamily="49" charset="0"/>
              </a:rPr>
              <a:t>========= </a:t>
            </a:r>
            <a:r>
              <a:rPr lang="en-US" sz="1200" dirty="0">
                <a:latin typeface="Lucida Console" pitchFamily="49" charset="0"/>
              </a:rPr>
              <a:t>ERROR SUMMARY: 3 errors</a:t>
            </a:r>
          </a:p>
          <a:p>
            <a:pPr marL="0" indent="0">
              <a:buNone/>
            </a:pPr>
            <a:r>
              <a:rPr lang="en-US" sz="1200" dirty="0">
                <a:latin typeface="Lucida Console" pitchFamily="49" charset="0"/>
              </a:rPr>
              <a:t>Application 219996 resources: </a:t>
            </a:r>
            <a:r>
              <a:rPr lang="en-US" sz="1200" dirty="0" err="1">
                <a:latin typeface="Lucida Console" pitchFamily="49" charset="0"/>
              </a:rPr>
              <a:t>utime</a:t>
            </a:r>
            <a:r>
              <a:rPr lang="en-US" sz="1200" dirty="0">
                <a:latin typeface="Lucida Console" pitchFamily="49" charset="0"/>
              </a:rPr>
              <a:t> ~6s, </a:t>
            </a:r>
            <a:r>
              <a:rPr lang="en-US" sz="1200" dirty="0" err="1">
                <a:latin typeface="Lucida Console" pitchFamily="49" charset="0"/>
              </a:rPr>
              <a:t>stime</a:t>
            </a:r>
            <a:r>
              <a:rPr lang="en-US" sz="1200" dirty="0">
                <a:latin typeface="Lucida Console" pitchFamily="49" charset="0"/>
              </a:rPr>
              <a:t> ~1s</a:t>
            </a:r>
          </a:p>
          <a:p>
            <a:pPr marL="0" indent="0">
              <a:buNone/>
            </a:pPr>
            <a:endParaRPr lang="en-US" sz="1200" dirty="0">
              <a:latin typeface="Lucida Console" pitchFamily="49" charset="0"/>
            </a:endParaRPr>
          </a:p>
        </p:txBody>
      </p:sp>
    </p:spTree>
    <p:extLst>
      <p:ext uri="{BB962C8B-B14F-4D97-AF65-F5344CB8AC3E}">
        <p14:creationId xmlns:p14="http://schemas.microsoft.com/office/powerpoint/2010/main" val="618964448"/>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p:txBody>
          <a:bodyPr/>
          <a:lstStyle/>
          <a:p>
            <a:r>
              <a:rPr lang="en-US" dirty="0"/>
              <a:t>Compiler </a:t>
            </a:r>
            <a:r>
              <a:rPr lang="en-US" dirty="0" smtClean="0"/>
              <a:t>Profiling Variables</a:t>
            </a:r>
            <a:endParaRPr lang="en-US" dirty="0"/>
          </a:p>
        </p:txBody>
      </p:sp>
      <p:sp>
        <p:nvSpPr>
          <p:cNvPr id="3" name="Content Placeholder 2"/>
          <p:cNvSpPr>
            <a:spLocks noGrp="1"/>
          </p:cNvSpPr>
          <p:nvPr>
            <p:ph idx="1"/>
          </p:nvPr>
        </p:nvSpPr>
        <p:spPr>
          <a:xfrm>
            <a:off x="457731" y="1143001"/>
            <a:ext cx="8368771" cy="5182308"/>
          </a:xfrm>
        </p:spPr>
        <p:txBody>
          <a:bodyPr/>
          <a:lstStyle/>
          <a:p>
            <a:r>
              <a:rPr lang="en-US" dirty="0" smtClean="0"/>
              <a:t>The Cray compiler provides automatic instrumentation when </a:t>
            </a:r>
            <a:r>
              <a:rPr lang="en-US" dirty="0" smtClean="0">
                <a:solidFill>
                  <a:schemeClr val="accent4"/>
                </a:solidFill>
                <a:latin typeface="Courier New" pitchFamily="49" charset="0"/>
                <a:cs typeface="Courier New" pitchFamily="49" charset="0"/>
              </a:rPr>
              <a:t>CRAY_ACC_DEBUG=&lt;1,2,3&gt;</a:t>
            </a:r>
            <a:r>
              <a:rPr lang="en-US" dirty="0" smtClean="0"/>
              <a:t> at runtime</a:t>
            </a:r>
            <a:endParaRPr lang="en-US" dirty="0"/>
          </a:p>
        </p:txBody>
      </p:sp>
      <p:sp>
        <p:nvSpPr>
          <p:cNvPr id="8" name="Rounded Rectangle 7"/>
          <p:cNvSpPr/>
          <p:nvPr/>
        </p:nvSpPr>
        <p:spPr>
          <a:xfrm>
            <a:off x="609600" y="2057400"/>
            <a:ext cx="8077200" cy="4114800"/>
          </a:xfrm>
          <a:prstGeom prst="roundRect">
            <a:avLst/>
          </a:prstGeom>
          <a:solidFill>
            <a:schemeClr val="bg1">
              <a:lumMod val="85000"/>
              <a:lumOff val="15000"/>
            </a:schemeClr>
          </a:solidFill>
          <a:ln w="38100">
            <a:solidFill>
              <a:srgbClr val="73B9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lIns="0" tIns="45718" rIns="0" bIns="45718" rtlCol="0" anchor="t"/>
          <a:lstStyle/>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ACC: Initialize CUDA</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ACC: Get Device 0</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ACC: Create Context</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ACC: Set Thread Context</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ACC: Start transfer 2 items from saxpy.c:17</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ACC:       allocate, copy to </a:t>
            </a:r>
            <a:r>
              <a:rPr lang="en-US" sz="1400" b="1" dirty="0" err="1">
                <a:solidFill>
                  <a:srgbClr val="FFFFFF"/>
                </a:solidFill>
                <a:latin typeface="Courier New" pitchFamily="49" charset="0"/>
                <a:cs typeface="Courier New" pitchFamily="49" charset="0"/>
              </a:rPr>
              <a:t>acc</a:t>
            </a:r>
            <a:r>
              <a:rPr lang="en-US" sz="1400" b="1" dirty="0">
                <a:solidFill>
                  <a:srgbClr val="FFFFFF"/>
                </a:solidFill>
                <a:latin typeface="Courier New" pitchFamily="49" charset="0"/>
                <a:cs typeface="Courier New" pitchFamily="49" charset="0"/>
              </a:rPr>
              <a:t> 'x' (4194304 bytes)</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ACC:       allocate, copy to </a:t>
            </a:r>
            <a:r>
              <a:rPr lang="en-US" sz="1400" b="1" dirty="0" err="1">
                <a:solidFill>
                  <a:srgbClr val="FFFFFF"/>
                </a:solidFill>
                <a:latin typeface="Courier New" pitchFamily="49" charset="0"/>
                <a:cs typeface="Courier New" pitchFamily="49" charset="0"/>
              </a:rPr>
              <a:t>acc</a:t>
            </a:r>
            <a:r>
              <a:rPr lang="en-US" sz="1400" b="1" dirty="0">
                <a:solidFill>
                  <a:srgbClr val="FFFFFF"/>
                </a:solidFill>
                <a:latin typeface="Courier New" pitchFamily="49" charset="0"/>
                <a:cs typeface="Courier New" pitchFamily="49" charset="0"/>
              </a:rPr>
              <a:t> 'y' (4194304 bytes)</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ACC: End transfer (to </a:t>
            </a:r>
            <a:r>
              <a:rPr lang="en-US" sz="1400" b="1" dirty="0" err="1">
                <a:solidFill>
                  <a:srgbClr val="FFFFFF"/>
                </a:solidFill>
                <a:latin typeface="Courier New" pitchFamily="49" charset="0"/>
                <a:cs typeface="Courier New" pitchFamily="49" charset="0"/>
              </a:rPr>
              <a:t>acc</a:t>
            </a:r>
            <a:r>
              <a:rPr lang="en-US" sz="1400" b="1" dirty="0">
                <a:solidFill>
                  <a:srgbClr val="FFFFFF"/>
                </a:solidFill>
                <a:latin typeface="Courier New" pitchFamily="49" charset="0"/>
                <a:cs typeface="Courier New" pitchFamily="49" charset="0"/>
              </a:rPr>
              <a:t> 8388608 bytes, to host 0 bytes)</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ACC: Execute kernel saxpy$ck_L17_1 blocks:8192 threads:128 </a:t>
            </a:r>
            <a:r>
              <a:rPr lang="en-US" sz="1400" b="1" dirty="0" err="1">
                <a:solidFill>
                  <a:srgbClr val="FFFFFF"/>
                </a:solidFill>
                <a:latin typeface="Courier New" pitchFamily="49" charset="0"/>
                <a:cs typeface="Courier New" pitchFamily="49" charset="0"/>
              </a:rPr>
              <a:t>async</a:t>
            </a:r>
            <a:r>
              <a:rPr lang="en-US" sz="1400" b="1" dirty="0">
                <a:solidFill>
                  <a:srgbClr val="FFFFFF"/>
                </a:solidFill>
                <a:latin typeface="Courier New" pitchFamily="49" charset="0"/>
                <a:cs typeface="Courier New" pitchFamily="49" charset="0"/>
              </a:rPr>
              <a:t>(auto) from saxpy.c:17</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ACC: Wait </a:t>
            </a:r>
            <a:r>
              <a:rPr lang="en-US" sz="1400" b="1" dirty="0" err="1">
                <a:solidFill>
                  <a:srgbClr val="FFFFFF"/>
                </a:solidFill>
                <a:latin typeface="Courier New" pitchFamily="49" charset="0"/>
                <a:cs typeface="Courier New" pitchFamily="49" charset="0"/>
              </a:rPr>
              <a:t>async</a:t>
            </a:r>
            <a:r>
              <a:rPr lang="en-US" sz="1400" b="1" dirty="0">
                <a:solidFill>
                  <a:srgbClr val="FFFFFF"/>
                </a:solidFill>
                <a:latin typeface="Courier New" pitchFamily="49" charset="0"/>
                <a:cs typeface="Courier New" pitchFamily="49" charset="0"/>
              </a:rPr>
              <a:t>(auto) from saxpy.c:18</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ACC: Start transfer 2 items from saxpy.c:18</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ACC:       free 'x' (4194304 bytes)</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ACC:       copy to host, free 'y' (4194304 bytes)</a:t>
            </a:r>
          </a:p>
          <a:p>
            <a:pPr marL="457200" eaLnBrk="0" fontAlgn="ctr" hangingPunct="0">
              <a:spcBef>
                <a:spcPct val="10000"/>
              </a:spcBef>
              <a:buSzPct val="180000"/>
            </a:pPr>
            <a:r>
              <a:rPr lang="en-US" sz="1400" b="1" dirty="0">
                <a:solidFill>
                  <a:srgbClr val="FFFFFF"/>
                </a:solidFill>
                <a:latin typeface="Courier New" pitchFamily="49" charset="0"/>
                <a:cs typeface="Courier New" pitchFamily="49" charset="0"/>
              </a:rPr>
              <a:t>ACC: End transfer (to </a:t>
            </a:r>
            <a:r>
              <a:rPr lang="en-US" sz="1400" b="1" dirty="0" err="1">
                <a:solidFill>
                  <a:srgbClr val="FFFFFF"/>
                </a:solidFill>
                <a:latin typeface="Courier New" pitchFamily="49" charset="0"/>
                <a:cs typeface="Courier New" pitchFamily="49" charset="0"/>
              </a:rPr>
              <a:t>acc</a:t>
            </a:r>
            <a:r>
              <a:rPr lang="en-US" sz="1400" b="1" dirty="0">
                <a:solidFill>
                  <a:srgbClr val="FFFFFF"/>
                </a:solidFill>
                <a:latin typeface="Courier New" pitchFamily="49" charset="0"/>
                <a:cs typeface="Courier New" pitchFamily="49" charset="0"/>
              </a:rPr>
              <a:t> 0 bytes, to host 4194304 bytes)</a:t>
            </a:r>
          </a:p>
          <a:p>
            <a:pPr marL="457200" eaLnBrk="0" fontAlgn="ctr" hangingPunct="0">
              <a:spcBef>
                <a:spcPct val="10000"/>
              </a:spcBef>
              <a:buSzPct val="180000"/>
            </a:pPr>
            <a:endParaRPr lang="en-US" sz="1400" b="1" dirty="0">
              <a:solidFill>
                <a:srgbClr val="FFFFFF"/>
              </a:solidFill>
              <a:latin typeface="Courier New" pitchFamily="49" charset="0"/>
              <a:cs typeface="Courier New" pitchFamily="49" charset="0"/>
            </a:endParaRPr>
          </a:p>
        </p:txBody>
      </p:sp>
    </p:spTree>
    <p:extLst>
      <p:ext uri="{BB962C8B-B14F-4D97-AF65-F5344CB8AC3E}">
        <p14:creationId xmlns:p14="http://schemas.microsoft.com/office/powerpoint/2010/main" val="832626035"/>
      </p:ext>
    </p:extLst>
  </p:cSld>
  <p:clrMapOvr>
    <a:masterClrMapping/>
  </p:clrMapOvr>
  <p:transition>
    <p:fade/>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256&quot;/&gt;&lt;/object&gt;&lt;object type=&quot;3&quot; unique_id=&quot;10005&quot;&gt;&lt;property id=&quot;20148&quot; value=&quot;5&quot;/&gt;&lt;property id=&quot;20300&quot; value=&quot;Slide 2&quot;/&gt;&lt;property id=&quot;20307&quot; value=&quot;257&quot;/&gt;&lt;/object&gt;&lt;object type=&quot;3&quot; unique_id=&quot;10006&quot;&gt;&lt;property id=&quot;20148&quot; value=&quot;5&quot;/&gt;&lt;property id=&quot;20300&quot; value=&quot;Slide 4&quot;/&gt;&lt;property id=&quot;20307&quot; value=&quot;258&quot;/&gt;&lt;/object&gt;&lt;object type=&quot;3&quot; unique_id=&quot;10007&quot;&gt;&lt;property id=&quot;20148&quot; value=&quot;5&quot;/&gt;&lt;property id=&quot;20300&quot; value=&quot;Slide 3&quot;/&gt;&lt;property id=&quot;20307&quot; value=&quot;259&quot;/&gt;&lt;/object&gt;&lt;/object&gt;&lt;/object&gt;&lt;/database&gt;"/>
  <p:tag name="SECTOMILLISECCONVERTED" val="1"/>
</p:tagLst>
</file>

<file path=ppt/theme/_rels/them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image" Target="../media/image17.jpeg"/></Relationships>
</file>

<file path=ppt/theme/_rels/theme12.xml.rels><?xml version="1.0" encoding="UTF-8" standalone="yes"?>
<Relationships xmlns="http://schemas.openxmlformats.org/package/2006/relationships"><Relationship Id="rId1" Type="http://schemas.openxmlformats.org/officeDocument/2006/relationships/image" Target="../media/image32.jpeg"/></Relationships>
</file>

<file path=ppt/theme/_rels/them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image" Target="../media/image17.jpeg"/></Relationships>
</file>

<file path=ppt/theme/_rels/them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image" Target="../media/image17.jpeg"/></Relationships>
</file>

<file path=ppt/theme/_rels/them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image" Target="../media/image17.jpeg"/></Relationships>
</file>

<file path=ppt/theme/_rels/them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image" Target="../media/image17.jpeg"/></Relationships>
</file>

<file path=ppt/theme/theme1.xml><?xml version="1.0" encoding="utf-8"?>
<a:theme xmlns:a="http://schemas.openxmlformats.org/drawingml/2006/main" name="cray ppt theme 20120417">
  <a:themeElements>
    <a:clrScheme name="YarcData &amp; Cray 2012_02_16">
      <a:dk1>
        <a:sysClr val="windowText" lastClr="000000"/>
      </a:dk1>
      <a:lt1>
        <a:srgbClr val="FFFFFF"/>
      </a:lt1>
      <a:dk2>
        <a:srgbClr val="2D393F"/>
      </a:dk2>
      <a:lt2>
        <a:srgbClr val="FFFFFF"/>
      </a:lt2>
      <a:accent1>
        <a:srgbClr val="8D941E"/>
      </a:accent1>
      <a:accent2>
        <a:srgbClr val="DD7E0E"/>
      </a:accent2>
      <a:accent3>
        <a:srgbClr val="E5B02B"/>
      </a:accent3>
      <a:accent4>
        <a:srgbClr val="A03722"/>
      </a:accent4>
      <a:accent5>
        <a:srgbClr val="005596"/>
      </a:accent5>
      <a:accent6>
        <a:srgbClr val="B6B491"/>
      </a:accent6>
      <a:hlink>
        <a:srgbClr val="0070C0"/>
      </a:hlink>
      <a:folHlink>
        <a:srgbClr val="3A577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PPT_Temp_Corp_16x9_BLK_2007">
  <a:themeElements>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fontScheme name="PPT_Template_Corp_16x9_rev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85000"/>
          </a:schemeClr>
        </a:solidFill>
        <a:ln>
          <a:noFill/>
        </a:ln>
        <a:effectLst/>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_cray_090529">
  <a:themeElements>
    <a:clrScheme name="cray">
      <a:dk1>
        <a:sysClr val="windowText" lastClr="000000"/>
      </a:dk1>
      <a:lt1>
        <a:srgbClr val="FFFFFF"/>
      </a:lt1>
      <a:dk2>
        <a:srgbClr val="2D393F"/>
      </a:dk2>
      <a:lt2>
        <a:srgbClr val="FFFFFF"/>
      </a:lt2>
      <a:accent1>
        <a:srgbClr val="A5B592"/>
      </a:accent1>
      <a:accent2>
        <a:srgbClr val="DD7E0E"/>
      </a:accent2>
      <a:accent3>
        <a:srgbClr val="E7BC29"/>
      </a:accent3>
      <a:accent4>
        <a:srgbClr val="B55475"/>
      </a:accent4>
      <a:accent5>
        <a:srgbClr val="3A577A"/>
      </a:accent5>
      <a:accent6>
        <a:srgbClr val="2D393F"/>
      </a:accent6>
      <a:hlink>
        <a:srgbClr val="0070C0"/>
      </a:hlink>
      <a:folHlink>
        <a:srgbClr val="3A577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12.xml><?xml version="1.0" encoding="utf-8"?>
<a:theme xmlns:a="http://schemas.openxmlformats.org/drawingml/2006/main" name="Metro">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13.xml><?xml version="1.0" encoding="utf-8"?>
<a:theme xmlns:a="http://schemas.openxmlformats.org/drawingml/2006/main" name="cray">
  <a:themeElements>
    <a:clrScheme name="Custom 2">
      <a:dk1>
        <a:srgbClr val="000000"/>
      </a:dk1>
      <a:lt1>
        <a:srgbClr val="FFFFFF"/>
      </a:lt1>
      <a:dk2>
        <a:srgbClr val="000000"/>
      </a:dk2>
      <a:lt2>
        <a:srgbClr val="FFFFFF"/>
      </a:lt2>
      <a:accent1>
        <a:srgbClr val="A5B592"/>
      </a:accent1>
      <a:accent2>
        <a:srgbClr val="DD7E0E"/>
      </a:accent2>
      <a:accent3>
        <a:srgbClr val="E7BC29"/>
      </a:accent3>
      <a:accent4>
        <a:srgbClr val="B55475"/>
      </a:accent4>
      <a:accent5>
        <a:srgbClr val="3A577A"/>
      </a:accent5>
      <a:accent6>
        <a:srgbClr val="2D393F"/>
      </a:accent6>
      <a:hlink>
        <a:srgbClr val="0070C0"/>
      </a:hlink>
      <a:folHlink>
        <a:srgbClr val="3A577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14.xml><?xml version="1.0" encoding="utf-8"?>
<a:theme xmlns:a="http://schemas.openxmlformats.org/drawingml/2006/main" name="Cray_2012_v2">
  <a:themeElements>
    <a:clrScheme name="YarcData &amp; Cray 2012_02_16">
      <a:dk1>
        <a:sysClr val="windowText" lastClr="000000"/>
      </a:dk1>
      <a:lt1>
        <a:srgbClr val="FFFFFF"/>
      </a:lt1>
      <a:dk2>
        <a:srgbClr val="2D393F"/>
      </a:dk2>
      <a:lt2>
        <a:srgbClr val="FFFFFF"/>
      </a:lt2>
      <a:accent1>
        <a:srgbClr val="8D941E"/>
      </a:accent1>
      <a:accent2>
        <a:srgbClr val="DD7E0E"/>
      </a:accent2>
      <a:accent3>
        <a:srgbClr val="E5B02B"/>
      </a:accent3>
      <a:accent4>
        <a:srgbClr val="A03722"/>
      </a:accent4>
      <a:accent5>
        <a:srgbClr val="005596"/>
      </a:accent5>
      <a:accent6>
        <a:srgbClr val="B6B491"/>
      </a:accent6>
      <a:hlink>
        <a:srgbClr val="0070C0"/>
      </a:hlink>
      <a:folHlink>
        <a:srgbClr val="3A577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Default Theme">
  <a:themeElements>
    <a:clrScheme name="OLCF palatte">
      <a:dk1>
        <a:sysClr val="windowText" lastClr="000000"/>
      </a:dk1>
      <a:lt1>
        <a:sysClr val="window" lastClr="FFFFFF"/>
      </a:lt1>
      <a:dk2>
        <a:srgbClr val="00865C"/>
      </a:dk2>
      <a:lt2>
        <a:srgbClr val="FFFFFF"/>
      </a:lt2>
      <a:accent1>
        <a:srgbClr val="4F81BD"/>
      </a:accent1>
      <a:accent2>
        <a:srgbClr val="C0504D"/>
      </a:accent2>
      <a:accent3>
        <a:srgbClr val="00B274"/>
      </a:accent3>
      <a:accent4>
        <a:srgbClr val="F79646"/>
      </a:accent4>
      <a:accent5>
        <a:srgbClr val="4BACC6"/>
      </a:accent5>
      <a:accent6>
        <a:srgbClr val="8064A2"/>
      </a:accent6>
      <a:hlink>
        <a:srgbClr val="1F497D"/>
      </a:hlink>
      <a:folHlink>
        <a:srgbClr val="00865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ray ppt theme 20120417">
  <a:themeElements>
    <a:clrScheme name="YarcData &amp; Cray 2012_02_16">
      <a:dk1>
        <a:sysClr val="windowText" lastClr="000000"/>
      </a:dk1>
      <a:lt1>
        <a:srgbClr val="FFFFFF"/>
      </a:lt1>
      <a:dk2>
        <a:srgbClr val="2D393F"/>
      </a:dk2>
      <a:lt2>
        <a:srgbClr val="FFFFFF"/>
      </a:lt2>
      <a:accent1>
        <a:srgbClr val="8D941E"/>
      </a:accent1>
      <a:accent2>
        <a:srgbClr val="DD7E0E"/>
      </a:accent2>
      <a:accent3>
        <a:srgbClr val="E5B02B"/>
      </a:accent3>
      <a:accent4>
        <a:srgbClr val="A03722"/>
      </a:accent4>
      <a:accent5>
        <a:srgbClr val="005596"/>
      </a:accent5>
      <a:accent6>
        <a:srgbClr val="B6B491"/>
      </a:accent6>
      <a:hlink>
        <a:srgbClr val="0070C0"/>
      </a:hlink>
      <a:folHlink>
        <a:srgbClr val="3A577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PPT_Template_Corp_4x3_Claw">
  <a:themeElements>
    <a:clrScheme name="PPT_Template_Corp_4x3_rev1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fontScheme name="PPT_Template_Corp_4x3_re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PT_Template_Corp_4x3_rev1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1_PPT_Temp_Corp_16x9_BLK_2007">
  <a:themeElements>
    <a:clrScheme name="Custom 8">
      <a:dk1>
        <a:srgbClr val="808080"/>
      </a:dk1>
      <a:lt1>
        <a:srgbClr val="FFFFFF"/>
      </a:lt1>
      <a:dk2>
        <a:srgbClr val="000000"/>
      </a:dk2>
      <a:lt2>
        <a:srgbClr val="76B900"/>
      </a:lt2>
      <a:accent1>
        <a:srgbClr val="006445"/>
      </a:accent1>
      <a:accent2>
        <a:srgbClr val="0F5582"/>
      </a:accent2>
      <a:accent3>
        <a:srgbClr val="C86414"/>
      </a:accent3>
      <a:accent4>
        <a:srgbClr val="FFC000"/>
      </a:accent4>
      <a:accent5>
        <a:srgbClr val="00B0F0"/>
      </a:accent5>
      <a:accent6>
        <a:srgbClr val="645FAF"/>
      </a:accent6>
      <a:hlink>
        <a:srgbClr val="76B900"/>
      </a:hlink>
      <a:folHlink>
        <a:srgbClr val="588A00"/>
      </a:folHlink>
    </a:clrScheme>
    <a:fontScheme name="PPT_Template_Corp_16x9_rev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0_PPT_Temp_Corp_16x9_BLK_2007">
  <a:themeElements>
    <a:clrScheme name="Custom 8">
      <a:dk1>
        <a:srgbClr val="808080"/>
      </a:dk1>
      <a:lt1>
        <a:srgbClr val="FFFFFF"/>
      </a:lt1>
      <a:dk2>
        <a:srgbClr val="000000"/>
      </a:dk2>
      <a:lt2>
        <a:srgbClr val="76B900"/>
      </a:lt2>
      <a:accent1>
        <a:srgbClr val="006445"/>
      </a:accent1>
      <a:accent2>
        <a:srgbClr val="0F5582"/>
      </a:accent2>
      <a:accent3>
        <a:srgbClr val="C86414"/>
      </a:accent3>
      <a:accent4>
        <a:srgbClr val="FFC000"/>
      </a:accent4>
      <a:accent5>
        <a:srgbClr val="00B0F0"/>
      </a:accent5>
      <a:accent6>
        <a:srgbClr val="645FAF"/>
      </a:accent6>
      <a:hlink>
        <a:srgbClr val="76B900"/>
      </a:hlink>
      <a:folHlink>
        <a:srgbClr val="588A00"/>
      </a:folHlink>
    </a:clrScheme>
    <a:fontScheme name="PPT_Template_Corp_16x9_rev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0_CraySC09">
  <a:themeElements>
    <a:clrScheme name="Custom 1">
      <a:dk1>
        <a:srgbClr val="FFFFFF"/>
      </a:dk1>
      <a:lt1>
        <a:srgbClr val="000000"/>
      </a:lt1>
      <a:dk2>
        <a:srgbClr val="FFFFFF"/>
      </a:dk2>
      <a:lt2>
        <a:srgbClr val="000000"/>
      </a:lt2>
      <a:accent1>
        <a:srgbClr val="A5B592"/>
      </a:accent1>
      <a:accent2>
        <a:srgbClr val="DD7E0E"/>
      </a:accent2>
      <a:accent3>
        <a:srgbClr val="E7BC29"/>
      </a:accent3>
      <a:accent4>
        <a:srgbClr val="B55475"/>
      </a:accent4>
      <a:accent5>
        <a:srgbClr val="3A577A"/>
      </a:accent5>
      <a:accent6>
        <a:srgbClr val="2D393F"/>
      </a:accent6>
      <a:hlink>
        <a:srgbClr val="0070C0"/>
      </a:hlink>
      <a:folHlink>
        <a:srgbClr val="3A577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8.xml><?xml version="1.0" encoding="utf-8"?>
<a:theme xmlns:a="http://schemas.openxmlformats.org/drawingml/2006/main" name="2_CraySC09">
  <a:themeElements>
    <a:clrScheme name="Custom 1">
      <a:dk1>
        <a:srgbClr val="FFFFFF"/>
      </a:dk1>
      <a:lt1>
        <a:srgbClr val="000000"/>
      </a:lt1>
      <a:dk2>
        <a:srgbClr val="FFFFFF"/>
      </a:dk2>
      <a:lt2>
        <a:srgbClr val="000000"/>
      </a:lt2>
      <a:accent1>
        <a:srgbClr val="A5B592"/>
      </a:accent1>
      <a:accent2>
        <a:srgbClr val="DD7E0E"/>
      </a:accent2>
      <a:accent3>
        <a:srgbClr val="E7BC29"/>
      </a:accent3>
      <a:accent4>
        <a:srgbClr val="B55475"/>
      </a:accent4>
      <a:accent5>
        <a:srgbClr val="3A577A"/>
      </a:accent5>
      <a:accent6>
        <a:srgbClr val="2D393F"/>
      </a:accent6>
      <a:hlink>
        <a:srgbClr val="0070C0"/>
      </a:hlink>
      <a:folHlink>
        <a:srgbClr val="3A577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9.xml><?xml version="1.0" encoding="utf-8"?>
<a:theme xmlns:a="http://schemas.openxmlformats.org/drawingml/2006/main" name="8_Paper">
  <a:themeElements>
    <a:clrScheme name="cray colors">
      <a:dk1>
        <a:sysClr val="windowText" lastClr="000000"/>
      </a:dk1>
      <a:lt1>
        <a:srgbClr val="FFFFFF"/>
      </a:lt1>
      <a:dk2>
        <a:srgbClr val="2D393F"/>
      </a:dk2>
      <a:lt2>
        <a:srgbClr val="FFFFFF"/>
      </a:lt2>
      <a:accent1>
        <a:srgbClr val="A5B592"/>
      </a:accent1>
      <a:accent2>
        <a:srgbClr val="DD7E0E"/>
      </a:accent2>
      <a:accent3>
        <a:srgbClr val="E7BC29"/>
      </a:accent3>
      <a:accent4>
        <a:srgbClr val="B55475"/>
      </a:accent4>
      <a:accent5>
        <a:srgbClr val="3A577A"/>
      </a:accent5>
      <a:accent6>
        <a:srgbClr val="2D393F"/>
      </a:accent6>
      <a:hlink>
        <a:srgbClr val="0070C0"/>
      </a:hlink>
      <a:folHlink>
        <a:srgbClr val="3A577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EFD0F180B38C94AB0ACD476C65F15D2" ma:contentTypeVersion="0" ma:contentTypeDescription="Create a new document." ma:contentTypeScope="" ma:versionID="d01f258015f7614d838fccef22c4b299">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CF44FC-7536-4A24-B822-7CF8CCF549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230E437-B5E2-4832-809F-3D0E50318B79}">
  <ds:schemaRefs>
    <ds:schemaRef ds:uri="http://schemas.microsoft.com/office/2006/documentManagement/types"/>
    <ds:schemaRef ds:uri="http://schemas.openxmlformats.org/package/2006/metadata/core-properties"/>
    <ds:schemaRef ds:uri="http://purl.org/dc/dcmitype/"/>
    <ds:schemaRef ds:uri="http://purl.org/dc/elements/1.1/"/>
    <ds:schemaRef ds:uri="http://www.w3.org/XML/1998/namespace"/>
    <ds:schemaRef ds:uri="http://purl.org/dc/term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F618C3E-9252-4F8E-A51B-FF417D76C0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cray ppt theme 20120417</Template>
  <TotalTime>3706</TotalTime>
  <Words>27301</Words>
  <Application>Microsoft Office PowerPoint</Application>
  <PresentationFormat>On-screen Show (4:3)</PresentationFormat>
  <Paragraphs>3562</Paragraphs>
  <Slides>166</Slides>
  <Notes>89</Notes>
  <HiddenSlides>1</HiddenSlides>
  <MMClips>0</MMClips>
  <ScaleCrop>false</ScaleCrop>
  <HeadingPairs>
    <vt:vector size="4" baseType="variant">
      <vt:variant>
        <vt:lpstr>Theme</vt:lpstr>
      </vt:variant>
      <vt:variant>
        <vt:i4>14</vt:i4>
      </vt:variant>
      <vt:variant>
        <vt:lpstr>Slide Titles</vt:lpstr>
      </vt:variant>
      <vt:variant>
        <vt:i4>166</vt:i4>
      </vt:variant>
    </vt:vector>
  </HeadingPairs>
  <TitlesOfParts>
    <vt:vector size="180" baseType="lpstr">
      <vt:lpstr>cray ppt theme 20120417</vt:lpstr>
      <vt:lpstr>1_Default Theme</vt:lpstr>
      <vt:lpstr>1_cray ppt theme 20120417</vt:lpstr>
      <vt:lpstr>PPT_Template_Corp_4x3_Claw</vt:lpstr>
      <vt:lpstr>31_PPT_Temp_Corp_16x9_BLK_2007</vt:lpstr>
      <vt:lpstr>30_PPT_Temp_Corp_16x9_BLK_2007</vt:lpstr>
      <vt:lpstr>10_CraySC09</vt:lpstr>
      <vt:lpstr>2_CraySC09</vt:lpstr>
      <vt:lpstr>8_Paper</vt:lpstr>
      <vt:lpstr>PPT_Temp_Corp_16x9_BLK_2007</vt:lpstr>
      <vt:lpstr>2_cray_090529</vt:lpstr>
      <vt:lpstr>Metro</vt:lpstr>
      <vt:lpstr>cray</vt:lpstr>
      <vt:lpstr>Cray_2012_v2</vt:lpstr>
      <vt:lpstr>Refactoring Applications for the XK7 and Future Hybrid Architectures</vt:lpstr>
      <vt:lpstr>Are you ready for the future?</vt:lpstr>
      <vt:lpstr>Outline of Workshop</vt:lpstr>
      <vt:lpstr>Outline of Workshop</vt:lpstr>
      <vt:lpstr>Outline of Workshop</vt:lpstr>
      <vt:lpstr>Outline of Workshop</vt:lpstr>
      <vt:lpstr>Files you should get</vt:lpstr>
      <vt:lpstr>PowerPoint Presentation</vt:lpstr>
      <vt:lpstr>PowerPoint Presentation</vt:lpstr>
      <vt:lpstr>PowerPoint Presentation</vt:lpstr>
      <vt:lpstr>Strategic risk factors</vt:lpstr>
      <vt:lpstr>Programming for Hybrid Architectures</vt:lpstr>
      <vt:lpstr>PowerPoint Presentation</vt:lpstr>
      <vt:lpstr>PowerPoint Presentation</vt:lpstr>
      <vt:lpstr>Potential System Architecture for Exaflop</vt:lpstr>
      <vt:lpstr>Power-Constrained Computing</vt:lpstr>
      <vt:lpstr>PowerPoint Presentation</vt:lpstr>
      <vt:lpstr>Future Architectural Directions</vt:lpstr>
      <vt:lpstr>Vectorization is becoming more important</vt:lpstr>
      <vt:lpstr>Memory Hierarchy is becoming more complex</vt:lpstr>
      <vt:lpstr>Scalar performance is not getting better</vt:lpstr>
      <vt:lpstr>Scalar Performance is not getting better</vt:lpstr>
      <vt:lpstr>Major architectural design that must be considered</vt:lpstr>
      <vt:lpstr>So how should we program for these new systems</vt:lpstr>
      <vt:lpstr>So how should we program for these new systems</vt:lpstr>
      <vt:lpstr>Future hardware trends</vt:lpstr>
      <vt:lpstr>Node Architectures</vt:lpstr>
      <vt:lpstr>Node Programming Paradigm's </vt:lpstr>
      <vt:lpstr>Advantages &amp; Disadvantages of the Node Architectures </vt:lpstr>
      <vt:lpstr>Analyzing an application</vt:lpstr>
      <vt:lpstr>Things we need to know about the application</vt:lpstr>
      <vt:lpstr>Goals</vt:lpstr>
      <vt:lpstr>Working through a simple example</vt:lpstr>
      <vt:lpstr>Step 1</vt:lpstr>
      <vt:lpstr>Standard Profile</vt:lpstr>
      <vt:lpstr>Loop Profile</vt:lpstr>
      <vt:lpstr>Step 2</vt:lpstr>
      <vt:lpstr>OpenMP directives on loop</vt:lpstr>
      <vt:lpstr>OpenMP directives on loop – compiler listing</vt:lpstr>
      <vt:lpstr>OpenMP Version 1 versus Version 2</vt:lpstr>
      <vt:lpstr>Step 3</vt:lpstr>
      <vt:lpstr>Introducing OpenACC</vt:lpstr>
      <vt:lpstr>Introducing OpenACC –compiler listing</vt:lpstr>
      <vt:lpstr>Introducing OpenACC –compiler listing</vt:lpstr>
      <vt:lpstr>OpenACC Version 1 – Profile output</vt:lpstr>
      <vt:lpstr>Steps 4, 5,6,7,8</vt:lpstr>
      <vt:lpstr>Moving to Version 2</vt:lpstr>
      <vt:lpstr>OpenACC Version 2 – Using Data regions –a)</vt:lpstr>
      <vt:lpstr>OpenACC Version 2 – Using Data regions –b)</vt:lpstr>
      <vt:lpstr>OpenACC Version 2 – Using Data regions –a)</vt:lpstr>
      <vt:lpstr>OpenACC Version 2 – Using Data regions –b)</vt:lpstr>
      <vt:lpstr>OpenACC Version 2 – Using Data regions –c)</vt:lpstr>
      <vt:lpstr>OpenACC Version 2 – Profile</vt:lpstr>
      <vt:lpstr>Steps 9, 10,11, 12</vt:lpstr>
      <vt:lpstr>Moving to Version 3</vt:lpstr>
      <vt:lpstr>OpenACC Version 3 – a) </vt:lpstr>
      <vt:lpstr>OpenACC Version 3 – b) </vt:lpstr>
      <vt:lpstr>Comparisons of Himeno Versions</vt:lpstr>
      <vt:lpstr>Cray XK7 Architecture</vt:lpstr>
      <vt:lpstr>Cray XK7 Architecture</vt:lpstr>
      <vt:lpstr>XK7 Node Details</vt:lpstr>
      <vt:lpstr>AMD Interlagos Single vs. Dual-Stream</vt:lpstr>
      <vt:lpstr>AMD Interlagos Single vs. Dual-Stream</vt:lpstr>
      <vt:lpstr>How to Think Like a GPU</vt:lpstr>
      <vt:lpstr>You’ve been hired to paint a building</vt:lpstr>
      <vt:lpstr>You’ve been hired to paint a building</vt:lpstr>
      <vt:lpstr>How can 1 painter paint faster?</vt:lpstr>
      <vt:lpstr>PowerPoint Presentation</vt:lpstr>
      <vt:lpstr>PowerPoint Presentation</vt:lpstr>
      <vt:lpstr>PowerPoint Presentation</vt:lpstr>
      <vt:lpstr>PowerPoint Presentation</vt:lpstr>
      <vt:lpstr>PowerPoint Presentation</vt:lpstr>
      <vt:lpstr>PowerPoint Presentation</vt:lpstr>
      <vt:lpstr>Thread Performance vs. Throughput</vt:lpstr>
      <vt:lpstr>Glossary</vt:lpstr>
      <vt:lpstr>Another Example</vt:lpstr>
      <vt:lpstr>Latency vs. Throughput</vt:lpstr>
      <vt:lpstr>Latency vs. Throughput</vt:lpstr>
      <vt:lpstr>Latency vs. Throughput</vt:lpstr>
      <vt:lpstr>OpenACC Interoperability</vt:lpstr>
      <vt:lpstr>OpenACC is not an Island</vt:lpstr>
      <vt:lpstr>Why Interoperate?</vt:lpstr>
      <vt:lpstr>CUDA C Primer</vt:lpstr>
      <vt:lpstr>CUDA C Interoperability</vt:lpstr>
      <vt:lpstr>CUDA C Interoperability (Reversed)</vt:lpstr>
      <vt:lpstr>CUDA Fortran</vt:lpstr>
      <vt:lpstr>CUDA Fortran Interoperability</vt:lpstr>
      <vt:lpstr>OpenACC with CUDA Fortran Main</vt:lpstr>
      <vt:lpstr>CUBLAS Library</vt:lpstr>
      <vt:lpstr>CUBLAS Library &amp; OpenACC</vt:lpstr>
      <vt:lpstr>Some GPU-accelerated Libraries</vt:lpstr>
      <vt:lpstr>Explore the CUDA (Libraries) Ecosystem</vt:lpstr>
      <vt:lpstr>Thrust C++ Template Library</vt:lpstr>
      <vt:lpstr>Thrust C++ and OpenACC??</vt:lpstr>
      <vt:lpstr>How to play well with others</vt:lpstr>
      <vt:lpstr>GPU Tools</vt:lpstr>
      <vt:lpstr>CUDA-Memcheck </vt:lpstr>
      <vt:lpstr>CUDA-memcheck Output</vt:lpstr>
      <vt:lpstr>Compiler Profiling Variables</vt:lpstr>
      <vt:lpstr>Compiler Profiling Variables</vt:lpstr>
      <vt:lpstr>CUDA Profiler (nvprof)</vt:lpstr>
      <vt:lpstr>NVProf Basic Output</vt:lpstr>
      <vt:lpstr>Nvidia Visual Profiler</vt:lpstr>
      <vt:lpstr>NVProf XK7 Trick</vt:lpstr>
      <vt:lpstr>CUDA Command-Line Profiler</vt:lpstr>
      <vt:lpstr>CLI Profiler Trick</vt:lpstr>
      <vt:lpstr>OpenMP</vt:lpstr>
      <vt:lpstr>OpenMP issues</vt:lpstr>
      <vt:lpstr>Possible Approaches</vt:lpstr>
      <vt:lpstr>What goes on within time step loop?</vt:lpstr>
      <vt:lpstr>Where are the looping structures</vt:lpstr>
      <vt:lpstr>Once we understand the looping structures</vt:lpstr>
      <vt:lpstr>Tools for performing this difficult task</vt:lpstr>
      <vt:lpstr>How to use –hprofile_generate</vt:lpstr>
      <vt:lpstr>1. First and foremost – Profile the application      VH1</vt:lpstr>
      <vt:lpstr>1. Continued – VH1</vt:lpstr>
      <vt:lpstr>1. Continued VH1</vt:lpstr>
      <vt:lpstr>1. Continued VH1</vt:lpstr>
      <vt:lpstr>2. Continued</vt:lpstr>
      <vt:lpstr>2. Continued</vt:lpstr>
      <vt:lpstr>2. Continued</vt:lpstr>
      <vt:lpstr>Profile of OpenMP Version2 with 16nodes, 16 threads</vt:lpstr>
      <vt:lpstr>Profile of OpenMP Version2 with 16nodes, 4 MPI tasks/node, 4 threads/MPI task</vt:lpstr>
      <vt:lpstr>Comparisons of VH1 Versions</vt:lpstr>
      <vt:lpstr>1. First and foremost – Profile the application AWP-ODC</vt:lpstr>
      <vt:lpstr>1. Continued – AWP-ODC</vt:lpstr>
      <vt:lpstr>1. Continued –AWP-ODC</vt:lpstr>
      <vt:lpstr>1. Continued – AWP-ODC</vt:lpstr>
      <vt:lpstr>Comparisons of AWP-ODC Versions</vt:lpstr>
      <vt:lpstr>OpenACC</vt:lpstr>
      <vt:lpstr>Relationship between OpenMP and OpenACC</vt:lpstr>
      <vt:lpstr>Relationship between OpenMP and OpenACC</vt:lpstr>
      <vt:lpstr>Relationship between OpenMP and OpenACC</vt:lpstr>
      <vt:lpstr>Relationship between OpenMP and OpenACC</vt:lpstr>
      <vt:lpstr>3. Use OpenACC to identify data motion require to run with companion accelerator</vt:lpstr>
      <vt:lpstr>3. Continued</vt:lpstr>
      <vt:lpstr>3. Continued</vt:lpstr>
      <vt:lpstr>4. Once one loop is analyze, now look at next highest compute loop, perform steps 2 and 3.</vt:lpstr>
      <vt:lpstr>5. Soon multiple loops can be combined within a OpenACC data region for elminating transfers to and from the host.</vt:lpstr>
      <vt:lpstr>6. Work outward until a data region encompasses a communication, I/O or looping structure more suited for the host</vt:lpstr>
      <vt:lpstr>!$acc host_data use_device</vt:lpstr>
      <vt:lpstr>7. Move data region outside time step loop</vt:lpstr>
      <vt:lpstr>8. Test versions after each step – don’t worry about performance yet – just accuracy</vt:lpstr>
      <vt:lpstr>9. The compiler may introduce data transfer so look at –rm listing for each individual OpenACC loop.</vt:lpstr>
      <vt:lpstr>9. Useful information can be obtained by using setenv CRAY_ACC_DEBUG 1 or 2 or 3</vt:lpstr>
      <vt:lpstr>9. Useful information can be obtained by using setenv CRAY_ACC_DEBUG 1 or 2 or 3</vt:lpstr>
      <vt:lpstr>9. Useful information can be obtained by using setenv CRAY_ACC_DEBUG 1 or 2 or 3</vt:lpstr>
      <vt:lpstr>9. Useful information can be obtained by using setenv CUDA_PROFILE 1</vt:lpstr>
      <vt:lpstr>10. Optimize/Minimize data transfers first by using present on data clause. </vt:lpstr>
      <vt:lpstr>11. Gather perftools statistics on code and identify bottlenecks </vt:lpstr>
      <vt:lpstr>11. Continued</vt:lpstr>
      <vt:lpstr>12. If bottleneck is data copies and you did a good job on 9. - look at packing buffers on the accelerator</vt:lpstr>
      <vt:lpstr>13. If bottleneck is kernel performance</vt:lpstr>
      <vt:lpstr>A Simdized OpenACC loop</vt:lpstr>
      <vt:lpstr>A Better Simdized OpenACC loop</vt:lpstr>
      <vt:lpstr>Temperature Interpolation loop</vt:lpstr>
      <vt:lpstr>Temperature Interpolation loop</vt:lpstr>
      <vt:lpstr>Temperature Interpolation loop</vt:lpstr>
      <vt:lpstr>14. Consider introducing CUDA streams</vt:lpstr>
      <vt:lpstr>14. Continued</vt:lpstr>
      <vt:lpstr>14. Continued</vt:lpstr>
      <vt:lpstr>15. Start looking at timelines showing communication, host execution and accelerator</vt:lpstr>
      <vt:lpstr>Strategy for refactoring the application</vt:lpstr>
      <vt:lpstr>Strategy for refactoring the application</vt:lpstr>
      <vt:lpstr>Strategy for refactoring the application</vt:lpstr>
      <vt:lpstr>Analyze the code</vt:lpstr>
    </vt:vector>
  </TitlesOfParts>
  <Company>Cray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jcissell</dc:creator>
  <cp:lastModifiedBy>John Levesque</cp:lastModifiedBy>
  <cp:revision>121</cp:revision>
  <dcterms:created xsi:type="dcterms:W3CDTF">2012-04-04T17:07:41Z</dcterms:created>
  <dcterms:modified xsi:type="dcterms:W3CDTF">2013-07-15T12:07:06Z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0x0101001EFD0F180B38C94AB0ACD476C65F15D2</vt:lpwstr>
  </property>
  <property fmtid="{D5CDD505-2E9C-101B-9397-08002B2CF9AE}" pid="3" name="Order">
    <vt:r8>4600</vt:r8>
  </property>
  <property fmtid="{D5CDD505-2E9C-101B-9397-08002B2CF9AE}" pid="4" name="TemplateUrl">
    <vt:lpwstr/>
  </property>
  <property fmtid="{D5CDD505-2E9C-101B-9397-08002B2CF9AE}" pid="5" name="xd_Signature">
    <vt:bool>false</vt:bool>
  </property>
  <property fmtid="{D5CDD505-2E9C-101B-9397-08002B2CF9AE}" pid="6" name="xd_ProgID">
    <vt:lpwstr/>
  </property>
</Properties>
</file>